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sldIdLst>
    <p:sldId id="634" r:id="rId2"/>
    <p:sldId id="635" r:id="rId3"/>
    <p:sldId id="506" r:id="rId4"/>
    <p:sldId id="640" r:id="rId5"/>
    <p:sldId id="606" r:id="rId6"/>
    <p:sldId id="507" r:id="rId7"/>
    <p:sldId id="655" r:id="rId8"/>
    <p:sldId id="642" r:id="rId9"/>
    <p:sldId id="510" r:id="rId10"/>
    <p:sldId id="509" r:id="rId11"/>
    <p:sldId id="656" r:id="rId12"/>
    <p:sldId id="601" r:id="rId13"/>
    <p:sldId id="697" r:id="rId14"/>
    <p:sldId id="511" r:id="rId15"/>
    <p:sldId id="517" r:id="rId16"/>
    <p:sldId id="600" r:id="rId17"/>
    <p:sldId id="439" r:id="rId18"/>
    <p:sldId id="512" r:id="rId19"/>
    <p:sldId id="513" r:id="rId20"/>
    <p:sldId id="619" r:id="rId21"/>
    <p:sldId id="515" r:id="rId22"/>
    <p:sldId id="516" r:id="rId23"/>
    <p:sldId id="499" r:id="rId24"/>
    <p:sldId id="502" r:id="rId25"/>
    <p:sldId id="518" r:id="rId26"/>
    <p:sldId id="519" r:id="rId27"/>
    <p:sldId id="520" r:id="rId28"/>
    <p:sldId id="521" r:id="rId29"/>
    <p:sldId id="522" r:id="rId30"/>
    <p:sldId id="523" r:id="rId31"/>
    <p:sldId id="524" r:id="rId32"/>
    <p:sldId id="525" r:id="rId33"/>
    <p:sldId id="527" r:id="rId34"/>
    <p:sldId id="528" r:id="rId35"/>
    <p:sldId id="529" r:id="rId36"/>
    <p:sldId id="530" r:id="rId37"/>
    <p:sldId id="531" r:id="rId38"/>
    <p:sldId id="643" r:id="rId39"/>
    <p:sldId id="533" r:id="rId40"/>
    <p:sldId id="569" r:id="rId41"/>
    <p:sldId id="572" r:id="rId42"/>
    <p:sldId id="573" r:id="rId43"/>
    <p:sldId id="570" r:id="rId44"/>
    <p:sldId id="627" r:id="rId45"/>
    <p:sldId id="628" r:id="rId46"/>
    <p:sldId id="571" r:id="rId47"/>
    <p:sldId id="563" r:id="rId48"/>
    <p:sldId id="564" r:id="rId49"/>
    <p:sldId id="566" r:id="rId50"/>
    <p:sldId id="659" r:id="rId51"/>
    <p:sldId id="660" r:id="rId52"/>
    <p:sldId id="657" r:id="rId53"/>
    <p:sldId id="658" r:id="rId54"/>
    <p:sldId id="663" r:id="rId55"/>
    <p:sldId id="665" r:id="rId56"/>
    <p:sldId id="534" r:id="rId57"/>
    <p:sldId id="552" r:id="rId58"/>
    <p:sldId id="603" r:id="rId59"/>
    <p:sldId id="681" r:id="rId60"/>
    <p:sldId id="604" r:id="rId61"/>
    <p:sldId id="680" r:id="rId62"/>
    <p:sldId id="576" r:id="rId63"/>
    <p:sldId id="577" r:id="rId64"/>
    <p:sldId id="579" r:id="rId65"/>
    <p:sldId id="580" r:id="rId66"/>
    <p:sldId id="581" r:id="rId67"/>
    <p:sldId id="633" r:id="rId68"/>
    <p:sldId id="582" r:id="rId69"/>
    <p:sldId id="583" r:id="rId70"/>
    <p:sldId id="584" r:id="rId71"/>
    <p:sldId id="585" r:id="rId72"/>
    <p:sldId id="631" r:id="rId73"/>
    <p:sldId id="654" r:id="rId74"/>
    <p:sldId id="587" r:id="rId75"/>
    <p:sldId id="682" r:id="rId76"/>
    <p:sldId id="590" r:id="rId77"/>
    <p:sldId id="725" r:id="rId78"/>
    <p:sldId id="595" r:id="rId79"/>
    <p:sldId id="596" r:id="rId80"/>
    <p:sldId id="597" r:id="rId81"/>
    <p:sldId id="598" r:id="rId82"/>
  </p:sldIdLst>
  <p:sldSz cx="9144000" cy="6858000" type="screen4x3"/>
  <p:notesSz cx="6858000" cy="9144000"/>
  <p:defaultTextStyle>
    <a:defPPr>
      <a:defRPr lang="zh-CN"/>
    </a:defPPr>
    <a:lvl1pPr algn="ctr" rtl="0" fontAlgn="base">
      <a:spcBef>
        <a:spcPct val="20000"/>
      </a:spcBef>
      <a:spcAft>
        <a:spcPct val="0"/>
      </a:spcAft>
      <a:defRPr kumimoji="1" sz="2400" b="1" kern="1200">
        <a:solidFill>
          <a:schemeClr val="tx2"/>
        </a:solidFill>
        <a:latin typeface="Times New Roman" panose="02020603050405020304" pitchFamily="18" charset="0"/>
        <a:ea typeface="黑体" panose="02010609060101010101" pitchFamily="49" charset="-122"/>
        <a:cs typeface="+mn-cs"/>
      </a:defRPr>
    </a:lvl1pPr>
    <a:lvl2pPr marL="457200" algn="ctr" rtl="0" fontAlgn="base">
      <a:spcBef>
        <a:spcPct val="20000"/>
      </a:spcBef>
      <a:spcAft>
        <a:spcPct val="0"/>
      </a:spcAft>
      <a:defRPr kumimoji="1" sz="2400" b="1" kern="1200">
        <a:solidFill>
          <a:schemeClr val="tx2"/>
        </a:solidFill>
        <a:latin typeface="Times New Roman" panose="02020603050405020304" pitchFamily="18" charset="0"/>
        <a:ea typeface="黑体" panose="02010609060101010101" pitchFamily="49" charset="-122"/>
        <a:cs typeface="+mn-cs"/>
      </a:defRPr>
    </a:lvl2pPr>
    <a:lvl3pPr marL="914400" algn="ctr" rtl="0" fontAlgn="base">
      <a:spcBef>
        <a:spcPct val="20000"/>
      </a:spcBef>
      <a:spcAft>
        <a:spcPct val="0"/>
      </a:spcAft>
      <a:defRPr kumimoji="1" sz="2400" b="1" kern="1200">
        <a:solidFill>
          <a:schemeClr val="tx2"/>
        </a:solidFill>
        <a:latin typeface="Times New Roman" panose="02020603050405020304" pitchFamily="18" charset="0"/>
        <a:ea typeface="黑体" panose="02010609060101010101" pitchFamily="49" charset="-122"/>
        <a:cs typeface="+mn-cs"/>
      </a:defRPr>
    </a:lvl3pPr>
    <a:lvl4pPr marL="1371600" algn="ctr" rtl="0" fontAlgn="base">
      <a:spcBef>
        <a:spcPct val="20000"/>
      </a:spcBef>
      <a:spcAft>
        <a:spcPct val="0"/>
      </a:spcAft>
      <a:defRPr kumimoji="1" sz="2400" b="1" kern="1200">
        <a:solidFill>
          <a:schemeClr val="tx2"/>
        </a:solidFill>
        <a:latin typeface="Times New Roman" panose="02020603050405020304" pitchFamily="18" charset="0"/>
        <a:ea typeface="黑体" panose="02010609060101010101" pitchFamily="49" charset="-122"/>
        <a:cs typeface="+mn-cs"/>
      </a:defRPr>
    </a:lvl4pPr>
    <a:lvl5pPr marL="1828800" algn="ctr" rtl="0" fontAlgn="base">
      <a:spcBef>
        <a:spcPct val="20000"/>
      </a:spcBef>
      <a:spcAft>
        <a:spcPct val="0"/>
      </a:spcAft>
      <a:defRPr kumimoji="1" sz="2400" b="1" kern="1200">
        <a:solidFill>
          <a:schemeClr val="tx2"/>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umimoji="1" sz="2400" b="1" kern="1200">
        <a:solidFill>
          <a:schemeClr val="tx2"/>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umimoji="1" sz="2400" b="1" kern="1200">
        <a:solidFill>
          <a:schemeClr val="tx2"/>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umimoji="1" sz="2400" b="1" kern="1200">
        <a:solidFill>
          <a:schemeClr val="tx2"/>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umimoji="1" sz="2400" b="1" kern="1200">
        <a:solidFill>
          <a:schemeClr val="tx2"/>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FF"/>
    <a:srgbClr val="99FFCC"/>
    <a:srgbClr val="CCFFCC"/>
    <a:srgbClr val="33CCFF"/>
    <a:srgbClr val="00FF00"/>
    <a:srgbClr val="FF3300"/>
    <a:srgbClr val="FFFF66"/>
    <a:srgbClr val="0000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4" autoAdjust="0"/>
    <p:restoredTop sz="90814" autoAdjust="0"/>
  </p:normalViewPr>
  <p:slideViewPr>
    <p:cSldViewPr>
      <p:cViewPr varScale="1">
        <p:scale>
          <a:sx n="148" d="100"/>
          <a:sy n="148" d="100"/>
        </p:scale>
        <p:origin x="210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848"/>
    </p:cViewPr>
  </p:sorterViewPr>
  <p:notesViewPr>
    <p:cSldViewPr>
      <p:cViewPr varScale="1">
        <p:scale>
          <a:sx n="55" d="100"/>
          <a:sy n="55" d="100"/>
        </p:scale>
        <p:origin x="-175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2.emf"/><Relationship Id="rId4" Type="http://schemas.openxmlformats.org/officeDocument/2006/relationships/image" Target="../media/image65.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image" Target="../media/image69.emf"/><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4.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5.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6.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2.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image" Target="../media/image36.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emf"/><Relationship Id="rId1" Type="http://schemas.openxmlformats.org/officeDocument/2006/relationships/image" Target="../media/image3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E0C673E0-2BF3-4540-8029-6943A33C1234}"/>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a:spcBef>
                <a:spcPct val="0"/>
              </a:spcBef>
              <a:defRPr sz="1200">
                <a:solidFill>
                  <a:schemeClr val="tx1"/>
                </a:solidFill>
                <a:ea typeface="宋体" panose="02010600030101010101" pitchFamily="2" charset="-122"/>
              </a:defRPr>
            </a:lvl1pPr>
          </a:lstStyle>
          <a:p>
            <a:endParaRPr lang="en-US" altLang="zh-CN"/>
          </a:p>
        </p:txBody>
      </p:sp>
      <p:sp>
        <p:nvSpPr>
          <p:cNvPr id="51203" name="Rectangle 3">
            <a:extLst>
              <a:ext uri="{FF2B5EF4-FFF2-40B4-BE49-F238E27FC236}">
                <a16:creationId xmlns:a16="http://schemas.microsoft.com/office/drawing/2014/main" id="{55AC169A-7267-45E0-96EE-3C128AE1B2D6}"/>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spcBef>
                <a:spcPct val="0"/>
              </a:spcBef>
              <a:defRPr sz="1200">
                <a:solidFill>
                  <a:schemeClr val="tx1"/>
                </a:solidFill>
                <a:ea typeface="宋体" panose="02010600030101010101" pitchFamily="2" charset="-122"/>
              </a:defRPr>
            </a:lvl1pPr>
          </a:lstStyle>
          <a:p>
            <a:endParaRPr lang="en-US" altLang="zh-CN"/>
          </a:p>
        </p:txBody>
      </p:sp>
      <p:sp>
        <p:nvSpPr>
          <p:cNvPr id="51204" name="Rectangle 4">
            <a:extLst>
              <a:ext uri="{FF2B5EF4-FFF2-40B4-BE49-F238E27FC236}">
                <a16:creationId xmlns:a16="http://schemas.microsoft.com/office/drawing/2014/main" id="{959809AD-7DDA-4A4F-9AE3-BD0C8EC256F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05" name="Rectangle 5">
            <a:extLst>
              <a:ext uri="{FF2B5EF4-FFF2-40B4-BE49-F238E27FC236}">
                <a16:creationId xmlns:a16="http://schemas.microsoft.com/office/drawing/2014/main" id="{0F26EAE3-0B7C-4D38-A2B8-C36891129103}"/>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06" name="Rectangle 6">
            <a:extLst>
              <a:ext uri="{FF2B5EF4-FFF2-40B4-BE49-F238E27FC236}">
                <a16:creationId xmlns:a16="http://schemas.microsoft.com/office/drawing/2014/main" id="{3D420847-D89F-4A5B-95F2-EE3315D4C37C}"/>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spcBef>
                <a:spcPct val="0"/>
              </a:spcBef>
              <a:defRPr sz="1200">
                <a:solidFill>
                  <a:schemeClr val="tx1"/>
                </a:solidFill>
                <a:ea typeface="宋体" panose="02010600030101010101" pitchFamily="2" charset="-122"/>
              </a:defRPr>
            </a:lvl1pPr>
          </a:lstStyle>
          <a:p>
            <a:endParaRPr lang="en-US" altLang="zh-CN"/>
          </a:p>
        </p:txBody>
      </p:sp>
      <p:sp>
        <p:nvSpPr>
          <p:cNvPr id="51207" name="Rectangle 7">
            <a:extLst>
              <a:ext uri="{FF2B5EF4-FFF2-40B4-BE49-F238E27FC236}">
                <a16:creationId xmlns:a16="http://schemas.microsoft.com/office/drawing/2014/main" id="{E67D0855-8DDB-4BA6-A9C4-FB85F0D096B6}"/>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sz="1200">
                <a:solidFill>
                  <a:schemeClr val="tx1"/>
                </a:solidFill>
                <a:ea typeface="宋体" panose="02010600030101010101" pitchFamily="2" charset="-122"/>
              </a:defRPr>
            </a:lvl1pPr>
          </a:lstStyle>
          <a:p>
            <a:fld id="{2A229367-7173-4203-A437-87994A721104}"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C941C27-7F84-44C5-AB45-3F665F51E5B3}"/>
              </a:ext>
            </a:extLst>
          </p:cNvPr>
          <p:cNvSpPr>
            <a:spLocks noGrp="1" noChangeArrowheads="1"/>
          </p:cNvSpPr>
          <p:nvPr>
            <p:ph type="sldNum" sz="quarter" idx="5"/>
          </p:nvPr>
        </p:nvSpPr>
        <p:spPr>
          <a:ln/>
        </p:spPr>
        <p:txBody>
          <a:bodyPr/>
          <a:lstStyle/>
          <a:p>
            <a:fld id="{6456FAC0-8CC2-4964-910B-5F271D79CE96}" type="slidenum">
              <a:rPr lang="en-US" altLang="zh-CN"/>
              <a:pPr/>
              <a:t>1</a:t>
            </a:fld>
            <a:endParaRPr lang="en-US" altLang="zh-CN"/>
          </a:p>
        </p:txBody>
      </p:sp>
      <p:sp>
        <p:nvSpPr>
          <p:cNvPr id="696322" name="Rectangle 2">
            <a:extLst>
              <a:ext uri="{FF2B5EF4-FFF2-40B4-BE49-F238E27FC236}">
                <a16:creationId xmlns:a16="http://schemas.microsoft.com/office/drawing/2014/main" id="{EB23CA75-7B2B-40E0-AB50-438E68D79DB5}"/>
              </a:ext>
            </a:extLst>
          </p:cNvPr>
          <p:cNvSpPr>
            <a:spLocks noGrp="1" noRot="1" noChangeAspect="1" noChangeArrowheads="1" noTextEdit="1"/>
          </p:cNvSpPr>
          <p:nvPr>
            <p:ph type="sldImg"/>
          </p:nvPr>
        </p:nvSpPr>
        <p:spPr>
          <a:ln/>
        </p:spPr>
      </p:sp>
      <p:sp>
        <p:nvSpPr>
          <p:cNvPr id="696323" name="Rectangle 3">
            <a:extLst>
              <a:ext uri="{FF2B5EF4-FFF2-40B4-BE49-F238E27FC236}">
                <a16:creationId xmlns:a16="http://schemas.microsoft.com/office/drawing/2014/main" id="{CDDF2CC4-C0C3-473C-B8EC-A643CF1824CD}"/>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FA6CC56-A00D-495F-9BE5-25ADFA7FD7DF}"/>
              </a:ext>
            </a:extLst>
          </p:cNvPr>
          <p:cNvSpPr>
            <a:spLocks noGrp="1" noChangeArrowheads="1"/>
          </p:cNvSpPr>
          <p:nvPr>
            <p:ph type="sldNum" sz="quarter" idx="5"/>
          </p:nvPr>
        </p:nvSpPr>
        <p:spPr>
          <a:ln/>
        </p:spPr>
        <p:txBody>
          <a:bodyPr/>
          <a:lstStyle/>
          <a:p>
            <a:fld id="{65782FFD-ABE5-4DEC-9716-71FC7F40284E}" type="slidenum">
              <a:rPr lang="en-US" altLang="zh-CN"/>
              <a:pPr/>
              <a:t>10</a:t>
            </a:fld>
            <a:endParaRPr lang="en-US" altLang="zh-CN"/>
          </a:p>
        </p:txBody>
      </p:sp>
      <p:sp>
        <p:nvSpPr>
          <p:cNvPr id="705538" name="Rectangle 2">
            <a:extLst>
              <a:ext uri="{FF2B5EF4-FFF2-40B4-BE49-F238E27FC236}">
                <a16:creationId xmlns:a16="http://schemas.microsoft.com/office/drawing/2014/main" id="{E296B90C-E07A-42B5-A440-104552DAAA1C}"/>
              </a:ext>
            </a:extLst>
          </p:cNvPr>
          <p:cNvSpPr>
            <a:spLocks noGrp="1" noRot="1" noChangeAspect="1" noChangeArrowheads="1" noTextEdit="1"/>
          </p:cNvSpPr>
          <p:nvPr>
            <p:ph type="sldImg"/>
          </p:nvPr>
        </p:nvSpPr>
        <p:spPr>
          <a:ln/>
        </p:spPr>
      </p:sp>
      <p:sp>
        <p:nvSpPr>
          <p:cNvPr id="705539" name="Rectangle 3">
            <a:extLst>
              <a:ext uri="{FF2B5EF4-FFF2-40B4-BE49-F238E27FC236}">
                <a16:creationId xmlns:a16="http://schemas.microsoft.com/office/drawing/2014/main" id="{9FCA2B19-C530-4591-B0E6-3377B1ACE899}"/>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0270887-8739-41AA-803C-03F1CC977E43}"/>
              </a:ext>
            </a:extLst>
          </p:cNvPr>
          <p:cNvSpPr>
            <a:spLocks noGrp="1" noChangeArrowheads="1"/>
          </p:cNvSpPr>
          <p:nvPr>
            <p:ph type="sldNum" sz="quarter" idx="5"/>
          </p:nvPr>
        </p:nvSpPr>
        <p:spPr>
          <a:ln/>
        </p:spPr>
        <p:txBody>
          <a:bodyPr/>
          <a:lstStyle/>
          <a:p>
            <a:fld id="{7128FC7F-1ED2-4D98-B8D9-6B2D4F4359AC}" type="slidenum">
              <a:rPr lang="en-US" altLang="zh-CN"/>
              <a:pPr/>
              <a:t>11</a:t>
            </a:fld>
            <a:endParaRPr lang="en-US" altLang="zh-CN"/>
          </a:p>
        </p:txBody>
      </p:sp>
      <p:sp>
        <p:nvSpPr>
          <p:cNvPr id="706562" name="Rectangle 2">
            <a:extLst>
              <a:ext uri="{FF2B5EF4-FFF2-40B4-BE49-F238E27FC236}">
                <a16:creationId xmlns:a16="http://schemas.microsoft.com/office/drawing/2014/main" id="{47974E3D-7C32-41F4-97CB-34085817797C}"/>
              </a:ext>
            </a:extLst>
          </p:cNvPr>
          <p:cNvSpPr>
            <a:spLocks noGrp="1" noRot="1" noChangeAspect="1" noChangeArrowheads="1" noTextEdit="1"/>
          </p:cNvSpPr>
          <p:nvPr>
            <p:ph type="sldImg"/>
          </p:nvPr>
        </p:nvSpPr>
        <p:spPr>
          <a:ln/>
        </p:spPr>
      </p:sp>
      <p:sp>
        <p:nvSpPr>
          <p:cNvPr id="706563" name="Rectangle 3">
            <a:extLst>
              <a:ext uri="{FF2B5EF4-FFF2-40B4-BE49-F238E27FC236}">
                <a16:creationId xmlns:a16="http://schemas.microsoft.com/office/drawing/2014/main" id="{EAAB3714-3B97-44FC-8AFF-7FC0B3C173DD}"/>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20DC2B7-3D87-46D8-9F95-3819B91BEAF8}"/>
              </a:ext>
            </a:extLst>
          </p:cNvPr>
          <p:cNvSpPr>
            <a:spLocks noGrp="1" noChangeArrowheads="1"/>
          </p:cNvSpPr>
          <p:nvPr>
            <p:ph type="sldNum" sz="quarter" idx="5"/>
          </p:nvPr>
        </p:nvSpPr>
        <p:spPr>
          <a:ln/>
        </p:spPr>
        <p:txBody>
          <a:bodyPr/>
          <a:lstStyle/>
          <a:p>
            <a:fld id="{8F0874CA-B2FD-4439-ACB4-F43532863469}" type="slidenum">
              <a:rPr lang="en-US" altLang="zh-CN"/>
              <a:pPr/>
              <a:t>12</a:t>
            </a:fld>
            <a:endParaRPr lang="en-US" altLang="zh-CN"/>
          </a:p>
        </p:txBody>
      </p:sp>
      <p:sp>
        <p:nvSpPr>
          <p:cNvPr id="707586" name="Rectangle 2">
            <a:extLst>
              <a:ext uri="{FF2B5EF4-FFF2-40B4-BE49-F238E27FC236}">
                <a16:creationId xmlns:a16="http://schemas.microsoft.com/office/drawing/2014/main" id="{E10433E8-001B-46CE-952B-9EB9FA343014}"/>
              </a:ext>
            </a:extLst>
          </p:cNvPr>
          <p:cNvSpPr>
            <a:spLocks noGrp="1" noRot="1" noChangeAspect="1" noChangeArrowheads="1" noTextEdit="1"/>
          </p:cNvSpPr>
          <p:nvPr>
            <p:ph type="sldImg"/>
          </p:nvPr>
        </p:nvSpPr>
        <p:spPr>
          <a:ln/>
        </p:spPr>
      </p:sp>
      <p:sp>
        <p:nvSpPr>
          <p:cNvPr id="707587" name="Rectangle 3">
            <a:extLst>
              <a:ext uri="{FF2B5EF4-FFF2-40B4-BE49-F238E27FC236}">
                <a16:creationId xmlns:a16="http://schemas.microsoft.com/office/drawing/2014/main" id="{D3E3CA65-3FEE-430E-9766-F3E0C00D67EF}"/>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A844E48-8FC4-4F97-A455-F446AA127187}"/>
              </a:ext>
            </a:extLst>
          </p:cNvPr>
          <p:cNvSpPr>
            <a:spLocks noGrp="1" noChangeArrowheads="1"/>
          </p:cNvSpPr>
          <p:nvPr>
            <p:ph type="sldNum" sz="quarter" idx="5"/>
          </p:nvPr>
        </p:nvSpPr>
        <p:spPr>
          <a:ln/>
        </p:spPr>
        <p:txBody>
          <a:bodyPr/>
          <a:lstStyle/>
          <a:p>
            <a:fld id="{E56AE19E-4AC5-4D5A-8F7A-EE50E2D0BDF4}" type="slidenum">
              <a:rPr lang="en-US" altLang="zh-CN"/>
              <a:pPr/>
              <a:t>13</a:t>
            </a:fld>
            <a:endParaRPr lang="en-US" altLang="zh-CN"/>
          </a:p>
        </p:txBody>
      </p:sp>
      <p:sp>
        <p:nvSpPr>
          <p:cNvPr id="708610" name="Rectangle 2">
            <a:extLst>
              <a:ext uri="{FF2B5EF4-FFF2-40B4-BE49-F238E27FC236}">
                <a16:creationId xmlns:a16="http://schemas.microsoft.com/office/drawing/2014/main" id="{33B1A8DA-D568-4C52-84C9-A9C5484EB0A8}"/>
              </a:ext>
            </a:extLst>
          </p:cNvPr>
          <p:cNvSpPr>
            <a:spLocks noGrp="1" noRot="1" noChangeAspect="1" noChangeArrowheads="1" noTextEdit="1"/>
          </p:cNvSpPr>
          <p:nvPr>
            <p:ph type="sldImg"/>
          </p:nvPr>
        </p:nvSpPr>
        <p:spPr>
          <a:ln/>
        </p:spPr>
      </p:sp>
      <p:sp>
        <p:nvSpPr>
          <p:cNvPr id="708611" name="Rectangle 3">
            <a:extLst>
              <a:ext uri="{FF2B5EF4-FFF2-40B4-BE49-F238E27FC236}">
                <a16:creationId xmlns:a16="http://schemas.microsoft.com/office/drawing/2014/main" id="{1D33779D-55BB-4A85-8192-E165C98DA548}"/>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D2AF463-2B79-469D-AE7A-689128C3710B}"/>
              </a:ext>
            </a:extLst>
          </p:cNvPr>
          <p:cNvSpPr>
            <a:spLocks noGrp="1" noChangeArrowheads="1"/>
          </p:cNvSpPr>
          <p:nvPr>
            <p:ph type="sldNum" sz="quarter" idx="5"/>
          </p:nvPr>
        </p:nvSpPr>
        <p:spPr>
          <a:ln/>
        </p:spPr>
        <p:txBody>
          <a:bodyPr/>
          <a:lstStyle/>
          <a:p>
            <a:fld id="{AE5C29C7-6804-45ED-83F8-12D77EE265B7}" type="slidenum">
              <a:rPr lang="en-US" altLang="zh-CN"/>
              <a:pPr/>
              <a:t>14</a:t>
            </a:fld>
            <a:endParaRPr lang="en-US" altLang="zh-CN"/>
          </a:p>
        </p:txBody>
      </p:sp>
      <p:sp>
        <p:nvSpPr>
          <p:cNvPr id="709634" name="Rectangle 2">
            <a:extLst>
              <a:ext uri="{FF2B5EF4-FFF2-40B4-BE49-F238E27FC236}">
                <a16:creationId xmlns:a16="http://schemas.microsoft.com/office/drawing/2014/main" id="{18F9A765-5E81-4022-B0FD-DEE6D554C11B}"/>
              </a:ext>
            </a:extLst>
          </p:cNvPr>
          <p:cNvSpPr>
            <a:spLocks noGrp="1" noRot="1" noChangeAspect="1" noChangeArrowheads="1" noTextEdit="1"/>
          </p:cNvSpPr>
          <p:nvPr>
            <p:ph type="sldImg"/>
          </p:nvPr>
        </p:nvSpPr>
        <p:spPr>
          <a:ln/>
        </p:spPr>
      </p:sp>
      <p:sp>
        <p:nvSpPr>
          <p:cNvPr id="709635" name="Rectangle 3">
            <a:extLst>
              <a:ext uri="{FF2B5EF4-FFF2-40B4-BE49-F238E27FC236}">
                <a16:creationId xmlns:a16="http://schemas.microsoft.com/office/drawing/2014/main" id="{7C224839-134D-47C5-8887-CD1AE9DAAA5B}"/>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42A3D6D-EAC3-42C4-BE3C-144778462D92}"/>
              </a:ext>
            </a:extLst>
          </p:cNvPr>
          <p:cNvSpPr>
            <a:spLocks noGrp="1" noChangeArrowheads="1"/>
          </p:cNvSpPr>
          <p:nvPr>
            <p:ph type="sldNum" sz="quarter" idx="5"/>
          </p:nvPr>
        </p:nvSpPr>
        <p:spPr>
          <a:ln/>
        </p:spPr>
        <p:txBody>
          <a:bodyPr/>
          <a:lstStyle/>
          <a:p>
            <a:fld id="{1288355A-5DB2-4204-B481-AD0EFCA0998A}" type="slidenum">
              <a:rPr lang="en-US" altLang="zh-CN"/>
              <a:pPr/>
              <a:t>15</a:t>
            </a:fld>
            <a:endParaRPr lang="en-US" altLang="zh-CN"/>
          </a:p>
        </p:txBody>
      </p:sp>
      <p:sp>
        <p:nvSpPr>
          <p:cNvPr id="710658" name="Rectangle 2">
            <a:extLst>
              <a:ext uri="{FF2B5EF4-FFF2-40B4-BE49-F238E27FC236}">
                <a16:creationId xmlns:a16="http://schemas.microsoft.com/office/drawing/2014/main" id="{BABBC6BE-0C31-473C-90E4-457A1114CC43}"/>
              </a:ext>
            </a:extLst>
          </p:cNvPr>
          <p:cNvSpPr>
            <a:spLocks noGrp="1" noRot="1" noChangeAspect="1" noChangeArrowheads="1" noTextEdit="1"/>
          </p:cNvSpPr>
          <p:nvPr>
            <p:ph type="sldImg"/>
          </p:nvPr>
        </p:nvSpPr>
        <p:spPr>
          <a:ln/>
        </p:spPr>
      </p:sp>
      <p:sp>
        <p:nvSpPr>
          <p:cNvPr id="710659" name="Rectangle 3">
            <a:extLst>
              <a:ext uri="{FF2B5EF4-FFF2-40B4-BE49-F238E27FC236}">
                <a16:creationId xmlns:a16="http://schemas.microsoft.com/office/drawing/2014/main" id="{C66357BB-00CD-45A8-8A53-D3F1BD0C9B15}"/>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E63C5B9-B213-4875-90E5-592FB62B66F5}"/>
              </a:ext>
            </a:extLst>
          </p:cNvPr>
          <p:cNvSpPr>
            <a:spLocks noGrp="1" noChangeArrowheads="1"/>
          </p:cNvSpPr>
          <p:nvPr>
            <p:ph type="sldNum" sz="quarter" idx="5"/>
          </p:nvPr>
        </p:nvSpPr>
        <p:spPr>
          <a:ln/>
        </p:spPr>
        <p:txBody>
          <a:bodyPr/>
          <a:lstStyle/>
          <a:p>
            <a:fld id="{F8C14DBF-F6BD-425E-A02A-BEEEF2BEE97F}" type="slidenum">
              <a:rPr lang="en-US" altLang="zh-CN"/>
              <a:pPr/>
              <a:t>16</a:t>
            </a:fld>
            <a:endParaRPr lang="en-US" altLang="zh-CN"/>
          </a:p>
        </p:txBody>
      </p:sp>
      <p:sp>
        <p:nvSpPr>
          <p:cNvPr id="711682" name="Rectangle 2">
            <a:extLst>
              <a:ext uri="{FF2B5EF4-FFF2-40B4-BE49-F238E27FC236}">
                <a16:creationId xmlns:a16="http://schemas.microsoft.com/office/drawing/2014/main" id="{CF62BDFA-A93E-4897-A9C6-E8FCB027D565}"/>
              </a:ext>
            </a:extLst>
          </p:cNvPr>
          <p:cNvSpPr>
            <a:spLocks noGrp="1" noRot="1" noChangeAspect="1" noChangeArrowheads="1" noTextEdit="1"/>
          </p:cNvSpPr>
          <p:nvPr>
            <p:ph type="sldImg"/>
          </p:nvPr>
        </p:nvSpPr>
        <p:spPr>
          <a:ln/>
        </p:spPr>
      </p:sp>
      <p:sp>
        <p:nvSpPr>
          <p:cNvPr id="711683" name="Rectangle 3">
            <a:extLst>
              <a:ext uri="{FF2B5EF4-FFF2-40B4-BE49-F238E27FC236}">
                <a16:creationId xmlns:a16="http://schemas.microsoft.com/office/drawing/2014/main" id="{7BF44D71-C36B-4522-8E04-E5AE395909E7}"/>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FA997C1-AEA6-4FA2-A76D-0E04AF416875}"/>
              </a:ext>
            </a:extLst>
          </p:cNvPr>
          <p:cNvSpPr>
            <a:spLocks noGrp="1" noChangeArrowheads="1"/>
          </p:cNvSpPr>
          <p:nvPr>
            <p:ph type="sldNum" sz="quarter" idx="5"/>
          </p:nvPr>
        </p:nvSpPr>
        <p:spPr>
          <a:ln/>
        </p:spPr>
        <p:txBody>
          <a:bodyPr/>
          <a:lstStyle/>
          <a:p>
            <a:fld id="{1034D06C-95F4-4A45-B46F-D3434B5F7A0F}" type="slidenum">
              <a:rPr lang="en-US" altLang="zh-CN"/>
              <a:pPr/>
              <a:t>17</a:t>
            </a:fld>
            <a:endParaRPr lang="en-US" altLang="zh-CN"/>
          </a:p>
        </p:txBody>
      </p:sp>
      <p:sp>
        <p:nvSpPr>
          <p:cNvPr id="712706" name="Rectangle 2">
            <a:extLst>
              <a:ext uri="{FF2B5EF4-FFF2-40B4-BE49-F238E27FC236}">
                <a16:creationId xmlns:a16="http://schemas.microsoft.com/office/drawing/2014/main" id="{EE1CE485-727E-4A39-AFB4-1FBA57225A6F}"/>
              </a:ext>
            </a:extLst>
          </p:cNvPr>
          <p:cNvSpPr>
            <a:spLocks noGrp="1" noRot="1" noChangeAspect="1" noChangeArrowheads="1" noTextEdit="1"/>
          </p:cNvSpPr>
          <p:nvPr>
            <p:ph type="sldImg"/>
          </p:nvPr>
        </p:nvSpPr>
        <p:spPr>
          <a:ln/>
        </p:spPr>
      </p:sp>
      <p:sp>
        <p:nvSpPr>
          <p:cNvPr id="712707" name="Rectangle 3">
            <a:extLst>
              <a:ext uri="{FF2B5EF4-FFF2-40B4-BE49-F238E27FC236}">
                <a16:creationId xmlns:a16="http://schemas.microsoft.com/office/drawing/2014/main" id="{D6CCD266-3A11-4AD3-9D9B-203AA4D37C5D}"/>
              </a:ext>
            </a:extLst>
          </p:cNvPr>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4D80045-BA18-41B0-9246-9BA0A0097D44}"/>
              </a:ext>
            </a:extLst>
          </p:cNvPr>
          <p:cNvSpPr>
            <a:spLocks noGrp="1" noChangeArrowheads="1"/>
          </p:cNvSpPr>
          <p:nvPr>
            <p:ph type="sldNum" sz="quarter" idx="5"/>
          </p:nvPr>
        </p:nvSpPr>
        <p:spPr>
          <a:ln/>
        </p:spPr>
        <p:txBody>
          <a:bodyPr/>
          <a:lstStyle/>
          <a:p>
            <a:fld id="{82221828-6F0D-4184-B751-D3B0F5EDFD09}" type="slidenum">
              <a:rPr lang="en-US" altLang="zh-CN"/>
              <a:pPr/>
              <a:t>18</a:t>
            </a:fld>
            <a:endParaRPr lang="en-US" altLang="zh-CN"/>
          </a:p>
        </p:txBody>
      </p:sp>
      <p:sp>
        <p:nvSpPr>
          <p:cNvPr id="713730" name="Rectangle 2">
            <a:extLst>
              <a:ext uri="{FF2B5EF4-FFF2-40B4-BE49-F238E27FC236}">
                <a16:creationId xmlns:a16="http://schemas.microsoft.com/office/drawing/2014/main" id="{7B8083FE-5272-448B-9545-B66166CD3AAB}"/>
              </a:ext>
            </a:extLst>
          </p:cNvPr>
          <p:cNvSpPr>
            <a:spLocks noGrp="1" noRot="1" noChangeAspect="1" noChangeArrowheads="1" noTextEdit="1"/>
          </p:cNvSpPr>
          <p:nvPr>
            <p:ph type="sldImg"/>
          </p:nvPr>
        </p:nvSpPr>
        <p:spPr>
          <a:ln/>
        </p:spPr>
      </p:sp>
      <p:sp>
        <p:nvSpPr>
          <p:cNvPr id="713731" name="Rectangle 3">
            <a:extLst>
              <a:ext uri="{FF2B5EF4-FFF2-40B4-BE49-F238E27FC236}">
                <a16:creationId xmlns:a16="http://schemas.microsoft.com/office/drawing/2014/main" id="{C110C973-986D-4671-BDA4-FBD1B15074F0}"/>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E096F00-B585-4F8A-9D4D-A9EAC0ACB9DE}"/>
              </a:ext>
            </a:extLst>
          </p:cNvPr>
          <p:cNvSpPr>
            <a:spLocks noGrp="1" noChangeArrowheads="1"/>
          </p:cNvSpPr>
          <p:nvPr>
            <p:ph type="sldNum" sz="quarter" idx="5"/>
          </p:nvPr>
        </p:nvSpPr>
        <p:spPr>
          <a:ln/>
        </p:spPr>
        <p:txBody>
          <a:bodyPr/>
          <a:lstStyle/>
          <a:p>
            <a:fld id="{2CBE4474-B038-4AFE-98E7-C5C8548C067C}" type="slidenum">
              <a:rPr lang="en-US" altLang="zh-CN"/>
              <a:pPr/>
              <a:t>19</a:t>
            </a:fld>
            <a:endParaRPr lang="en-US" altLang="zh-CN"/>
          </a:p>
        </p:txBody>
      </p:sp>
      <p:sp>
        <p:nvSpPr>
          <p:cNvPr id="714754" name="Rectangle 2">
            <a:extLst>
              <a:ext uri="{FF2B5EF4-FFF2-40B4-BE49-F238E27FC236}">
                <a16:creationId xmlns:a16="http://schemas.microsoft.com/office/drawing/2014/main" id="{409CF607-3CFB-4354-AAE6-5B29178AD2CC}"/>
              </a:ext>
            </a:extLst>
          </p:cNvPr>
          <p:cNvSpPr>
            <a:spLocks noGrp="1" noRot="1" noChangeAspect="1" noChangeArrowheads="1" noTextEdit="1"/>
          </p:cNvSpPr>
          <p:nvPr>
            <p:ph type="sldImg"/>
          </p:nvPr>
        </p:nvSpPr>
        <p:spPr>
          <a:ln/>
        </p:spPr>
      </p:sp>
      <p:sp>
        <p:nvSpPr>
          <p:cNvPr id="714755" name="Rectangle 3">
            <a:extLst>
              <a:ext uri="{FF2B5EF4-FFF2-40B4-BE49-F238E27FC236}">
                <a16:creationId xmlns:a16="http://schemas.microsoft.com/office/drawing/2014/main" id="{F4084D3D-F0CA-4F10-8ADD-F38CCEE7B297}"/>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CACA499-C860-40CD-B052-439D29E935CD}"/>
              </a:ext>
            </a:extLst>
          </p:cNvPr>
          <p:cNvSpPr>
            <a:spLocks noGrp="1" noChangeArrowheads="1"/>
          </p:cNvSpPr>
          <p:nvPr>
            <p:ph type="sldNum" sz="quarter" idx="5"/>
          </p:nvPr>
        </p:nvSpPr>
        <p:spPr>
          <a:ln/>
        </p:spPr>
        <p:txBody>
          <a:bodyPr/>
          <a:lstStyle/>
          <a:p>
            <a:fld id="{B5615931-F52F-4F42-AB6A-71E2B916A533}" type="slidenum">
              <a:rPr lang="en-US" altLang="zh-CN"/>
              <a:pPr/>
              <a:t>2</a:t>
            </a:fld>
            <a:endParaRPr lang="en-US" altLang="zh-CN"/>
          </a:p>
        </p:txBody>
      </p:sp>
      <p:sp>
        <p:nvSpPr>
          <p:cNvPr id="697346" name="Rectangle 2">
            <a:extLst>
              <a:ext uri="{FF2B5EF4-FFF2-40B4-BE49-F238E27FC236}">
                <a16:creationId xmlns:a16="http://schemas.microsoft.com/office/drawing/2014/main" id="{CE9524D3-7429-4B5E-8630-FD414A6C39F6}"/>
              </a:ext>
            </a:extLst>
          </p:cNvPr>
          <p:cNvSpPr>
            <a:spLocks noGrp="1" noRot="1" noChangeAspect="1" noChangeArrowheads="1" noTextEdit="1"/>
          </p:cNvSpPr>
          <p:nvPr>
            <p:ph type="sldImg"/>
          </p:nvPr>
        </p:nvSpPr>
        <p:spPr>
          <a:ln/>
        </p:spPr>
      </p:sp>
      <p:sp>
        <p:nvSpPr>
          <p:cNvPr id="697347" name="Rectangle 3">
            <a:extLst>
              <a:ext uri="{FF2B5EF4-FFF2-40B4-BE49-F238E27FC236}">
                <a16:creationId xmlns:a16="http://schemas.microsoft.com/office/drawing/2014/main" id="{CD7B1F2C-3BDA-4E63-A63F-9F187C518DD4}"/>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B6D772E-BEC2-4BBC-BB41-F2BD8CBBC05A}"/>
              </a:ext>
            </a:extLst>
          </p:cNvPr>
          <p:cNvSpPr>
            <a:spLocks noGrp="1" noChangeArrowheads="1"/>
          </p:cNvSpPr>
          <p:nvPr>
            <p:ph type="sldNum" sz="quarter" idx="5"/>
          </p:nvPr>
        </p:nvSpPr>
        <p:spPr>
          <a:ln/>
        </p:spPr>
        <p:txBody>
          <a:bodyPr/>
          <a:lstStyle/>
          <a:p>
            <a:fld id="{0E3AADB5-A0BC-4DF9-AA4B-B5B70CDAC140}" type="slidenum">
              <a:rPr lang="en-US" altLang="zh-CN"/>
              <a:pPr/>
              <a:t>20</a:t>
            </a:fld>
            <a:endParaRPr lang="en-US" altLang="zh-CN"/>
          </a:p>
        </p:txBody>
      </p:sp>
      <p:sp>
        <p:nvSpPr>
          <p:cNvPr id="715778" name="Rectangle 2">
            <a:extLst>
              <a:ext uri="{FF2B5EF4-FFF2-40B4-BE49-F238E27FC236}">
                <a16:creationId xmlns:a16="http://schemas.microsoft.com/office/drawing/2014/main" id="{4D93FFE2-709B-4961-AD1C-72764D6C3FE0}"/>
              </a:ext>
            </a:extLst>
          </p:cNvPr>
          <p:cNvSpPr>
            <a:spLocks noGrp="1" noRot="1" noChangeAspect="1" noChangeArrowheads="1" noTextEdit="1"/>
          </p:cNvSpPr>
          <p:nvPr>
            <p:ph type="sldImg"/>
          </p:nvPr>
        </p:nvSpPr>
        <p:spPr>
          <a:ln/>
        </p:spPr>
      </p:sp>
      <p:sp>
        <p:nvSpPr>
          <p:cNvPr id="715779" name="Rectangle 3">
            <a:extLst>
              <a:ext uri="{FF2B5EF4-FFF2-40B4-BE49-F238E27FC236}">
                <a16:creationId xmlns:a16="http://schemas.microsoft.com/office/drawing/2014/main" id="{178CD63D-4D2F-4879-A080-F31427D1B8A8}"/>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FE5DFF8-8DCF-4FDE-AFBC-5A0993EA492F}"/>
              </a:ext>
            </a:extLst>
          </p:cNvPr>
          <p:cNvSpPr>
            <a:spLocks noGrp="1" noChangeArrowheads="1"/>
          </p:cNvSpPr>
          <p:nvPr>
            <p:ph type="sldNum" sz="quarter" idx="5"/>
          </p:nvPr>
        </p:nvSpPr>
        <p:spPr>
          <a:ln/>
        </p:spPr>
        <p:txBody>
          <a:bodyPr/>
          <a:lstStyle/>
          <a:p>
            <a:fld id="{50969511-0063-422D-B44B-63AEF501C689}" type="slidenum">
              <a:rPr lang="en-US" altLang="zh-CN"/>
              <a:pPr/>
              <a:t>21</a:t>
            </a:fld>
            <a:endParaRPr lang="en-US" altLang="zh-CN"/>
          </a:p>
        </p:txBody>
      </p:sp>
      <p:sp>
        <p:nvSpPr>
          <p:cNvPr id="716802" name="Rectangle 2">
            <a:extLst>
              <a:ext uri="{FF2B5EF4-FFF2-40B4-BE49-F238E27FC236}">
                <a16:creationId xmlns:a16="http://schemas.microsoft.com/office/drawing/2014/main" id="{E7743BA6-6208-49C5-BD6C-B914D688A06A}"/>
              </a:ext>
            </a:extLst>
          </p:cNvPr>
          <p:cNvSpPr>
            <a:spLocks noGrp="1" noRot="1" noChangeAspect="1" noChangeArrowheads="1" noTextEdit="1"/>
          </p:cNvSpPr>
          <p:nvPr>
            <p:ph type="sldImg"/>
          </p:nvPr>
        </p:nvSpPr>
        <p:spPr>
          <a:ln/>
        </p:spPr>
      </p:sp>
      <p:sp>
        <p:nvSpPr>
          <p:cNvPr id="716803" name="Rectangle 3">
            <a:extLst>
              <a:ext uri="{FF2B5EF4-FFF2-40B4-BE49-F238E27FC236}">
                <a16:creationId xmlns:a16="http://schemas.microsoft.com/office/drawing/2014/main" id="{30363677-C67A-45C3-985E-17DFE69CDE15}"/>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49E8724-EAE1-43DC-B292-E2F17C8B95C0}"/>
              </a:ext>
            </a:extLst>
          </p:cNvPr>
          <p:cNvSpPr>
            <a:spLocks noGrp="1" noChangeArrowheads="1"/>
          </p:cNvSpPr>
          <p:nvPr>
            <p:ph type="sldNum" sz="quarter" idx="5"/>
          </p:nvPr>
        </p:nvSpPr>
        <p:spPr>
          <a:ln/>
        </p:spPr>
        <p:txBody>
          <a:bodyPr/>
          <a:lstStyle/>
          <a:p>
            <a:fld id="{2B45C9B4-AF94-4C57-A939-EA0921F73B1D}" type="slidenum">
              <a:rPr lang="en-US" altLang="zh-CN"/>
              <a:pPr/>
              <a:t>22</a:t>
            </a:fld>
            <a:endParaRPr lang="en-US" altLang="zh-CN"/>
          </a:p>
        </p:txBody>
      </p:sp>
      <p:sp>
        <p:nvSpPr>
          <p:cNvPr id="717826" name="Rectangle 2">
            <a:extLst>
              <a:ext uri="{FF2B5EF4-FFF2-40B4-BE49-F238E27FC236}">
                <a16:creationId xmlns:a16="http://schemas.microsoft.com/office/drawing/2014/main" id="{9EBB06DF-9FB7-4ADE-B2B2-B42759A26E0A}"/>
              </a:ext>
            </a:extLst>
          </p:cNvPr>
          <p:cNvSpPr>
            <a:spLocks noGrp="1" noRot="1" noChangeAspect="1" noChangeArrowheads="1" noTextEdit="1"/>
          </p:cNvSpPr>
          <p:nvPr>
            <p:ph type="sldImg"/>
          </p:nvPr>
        </p:nvSpPr>
        <p:spPr>
          <a:ln/>
        </p:spPr>
      </p:sp>
      <p:sp>
        <p:nvSpPr>
          <p:cNvPr id="717827" name="Rectangle 3">
            <a:extLst>
              <a:ext uri="{FF2B5EF4-FFF2-40B4-BE49-F238E27FC236}">
                <a16:creationId xmlns:a16="http://schemas.microsoft.com/office/drawing/2014/main" id="{D9F0B203-C680-4F4B-A224-DEAD5B2C9923}"/>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B6F0076-9008-485B-BD0D-D79CE9CADFEE}"/>
              </a:ext>
            </a:extLst>
          </p:cNvPr>
          <p:cNvSpPr>
            <a:spLocks noGrp="1" noChangeArrowheads="1"/>
          </p:cNvSpPr>
          <p:nvPr>
            <p:ph type="sldNum" sz="quarter" idx="5"/>
          </p:nvPr>
        </p:nvSpPr>
        <p:spPr>
          <a:ln/>
        </p:spPr>
        <p:txBody>
          <a:bodyPr/>
          <a:lstStyle/>
          <a:p>
            <a:fld id="{6700C393-FC8D-41B2-B654-852B7F8D5DC6}" type="slidenum">
              <a:rPr lang="en-US" altLang="zh-CN"/>
              <a:pPr/>
              <a:t>23</a:t>
            </a:fld>
            <a:endParaRPr lang="en-US" altLang="zh-CN"/>
          </a:p>
        </p:txBody>
      </p:sp>
      <p:sp>
        <p:nvSpPr>
          <p:cNvPr id="718850" name="Rectangle 2">
            <a:extLst>
              <a:ext uri="{FF2B5EF4-FFF2-40B4-BE49-F238E27FC236}">
                <a16:creationId xmlns:a16="http://schemas.microsoft.com/office/drawing/2014/main" id="{9E001CBA-8ADC-4A6F-9D93-98DDCA5C51B1}"/>
              </a:ext>
            </a:extLst>
          </p:cNvPr>
          <p:cNvSpPr>
            <a:spLocks noGrp="1" noRot="1" noChangeAspect="1" noChangeArrowheads="1" noTextEdit="1"/>
          </p:cNvSpPr>
          <p:nvPr>
            <p:ph type="sldImg"/>
          </p:nvPr>
        </p:nvSpPr>
        <p:spPr>
          <a:ln/>
        </p:spPr>
      </p:sp>
      <p:sp>
        <p:nvSpPr>
          <p:cNvPr id="718851" name="Rectangle 3">
            <a:extLst>
              <a:ext uri="{FF2B5EF4-FFF2-40B4-BE49-F238E27FC236}">
                <a16:creationId xmlns:a16="http://schemas.microsoft.com/office/drawing/2014/main" id="{5D76CC88-5D9B-4FA2-8AF3-8791EBFAEA7F}"/>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9CB3B8E-9D3F-41CD-8FD2-BE883CA48EB9}"/>
              </a:ext>
            </a:extLst>
          </p:cNvPr>
          <p:cNvSpPr>
            <a:spLocks noGrp="1" noChangeArrowheads="1"/>
          </p:cNvSpPr>
          <p:nvPr>
            <p:ph type="sldNum" sz="quarter" idx="5"/>
          </p:nvPr>
        </p:nvSpPr>
        <p:spPr>
          <a:ln/>
        </p:spPr>
        <p:txBody>
          <a:bodyPr/>
          <a:lstStyle/>
          <a:p>
            <a:fld id="{BA7EBFB7-450C-476D-A7A8-3A413D18ECDA}" type="slidenum">
              <a:rPr lang="en-US" altLang="zh-CN"/>
              <a:pPr/>
              <a:t>24</a:t>
            </a:fld>
            <a:endParaRPr lang="en-US" altLang="zh-CN"/>
          </a:p>
        </p:txBody>
      </p:sp>
      <p:sp>
        <p:nvSpPr>
          <p:cNvPr id="719874" name="Rectangle 2">
            <a:extLst>
              <a:ext uri="{FF2B5EF4-FFF2-40B4-BE49-F238E27FC236}">
                <a16:creationId xmlns:a16="http://schemas.microsoft.com/office/drawing/2014/main" id="{FC5D5A73-7C72-4CA9-9E39-E1442F6977D1}"/>
              </a:ext>
            </a:extLst>
          </p:cNvPr>
          <p:cNvSpPr>
            <a:spLocks noGrp="1" noRot="1" noChangeAspect="1" noChangeArrowheads="1" noTextEdit="1"/>
          </p:cNvSpPr>
          <p:nvPr>
            <p:ph type="sldImg"/>
          </p:nvPr>
        </p:nvSpPr>
        <p:spPr>
          <a:ln/>
        </p:spPr>
      </p:sp>
      <p:sp>
        <p:nvSpPr>
          <p:cNvPr id="719875" name="Rectangle 3">
            <a:extLst>
              <a:ext uri="{FF2B5EF4-FFF2-40B4-BE49-F238E27FC236}">
                <a16:creationId xmlns:a16="http://schemas.microsoft.com/office/drawing/2014/main" id="{7EB3A71F-8825-402E-9414-E7A761B78F0D}"/>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6B92D42-C114-455D-9041-4AFF6F795DA6}"/>
              </a:ext>
            </a:extLst>
          </p:cNvPr>
          <p:cNvSpPr>
            <a:spLocks noGrp="1" noChangeArrowheads="1"/>
          </p:cNvSpPr>
          <p:nvPr>
            <p:ph type="sldNum" sz="quarter" idx="5"/>
          </p:nvPr>
        </p:nvSpPr>
        <p:spPr>
          <a:ln/>
        </p:spPr>
        <p:txBody>
          <a:bodyPr/>
          <a:lstStyle/>
          <a:p>
            <a:fld id="{0537D34C-0AFD-41AE-BB9F-727284848D36}" type="slidenum">
              <a:rPr lang="en-US" altLang="zh-CN"/>
              <a:pPr/>
              <a:t>25</a:t>
            </a:fld>
            <a:endParaRPr lang="en-US" altLang="zh-CN"/>
          </a:p>
        </p:txBody>
      </p:sp>
      <p:sp>
        <p:nvSpPr>
          <p:cNvPr id="720898" name="Rectangle 2">
            <a:extLst>
              <a:ext uri="{FF2B5EF4-FFF2-40B4-BE49-F238E27FC236}">
                <a16:creationId xmlns:a16="http://schemas.microsoft.com/office/drawing/2014/main" id="{3F41ECAB-9C38-4315-8861-AA9F61C4C323}"/>
              </a:ext>
            </a:extLst>
          </p:cNvPr>
          <p:cNvSpPr>
            <a:spLocks noGrp="1" noRot="1" noChangeAspect="1" noChangeArrowheads="1" noTextEdit="1"/>
          </p:cNvSpPr>
          <p:nvPr>
            <p:ph type="sldImg"/>
          </p:nvPr>
        </p:nvSpPr>
        <p:spPr>
          <a:ln/>
        </p:spPr>
      </p:sp>
      <p:sp>
        <p:nvSpPr>
          <p:cNvPr id="720899" name="Rectangle 3">
            <a:extLst>
              <a:ext uri="{FF2B5EF4-FFF2-40B4-BE49-F238E27FC236}">
                <a16:creationId xmlns:a16="http://schemas.microsoft.com/office/drawing/2014/main" id="{CA2B22A7-E049-4B82-B0DD-94252B0CF80F}"/>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EA9D3A9-7551-45E4-BEA9-8A85034CF8B7}"/>
              </a:ext>
            </a:extLst>
          </p:cNvPr>
          <p:cNvSpPr>
            <a:spLocks noGrp="1" noChangeArrowheads="1"/>
          </p:cNvSpPr>
          <p:nvPr>
            <p:ph type="sldNum" sz="quarter" idx="5"/>
          </p:nvPr>
        </p:nvSpPr>
        <p:spPr>
          <a:ln/>
        </p:spPr>
        <p:txBody>
          <a:bodyPr/>
          <a:lstStyle/>
          <a:p>
            <a:fld id="{881C5168-DAD8-44F0-BB3A-CEC20855CF2C}" type="slidenum">
              <a:rPr lang="en-US" altLang="zh-CN"/>
              <a:pPr/>
              <a:t>26</a:t>
            </a:fld>
            <a:endParaRPr lang="en-US" altLang="zh-CN"/>
          </a:p>
        </p:txBody>
      </p:sp>
      <p:sp>
        <p:nvSpPr>
          <p:cNvPr id="721922" name="Rectangle 2">
            <a:extLst>
              <a:ext uri="{FF2B5EF4-FFF2-40B4-BE49-F238E27FC236}">
                <a16:creationId xmlns:a16="http://schemas.microsoft.com/office/drawing/2014/main" id="{0E60CCAB-E65F-41D9-B2C9-B6B0CA89815F}"/>
              </a:ext>
            </a:extLst>
          </p:cNvPr>
          <p:cNvSpPr>
            <a:spLocks noGrp="1" noRot="1" noChangeAspect="1" noChangeArrowheads="1" noTextEdit="1"/>
          </p:cNvSpPr>
          <p:nvPr>
            <p:ph type="sldImg"/>
          </p:nvPr>
        </p:nvSpPr>
        <p:spPr>
          <a:ln/>
        </p:spPr>
      </p:sp>
      <p:sp>
        <p:nvSpPr>
          <p:cNvPr id="721923" name="Rectangle 3">
            <a:extLst>
              <a:ext uri="{FF2B5EF4-FFF2-40B4-BE49-F238E27FC236}">
                <a16:creationId xmlns:a16="http://schemas.microsoft.com/office/drawing/2014/main" id="{07BFCA49-91B3-4DB7-AF3B-CA53C98C6562}"/>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A32F438-2171-4888-9753-F6C4E3537722}"/>
              </a:ext>
            </a:extLst>
          </p:cNvPr>
          <p:cNvSpPr>
            <a:spLocks noGrp="1" noChangeArrowheads="1"/>
          </p:cNvSpPr>
          <p:nvPr>
            <p:ph type="sldNum" sz="quarter" idx="5"/>
          </p:nvPr>
        </p:nvSpPr>
        <p:spPr>
          <a:ln/>
        </p:spPr>
        <p:txBody>
          <a:bodyPr/>
          <a:lstStyle/>
          <a:p>
            <a:fld id="{84C16D31-9948-4F7E-922D-BFC56230F22C}" type="slidenum">
              <a:rPr lang="en-US" altLang="zh-CN"/>
              <a:pPr/>
              <a:t>27</a:t>
            </a:fld>
            <a:endParaRPr lang="en-US" altLang="zh-CN"/>
          </a:p>
        </p:txBody>
      </p:sp>
      <p:sp>
        <p:nvSpPr>
          <p:cNvPr id="722946" name="Rectangle 2">
            <a:extLst>
              <a:ext uri="{FF2B5EF4-FFF2-40B4-BE49-F238E27FC236}">
                <a16:creationId xmlns:a16="http://schemas.microsoft.com/office/drawing/2014/main" id="{584FAC9A-CA14-4C2B-8CEB-6019403195F3}"/>
              </a:ext>
            </a:extLst>
          </p:cNvPr>
          <p:cNvSpPr>
            <a:spLocks noGrp="1" noRot="1" noChangeAspect="1" noChangeArrowheads="1" noTextEdit="1"/>
          </p:cNvSpPr>
          <p:nvPr>
            <p:ph type="sldImg"/>
          </p:nvPr>
        </p:nvSpPr>
        <p:spPr>
          <a:ln/>
        </p:spPr>
      </p:sp>
      <p:sp>
        <p:nvSpPr>
          <p:cNvPr id="722947" name="Rectangle 3">
            <a:extLst>
              <a:ext uri="{FF2B5EF4-FFF2-40B4-BE49-F238E27FC236}">
                <a16:creationId xmlns:a16="http://schemas.microsoft.com/office/drawing/2014/main" id="{36B9666F-3198-4749-85E1-2BA56D7F46BB}"/>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F5D4B28-F256-424A-AB36-5B9001557C6D}"/>
              </a:ext>
            </a:extLst>
          </p:cNvPr>
          <p:cNvSpPr>
            <a:spLocks noGrp="1" noChangeArrowheads="1"/>
          </p:cNvSpPr>
          <p:nvPr>
            <p:ph type="sldNum" sz="quarter" idx="5"/>
          </p:nvPr>
        </p:nvSpPr>
        <p:spPr>
          <a:ln/>
        </p:spPr>
        <p:txBody>
          <a:bodyPr/>
          <a:lstStyle/>
          <a:p>
            <a:fld id="{B9AF80E5-D1A6-429E-9B05-FC9B92F34476}" type="slidenum">
              <a:rPr lang="en-US" altLang="zh-CN"/>
              <a:pPr/>
              <a:t>28</a:t>
            </a:fld>
            <a:endParaRPr lang="en-US" altLang="zh-CN"/>
          </a:p>
        </p:txBody>
      </p:sp>
      <p:sp>
        <p:nvSpPr>
          <p:cNvPr id="723970" name="Rectangle 2">
            <a:extLst>
              <a:ext uri="{FF2B5EF4-FFF2-40B4-BE49-F238E27FC236}">
                <a16:creationId xmlns:a16="http://schemas.microsoft.com/office/drawing/2014/main" id="{16C0C9B3-81E9-463C-AC7A-EDECB49346E6}"/>
              </a:ext>
            </a:extLst>
          </p:cNvPr>
          <p:cNvSpPr>
            <a:spLocks noGrp="1" noRot="1" noChangeAspect="1" noChangeArrowheads="1" noTextEdit="1"/>
          </p:cNvSpPr>
          <p:nvPr>
            <p:ph type="sldImg"/>
          </p:nvPr>
        </p:nvSpPr>
        <p:spPr>
          <a:ln/>
        </p:spPr>
      </p:sp>
      <p:sp>
        <p:nvSpPr>
          <p:cNvPr id="723971" name="Rectangle 3">
            <a:extLst>
              <a:ext uri="{FF2B5EF4-FFF2-40B4-BE49-F238E27FC236}">
                <a16:creationId xmlns:a16="http://schemas.microsoft.com/office/drawing/2014/main" id="{878B13CA-0A07-4088-BE66-CE664EB86B86}"/>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4E9364C-52F8-4C4C-B451-910D92A9AE26}"/>
              </a:ext>
            </a:extLst>
          </p:cNvPr>
          <p:cNvSpPr>
            <a:spLocks noGrp="1" noChangeArrowheads="1"/>
          </p:cNvSpPr>
          <p:nvPr>
            <p:ph type="sldNum" sz="quarter" idx="5"/>
          </p:nvPr>
        </p:nvSpPr>
        <p:spPr>
          <a:ln/>
        </p:spPr>
        <p:txBody>
          <a:bodyPr/>
          <a:lstStyle/>
          <a:p>
            <a:fld id="{471E6698-9073-4CC3-A6B3-F19712677849}" type="slidenum">
              <a:rPr lang="en-US" altLang="zh-CN"/>
              <a:pPr/>
              <a:t>29</a:t>
            </a:fld>
            <a:endParaRPr lang="en-US" altLang="zh-CN"/>
          </a:p>
        </p:txBody>
      </p:sp>
      <p:sp>
        <p:nvSpPr>
          <p:cNvPr id="724994" name="Rectangle 2">
            <a:extLst>
              <a:ext uri="{FF2B5EF4-FFF2-40B4-BE49-F238E27FC236}">
                <a16:creationId xmlns:a16="http://schemas.microsoft.com/office/drawing/2014/main" id="{AD253C89-04B0-47D5-9743-0D7E267000D0}"/>
              </a:ext>
            </a:extLst>
          </p:cNvPr>
          <p:cNvSpPr>
            <a:spLocks noGrp="1" noRot="1" noChangeAspect="1" noChangeArrowheads="1" noTextEdit="1"/>
          </p:cNvSpPr>
          <p:nvPr>
            <p:ph type="sldImg"/>
          </p:nvPr>
        </p:nvSpPr>
        <p:spPr>
          <a:ln/>
        </p:spPr>
      </p:sp>
      <p:sp>
        <p:nvSpPr>
          <p:cNvPr id="724995" name="Rectangle 3">
            <a:extLst>
              <a:ext uri="{FF2B5EF4-FFF2-40B4-BE49-F238E27FC236}">
                <a16:creationId xmlns:a16="http://schemas.microsoft.com/office/drawing/2014/main" id="{7EA43308-8D0A-42E5-A6A0-1EFF27CBFE17}"/>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5069970-BAAF-42DA-AA4E-2B26543C2A99}"/>
              </a:ext>
            </a:extLst>
          </p:cNvPr>
          <p:cNvSpPr>
            <a:spLocks noGrp="1" noChangeArrowheads="1"/>
          </p:cNvSpPr>
          <p:nvPr>
            <p:ph type="sldNum" sz="quarter" idx="5"/>
          </p:nvPr>
        </p:nvSpPr>
        <p:spPr>
          <a:ln/>
        </p:spPr>
        <p:txBody>
          <a:bodyPr/>
          <a:lstStyle/>
          <a:p>
            <a:fld id="{662F7CA8-DA56-480A-B22A-E3EA5101A979}" type="slidenum">
              <a:rPr lang="en-US" altLang="zh-CN"/>
              <a:pPr/>
              <a:t>3</a:t>
            </a:fld>
            <a:endParaRPr lang="en-US" altLang="zh-CN"/>
          </a:p>
        </p:txBody>
      </p:sp>
      <p:sp>
        <p:nvSpPr>
          <p:cNvPr id="698370" name="Rectangle 2">
            <a:extLst>
              <a:ext uri="{FF2B5EF4-FFF2-40B4-BE49-F238E27FC236}">
                <a16:creationId xmlns:a16="http://schemas.microsoft.com/office/drawing/2014/main" id="{F0CF4D96-862F-406C-8E5D-7FBD03022ACC}"/>
              </a:ext>
            </a:extLst>
          </p:cNvPr>
          <p:cNvSpPr>
            <a:spLocks noGrp="1" noRot="1" noChangeAspect="1" noChangeArrowheads="1" noTextEdit="1"/>
          </p:cNvSpPr>
          <p:nvPr>
            <p:ph type="sldImg"/>
          </p:nvPr>
        </p:nvSpPr>
        <p:spPr>
          <a:ln/>
        </p:spPr>
      </p:sp>
      <p:sp>
        <p:nvSpPr>
          <p:cNvPr id="698371" name="Rectangle 3">
            <a:extLst>
              <a:ext uri="{FF2B5EF4-FFF2-40B4-BE49-F238E27FC236}">
                <a16:creationId xmlns:a16="http://schemas.microsoft.com/office/drawing/2014/main" id="{FD01C2F3-5EA9-47E8-9CFC-17990D54D643}"/>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D661E52-42BC-40DE-BB00-A72DA10448AE}"/>
              </a:ext>
            </a:extLst>
          </p:cNvPr>
          <p:cNvSpPr>
            <a:spLocks noGrp="1" noChangeArrowheads="1"/>
          </p:cNvSpPr>
          <p:nvPr>
            <p:ph type="sldNum" sz="quarter" idx="5"/>
          </p:nvPr>
        </p:nvSpPr>
        <p:spPr>
          <a:ln/>
        </p:spPr>
        <p:txBody>
          <a:bodyPr/>
          <a:lstStyle/>
          <a:p>
            <a:fld id="{8D5BA654-C7B5-4C74-8378-DB095C114CB7}" type="slidenum">
              <a:rPr lang="en-US" altLang="zh-CN"/>
              <a:pPr/>
              <a:t>30</a:t>
            </a:fld>
            <a:endParaRPr lang="en-US" altLang="zh-CN"/>
          </a:p>
        </p:txBody>
      </p:sp>
      <p:sp>
        <p:nvSpPr>
          <p:cNvPr id="726018" name="Rectangle 2">
            <a:extLst>
              <a:ext uri="{FF2B5EF4-FFF2-40B4-BE49-F238E27FC236}">
                <a16:creationId xmlns:a16="http://schemas.microsoft.com/office/drawing/2014/main" id="{1D1ED175-2048-41A1-9BFE-AE7EBB43BCD4}"/>
              </a:ext>
            </a:extLst>
          </p:cNvPr>
          <p:cNvSpPr>
            <a:spLocks noGrp="1" noRot="1" noChangeAspect="1" noChangeArrowheads="1" noTextEdit="1"/>
          </p:cNvSpPr>
          <p:nvPr>
            <p:ph type="sldImg"/>
          </p:nvPr>
        </p:nvSpPr>
        <p:spPr>
          <a:ln/>
        </p:spPr>
      </p:sp>
      <p:sp>
        <p:nvSpPr>
          <p:cNvPr id="726019" name="Rectangle 3">
            <a:extLst>
              <a:ext uri="{FF2B5EF4-FFF2-40B4-BE49-F238E27FC236}">
                <a16:creationId xmlns:a16="http://schemas.microsoft.com/office/drawing/2014/main" id="{0D3310AA-C43B-42B1-AE86-0846B835D6DB}"/>
              </a:ext>
            </a:extLst>
          </p:cNvPr>
          <p:cNvSpPr>
            <a:spLocks noGrp="1" noChangeArrowheads="1"/>
          </p:cNvSpPr>
          <p:nvPr>
            <p:ph type="body" idx="1"/>
          </p:nvPr>
        </p:nvSpPr>
        <p:spPr/>
        <p:txBody>
          <a:bodyPr/>
          <a:lstStyle/>
          <a:p>
            <a:r>
              <a:rPr lang="en-US" altLang="zh-CN" dirty="0"/>
              <a:t>R22</a:t>
            </a:r>
            <a:r>
              <a:rPr lang="zh-CN" altLang="en-US" dirty="0"/>
              <a:t>空调，</a:t>
            </a:r>
            <a:r>
              <a:rPr lang="en-US" altLang="zh-CN" dirty="0"/>
              <a:t>R134a</a:t>
            </a:r>
            <a:r>
              <a:rPr lang="zh-CN" altLang="en-US" dirty="0"/>
              <a:t>冰箱</a:t>
            </a:r>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65904E4-B25B-41C3-93CA-6BB050D5270D}"/>
              </a:ext>
            </a:extLst>
          </p:cNvPr>
          <p:cNvSpPr>
            <a:spLocks noGrp="1" noChangeArrowheads="1"/>
          </p:cNvSpPr>
          <p:nvPr>
            <p:ph type="sldNum" sz="quarter" idx="5"/>
          </p:nvPr>
        </p:nvSpPr>
        <p:spPr>
          <a:ln/>
        </p:spPr>
        <p:txBody>
          <a:bodyPr/>
          <a:lstStyle/>
          <a:p>
            <a:fld id="{DF1F39DB-4BFF-40B6-AD52-E253DCDC823D}" type="slidenum">
              <a:rPr lang="en-US" altLang="zh-CN"/>
              <a:pPr/>
              <a:t>31</a:t>
            </a:fld>
            <a:endParaRPr lang="en-US" altLang="zh-CN"/>
          </a:p>
        </p:txBody>
      </p:sp>
      <p:sp>
        <p:nvSpPr>
          <p:cNvPr id="727042" name="Rectangle 2">
            <a:extLst>
              <a:ext uri="{FF2B5EF4-FFF2-40B4-BE49-F238E27FC236}">
                <a16:creationId xmlns:a16="http://schemas.microsoft.com/office/drawing/2014/main" id="{5233F77D-B9BA-4C78-8614-E2100821AC0A}"/>
              </a:ext>
            </a:extLst>
          </p:cNvPr>
          <p:cNvSpPr>
            <a:spLocks noGrp="1" noRot="1" noChangeAspect="1" noChangeArrowheads="1" noTextEdit="1"/>
          </p:cNvSpPr>
          <p:nvPr>
            <p:ph type="sldImg"/>
          </p:nvPr>
        </p:nvSpPr>
        <p:spPr>
          <a:ln/>
        </p:spPr>
      </p:sp>
      <p:sp>
        <p:nvSpPr>
          <p:cNvPr id="727043" name="Rectangle 3">
            <a:extLst>
              <a:ext uri="{FF2B5EF4-FFF2-40B4-BE49-F238E27FC236}">
                <a16:creationId xmlns:a16="http://schemas.microsoft.com/office/drawing/2014/main" id="{817656F6-1C00-4273-AB24-5235B37B5DD4}"/>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2B4AFF4-2E11-431D-B0DF-5117F2EB15C5}"/>
              </a:ext>
            </a:extLst>
          </p:cNvPr>
          <p:cNvSpPr>
            <a:spLocks noGrp="1" noChangeArrowheads="1"/>
          </p:cNvSpPr>
          <p:nvPr>
            <p:ph type="sldNum" sz="quarter" idx="5"/>
          </p:nvPr>
        </p:nvSpPr>
        <p:spPr>
          <a:ln/>
        </p:spPr>
        <p:txBody>
          <a:bodyPr/>
          <a:lstStyle/>
          <a:p>
            <a:fld id="{480FF941-DD78-4448-9C0B-3B460887928E}" type="slidenum">
              <a:rPr lang="en-US" altLang="zh-CN"/>
              <a:pPr/>
              <a:t>32</a:t>
            </a:fld>
            <a:endParaRPr lang="en-US" altLang="zh-CN"/>
          </a:p>
        </p:txBody>
      </p:sp>
      <p:sp>
        <p:nvSpPr>
          <p:cNvPr id="728066" name="Rectangle 2">
            <a:extLst>
              <a:ext uri="{FF2B5EF4-FFF2-40B4-BE49-F238E27FC236}">
                <a16:creationId xmlns:a16="http://schemas.microsoft.com/office/drawing/2014/main" id="{1488809F-9D38-40FE-A477-323612892A1C}"/>
              </a:ext>
            </a:extLst>
          </p:cNvPr>
          <p:cNvSpPr>
            <a:spLocks noGrp="1" noRot="1" noChangeAspect="1" noChangeArrowheads="1" noTextEdit="1"/>
          </p:cNvSpPr>
          <p:nvPr>
            <p:ph type="sldImg"/>
          </p:nvPr>
        </p:nvSpPr>
        <p:spPr>
          <a:ln/>
        </p:spPr>
      </p:sp>
      <p:sp>
        <p:nvSpPr>
          <p:cNvPr id="728067" name="Rectangle 3">
            <a:extLst>
              <a:ext uri="{FF2B5EF4-FFF2-40B4-BE49-F238E27FC236}">
                <a16:creationId xmlns:a16="http://schemas.microsoft.com/office/drawing/2014/main" id="{663EB017-4B77-4361-971E-5DF4F8535C86}"/>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E38EB5C-F56D-46D8-A7B5-1A190C94AB8D}"/>
              </a:ext>
            </a:extLst>
          </p:cNvPr>
          <p:cNvSpPr>
            <a:spLocks noGrp="1" noChangeArrowheads="1"/>
          </p:cNvSpPr>
          <p:nvPr>
            <p:ph type="sldNum" sz="quarter" idx="5"/>
          </p:nvPr>
        </p:nvSpPr>
        <p:spPr>
          <a:ln/>
        </p:spPr>
        <p:txBody>
          <a:bodyPr/>
          <a:lstStyle/>
          <a:p>
            <a:fld id="{D0CF65A4-5196-4BE1-9B76-197326DACB0B}" type="slidenum">
              <a:rPr lang="en-US" altLang="zh-CN"/>
              <a:pPr/>
              <a:t>33</a:t>
            </a:fld>
            <a:endParaRPr lang="en-US" altLang="zh-CN"/>
          </a:p>
        </p:txBody>
      </p:sp>
      <p:sp>
        <p:nvSpPr>
          <p:cNvPr id="729090" name="Rectangle 2">
            <a:extLst>
              <a:ext uri="{FF2B5EF4-FFF2-40B4-BE49-F238E27FC236}">
                <a16:creationId xmlns:a16="http://schemas.microsoft.com/office/drawing/2014/main" id="{32E6BADB-BD0F-4830-90BC-8B1B0161B5C6}"/>
              </a:ext>
            </a:extLst>
          </p:cNvPr>
          <p:cNvSpPr>
            <a:spLocks noGrp="1" noRot="1" noChangeAspect="1" noChangeArrowheads="1" noTextEdit="1"/>
          </p:cNvSpPr>
          <p:nvPr>
            <p:ph type="sldImg"/>
          </p:nvPr>
        </p:nvSpPr>
        <p:spPr>
          <a:ln/>
        </p:spPr>
      </p:sp>
      <p:sp>
        <p:nvSpPr>
          <p:cNvPr id="729091" name="Rectangle 3">
            <a:extLst>
              <a:ext uri="{FF2B5EF4-FFF2-40B4-BE49-F238E27FC236}">
                <a16:creationId xmlns:a16="http://schemas.microsoft.com/office/drawing/2014/main" id="{E44B5757-B2C0-4192-931B-724764C38740}"/>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A3CE63A-6A62-4364-AA65-8B6E05C29235}"/>
              </a:ext>
            </a:extLst>
          </p:cNvPr>
          <p:cNvSpPr>
            <a:spLocks noGrp="1" noChangeArrowheads="1"/>
          </p:cNvSpPr>
          <p:nvPr>
            <p:ph type="sldNum" sz="quarter" idx="5"/>
          </p:nvPr>
        </p:nvSpPr>
        <p:spPr>
          <a:ln/>
        </p:spPr>
        <p:txBody>
          <a:bodyPr/>
          <a:lstStyle/>
          <a:p>
            <a:fld id="{8682CBFC-B12F-440F-A39D-9A497DD8E0AF}" type="slidenum">
              <a:rPr lang="en-US" altLang="zh-CN"/>
              <a:pPr/>
              <a:t>34</a:t>
            </a:fld>
            <a:endParaRPr lang="en-US" altLang="zh-CN"/>
          </a:p>
        </p:txBody>
      </p:sp>
      <p:sp>
        <p:nvSpPr>
          <p:cNvPr id="730114" name="Rectangle 2">
            <a:extLst>
              <a:ext uri="{FF2B5EF4-FFF2-40B4-BE49-F238E27FC236}">
                <a16:creationId xmlns:a16="http://schemas.microsoft.com/office/drawing/2014/main" id="{7254B764-46A8-4DB5-88B7-30A45E3B762F}"/>
              </a:ext>
            </a:extLst>
          </p:cNvPr>
          <p:cNvSpPr>
            <a:spLocks noGrp="1" noRot="1" noChangeAspect="1" noChangeArrowheads="1" noTextEdit="1"/>
          </p:cNvSpPr>
          <p:nvPr>
            <p:ph type="sldImg"/>
          </p:nvPr>
        </p:nvSpPr>
        <p:spPr>
          <a:ln/>
        </p:spPr>
      </p:sp>
      <p:sp>
        <p:nvSpPr>
          <p:cNvPr id="730115" name="Rectangle 3">
            <a:extLst>
              <a:ext uri="{FF2B5EF4-FFF2-40B4-BE49-F238E27FC236}">
                <a16:creationId xmlns:a16="http://schemas.microsoft.com/office/drawing/2014/main" id="{5BB85E22-9898-4941-989F-6BB0478BAFF5}"/>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7CD043D-20C4-4E73-9EBD-8CF673724D7E}"/>
              </a:ext>
            </a:extLst>
          </p:cNvPr>
          <p:cNvSpPr>
            <a:spLocks noGrp="1" noChangeArrowheads="1"/>
          </p:cNvSpPr>
          <p:nvPr>
            <p:ph type="sldNum" sz="quarter" idx="5"/>
          </p:nvPr>
        </p:nvSpPr>
        <p:spPr>
          <a:ln/>
        </p:spPr>
        <p:txBody>
          <a:bodyPr/>
          <a:lstStyle/>
          <a:p>
            <a:fld id="{C79C9BE5-9F05-42EF-A2B2-B6D8C6331792}" type="slidenum">
              <a:rPr lang="en-US" altLang="zh-CN"/>
              <a:pPr/>
              <a:t>35</a:t>
            </a:fld>
            <a:endParaRPr lang="en-US" altLang="zh-CN"/>
          </a:p>
        </p:txBody>
      </p:sp>
      <p:sp>
        <p:nvSpPr>
          <p:cNvPr id="731138" name="Rectangle 2">
            <a:extLst>
              <a:ext uri="{FF2B5EF4-FFF2-40B4-BE49-F238E27FC236}">
                <a16:creationId xmlns:a16="http://schemas.microsoft.com/office/drawing/2014/main" id="{8D6977BD-A1E9-4758-BD1C-263F29E723FD}"/>
              </a:ext>
            </a:extLst>
          </p:cNvPr>
          <p:cNvSpPr>
            <a:spLocks noGrp="1" noRot="1" noChangeAspect="1" noChangeArrowheads="1" noTextEdit="1"/>
          </p:cNvSpPr>
          <p:nvPr>
            <p:ph type="sldImg"/>
          </p:nvPr>
        </p:nvSpPr>
        <p:spPr>
          <a:ln/>
        </p:spPr>
      </p:sp>
      <p:sp>
        <p:nvSpPr>
          <p:cNvPr id="731139" name="Rectangle 3">
            <a:extLst>
              <a:ext uri="{FF2B5EF4-FFF2-40B4-BE49-F238E27FC236}">
                <a16:creationId xmlns:a16="http://schemas.microsoft.com/office/drawing/2014/main" id="{B62DE48C-2522-4481-B023-BD6AF743874E}"/>
              </a:ext>
            </a:extLst>
          </p:cNvPr>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C89D6C7-1956-4028-90F0-D6FAA705DA9D}"/>
              </a:ext>
            </a:extLst>
          </p:cNvPr>
          <p:cNvSpPr>
            <a:spLocks noGrp="1" noChangeArrowheads="1"/>
          </p:cNvSpPr>
          <p:nvPr>
            <p:ph type="sldNum" sz="quarter" idx="5"/>
          </p:nvPr>
        </p:nvSpPr>
        <p:spPr>
          <a:ln/>
        </p:spPr>
        <p:txBody>
          <a:bodyPr/>
          <a:lstStyle/>
          <a:p>
            <a:fld id="{F5BAF68C-121E-481E-9FA1-42580916C40E}" type="slidenum">
              <a:rPr lang="en-US" altLang="zh-CN"/>
              <a:pPr/>
              <a:t>36</a:t>
            </a:fld>
            <a:endParaRPr lang="en-US" altLang="zh-CN"/>
          </a:p>
        </p:txBody>
      </p:sp>
      <p:sp>
        <p:nvSpPr>
          <p:cNvPr id="733186" name="Rectangle 2">
            <a:extLst>
              <a:ext uri="{FF2B5EF4-FFF2-40B4-BE49-F238E27FC236}">
                <a16:creationId xmlns:a16="http://schemas.microsoft.com/office/drawing/2014/main" id="{D12CC24E-621E-40DC-9B23-C21EDE5399D7}"/>
              </a:ext>
            </a:extLst>
          </p:cNvPr>
          <p:cNvSpPr>
            <a:spLocks noGrp="1" noRot="1" noChangeAspect="1" noChangeArrowheads="1" noTextEdit="1"/>
          </p:cNvSpPr>
          <p:nvPr>
            <p:ph type="sldImg"/>
          </p:nvPr>
        </p:nvSpPr>
        <p:spPr>
          <a:ln/>
        </p:spPr>
      </p:sp>
      <p:sp>
        <p:nvSpPr>
          <p:cNvPr id="733187" name="Rectangle 3">
            <a:extLst>
              <a:ext uri="{FF2B5EF4-FFF2-40B4-BE49-F238E27FC236}">
                <a16:creationId xmlns:a16="http://schemas.microsoft.com/office/drawing/2014/main" id="{B5ADE76E-3A66-4C67-89EE-A8752E55256E}"/>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BB1C429-5CF1-49A8-9A5C-44CE124F8ACC}"/>
              </a:ext>
            </a:extLst>
          </p:cNvPr>
          <p:cNvSpPr>
            <a:spLocks noGrp="1" noChangeArrowheads="1"/>
          </p:cNvSpPr>
          <p:nvPr>
            <p:ph type="sldNum" sz="quarter" idx="5"/>
          </p:nvPr>
        </p:nvSpPr>
        <p:spPr>
          <a:ln/>
        </p:spPr>
        <p:txBody>
          <a:bodyPr/>
          <a:lstStyle/>
          <a:p>
            <a:fld id="{556FD9FA-B40F-4BD0-B60A-47DA58F2D7F3}" type="slidenum">
              <a:rPr lang="en-US" altLang="zh-CN"/>
              <a:pPr/>
              <a:t>37</a:t>
            </a:fld>
            <a:endParaRPr lang="en-US" altLang="zh-CN"/>
          </a:p>
        </p:txBody>
      </p:sp>
      <p:sp>
        <p:nvSpPr>
          <p:cNvPr id="734210" name="Rectangle 2">
            <a:extLst>
              <a:ext uri="{FF2B5EF4-FFF2-40B4-BE49-F238E27FC236}">
                <a16:creationId xmlns:a16="http://schemas.microsoft.com/office/drawing/2014/main" id="{03579C5B-2ACA-449E-9AB4-7D41C0FEDB69}"/>
              </a:ext>
            </a:extLst>
          </p:cNvPr>
          <p:cNvSpPr>
            <a:spLocks noGrp="1" noRot="1" noChangeAspect="1" noChangeArrowheads="1" noTextEdit="1"/>
          </p:cNvSpPr>
          <p:nvPr>
            <p:ph type="sldImg"/>
          </p:nvPr>
        </p:nvSpPr>
        <p:spPr>
          <a:ln/>
        </p:spPr>
      </p:sp>
      <p:sp>
        <p:nvSpPr>
          <p:cNvPr id="734211" name="Rectangle 3">
            <a:extLst>
              <a:ext uri="{FF2B5EF4-FFF2-40B4-BE49-F238E27FC236}">
                <a16:creationId xmlns:a16="http://schemas.microsoft.com/office/drawing/2014/main" id="{ECA4FE26-7A46-48F2-9DF8-E27145327399}"/>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A89F710-C3FC-4063-ADF3-71D4B6CF295D}"/>
              </a:ext>
            </a:extLst>
          </p:cNvPr>
          <p:cNvSpPr>
            <a:spLocks noGrp="1" noChangeArrowheads="1"/>
          </p:cNvSpPr>
          <p:nvPr>
            <p:ph type="sldNum" sz="quarter" idx="5"/>
          </p:nvPr>
        </p:nvSpPr>
        <p:spPr>
          <a:ln/>
        </p:spPr>
        <p:txBody>
          <a:bodyPr/>
          <a:lstStyle/>
          <a:p>
            <a:fld id="{788EEB78-3BE8-46C8-97F8-56FF59F2D759}" type="slidenum">
              <a:rPr lang="en-US" altLang="zh-CN"/>
              <a:pPr/>
              <a:t>38</a:t>
            </a:fld>
            <a:endParaRPr lang="en-US" altLang="zh-CN"/>
          </a:p>
        </p:txBody>
      </p:sp>
      <p:sp>
        <p:nvSpPr>
          <p:cNvPr id="735234" name="Rectangle 2">
            <a:extLst>
              <a:ext uri="{FF2B5EF4-FFF2-40B4-BE49-F238E27FC236}">
                <a16:creationId xmlns:a16="http://schemas.microsoft.com/office/drawing/2014/main" id="{B43D5285-95D1-45E3-82E0-AE1803111E1A}"/>
              </a:ext>
            </a:extLst>
          </p:cNvPr>
          <p:cNvSpPr>
            <a:spLocks noGrp="1" noRot="1" noChangeAspect="1" noChangeArrowheads="1" noTextEdit="1"/>
          </p:cNvSpPr>
          <p:nvPr>
            <p:ph type="sldImg"/>
          </p:nvPr>
        </p:nvSpPr>
        <p:spPr>
          <a:ln/>
        </p:spPr>
      </p:sp>
      <p:sp>
        <p:nvSpPr>
          <p:cNvPr id="735235" name="Rectangle 3">
            <a:extLst>
              <a:ext uri="{FF2B5EF4-FFF2-40B4-BE49-F238E27FC236}">
                <a16:creationId xmlns:a16="http://schemas.microsoft.com/office/drawing/2014/main" id="{7826DB5B-39DD-4E35-B677-A3C7B2104B34}"/>
              </a:ext>
            </a:extLst>
          </p:cNvPr>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红色是等熵线，绿线是等温线，黑线是等容线。已知蒸发温度（</a:t>
            </a:r>
            <a:r>
              <a:rPr lang="en-US" altLang="zh-CN" dirty="0"/>
              <a:t>1</a:t>
            </a:r>
            <a:r>
              <a:rPr lang="zh-CN" altLang="en-US" dirty="0"/>
              <a:t>点）和冷凝压力（</a:t>
            </a:r>
            <a:r>
              <a:rPr lang="en-US" altLang="zh-CN" dirty="0"/>
              <a:t>2</a:t>
            </a:r>
            <a:r>
              <a:rPr lang="zh-CN" altLang="en-US" dirty="0"/>
              <a:t>）</a:t>
            </a:r>
            <a:endParaRPr lang="zh-CN" altLang="zh-CN" dirty="0"/>
          </a:p>
          <a:p>
            <a:endParaRPr lang="zh-CN"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269625C-5E9C-40A6-9912-D7BBC28BF5F0}"/>
              </a:ext>
            </a:extLst>
          </p:cNvPr>
          <p:cNvSpPr>
            <a:spLocks noGrp="1" noChangeArrowheads="1"/>
          </p:cNvSpPr>
          <p:nvPr>
            <p:ph type="sldNum" sz="quarter" idx="5"/>
          </p:nvPr>
        </p:nvSpPr>
        <p:spPr>
          <a:ln/>
        </p:spPr>
        <p:txBody>
          <a:bodyPr/>
          <a:lstStyle/>
          <a:p>
            <a:fld id="{9811660E-B91B-40FA-8C7C-BBC4904647AF}" type="slidenum">
              <a:rPr lang="en-US" altLang="zh-CN"/>
              <a:pPr/>
              <a:t>39</a:t>
            </a:fld>
            <a:endParaRPr lang="en-US" altLang="zh-CN"/>
          </a:p>
        </p:txBody>
      </p:sp>
      <p:sp>
        <p:nvSpPr>
          <p:cNvPr id="736258" name="Rectangle 2">
            <a:extLst>
              <a:ext uri="{FF2B5EF4-FFF2-40B4-BE49-F238E27FC236}">
                <a16:creationId xmlns:a16="http://schemas.microsoft.com/office/drawing/2014/main" id="{F4D336FB-8862-4A68-A2F0-0C8AE25270AB}"/>
              </a:ext>
            </a:extLst>
          </p:cNvPr>
          <p:cNvSpPr>
            <a:spLocks noGrp="1" noRot="1" noChangeAspect="1" noChangeArrowheads="1" noTextEdit="1"/>
          </p:cNvSpPr>
          <p:nvPr>
            <p:ph type="sldImg"/>
          </p:nvPr>
        </p:nvSpPr>
        <p:spPr>
          <a:ln/>
        </p:spPr>
      </p:sp>
      <p:sp>
        <p:nvSpPr>
          <p:cNvPr id="736259" name="Rectangle 3">
            <a:extLst>
              <a:ext uri="{FF2B5EF4-FFF2-40B4-BE49-F238E27FC236}">
                <a16:creationId xmlns:a16="http://schemas.microsoft.com/office/drawing/2014/main" id="{BE7589D5-4390-4D4C-9F8F-55C0CC384042}"/>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756CA85-701C-41A8-BB95-0831FC677BB4}"/>
              </a:ext>
            </a:extLst>
          </p:cNvPr>
          <p:cNvSpPr>
            <a:spLocks noGrp="1" noChangeArrowheads="1"/>
          </p:cNvSpPr>
          <p:nvPr>
            <p:ph type="sldNum" sz="quarter" idx="5"/>
          </p:nvPr>
        </p:nvSpPr>
        <p:spPr>
          <a:ln/>
        </p:spPr>
        <p:txBody>
          <a:bodyPr/>
          <a:lstStyle/>
          <a:p>
            <a:fld id="{57591E20-7187-47E7-BDB7-23329B9B00A8}" type="slidenum">
              <a:rPr lang="en-US" altLang="zh-CN"/>
              <a:pPr/>
              <a:t>4</a:t>
            </a:fld>
            <a:endParaRPr lang="en-US" altLang="zh-CN"/>
          </a:p>
        </p:txBody>
      </p:sp>
      <p:sp>
        <p:nvSpPr>
          <p:cNvPr id="699394" name="Rectangle 2">
            <a:extLst>
              <a:ext uri="{FF2B5EF4-FFF2-40B4-BE49-F238E27FC236}">
                <a16:creationId xmlns:a16="http://schemas.microsoft.com/office/drawing/2014/main" id="{907F2461-D381-4DAF-8ED6-27CD8904C098}"/>
              </a:ext>
            </a:extLst>
          </p:cNvPr>
          <p:cNvSpPr>
            <a:spLocks noGrp="1" noRot="1" noChangeAspect="1" noChangeArrowheads="1" noTextEdit="1"/>
          </p:cNvSpPr>
          <p:nvPr>
            <p:ph type="sldImg"/>
          </p:nvPr>
        </p:nvSpPr>
        <p:spPr>
          <a:ln/>
        </p:spPr>
      </p:sp>
      <p:sp>
        <p:nvSpPr>
          <p:cNvPr id="699395" name="Rectangle 3">
            <a:extLst>
              <a:ext uri="{FF2B5EF4-FFF2-40B4-BE49-F238E27FC236}">
                <a16:creationId xmlns:a16="http://schemas.microsoft.com/office/drawing/2014/main" id="{66874592-3941-4026-BFE0-DEBF56681523}"/>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51F01B9-A790-426E-84C8-E649EBC79313}"/>
              </a:ext>
            </a:extLst>
          </p:cNvPr>
          <p:cNvSpPr>
            <a:spLocks noGrp="1" noChangeArrowheads="1"/>
          </p:cNvSpPr>
          <p:nvPr>
            <p:ph type="sldNum" sz="quarter" idx="5"/>
          </p:nvPr>
        </p:nvSpPr>
        <p:spPr>
          <a:ln/>
        </p:spPr>
        <p:txBody>
          <a:bodyPr/>
          <a:lstStyle/>
          <a:p>
            <a:fld id="{CE29AB36-2F3B-4C5C-A9FE-FE4AF8EF062C}" type="slidenum">
              <a:rPr lang="en-US" altLang="zh-CN"/>
              <a:pPr/>
              <a:t>40</a:t>
            </a:fld>
            <a:endParaRPr lang="en-US" altLang="zh-CN"/>
          </a:p>
        </p:txBody>
      </p:sp>
      <p:sp>
        <p:nvSpPr>
          <p:cNvPr id="737282" name="Rectangle 2">
            <a:extLst>
              <a:ext uri="{FF2B5EF4-FFF2-40B4-BE49-F238E27FC236}">
                <a16:creationId xmlns:a16="http://schemas.microsoft.com/office/drawing/2014/main" id="{BD8372AF-4695-496C-9800-9428ECCA6435}"/>
              </a:ext>
            </a:extLst>
          </p:cNvPr>
          <p:cNvSpPr>
            <a:spLocks noGrp="1" noRot="1" noChangeAspect="1" noChangeArrowheads="1" noTextEdit="1"/>
          </p:cNvSpPr>
          <p:nvPr>
            <p:ph type="sldImg"/>
          </p:nvPr>
        </p:nvSpPr>
        <p:spPr>
          <a:ln/>
        </p:spPr>
      </p:sp>
      <p:sp>
        <p:nvSpPr>
          <p:cNvPr id="737283" name="Rectangle 3">
            <a:extLst>
              <a:ext uri="{FF2B5EF4-FFF2-40B4-BE49-F238E27FC236}">
                <a16:creationId xmlns:a16="http://schemas.microsoft.com/office/drawing/2014/main" id="{7F61036C-ECD4-4312-B537-3317301F5C8F}"/>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028633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895E5A9-7B19-4285-A92F-03A508A7B49D}"/>
              </a:ext>
            </a:extLst>
          </p:cNvPr>
          <p:cNvSpPr>
            <a:spLocks noGrp="1" noChangeArrowheads="1"/>
          </p:cNvSpPr>
          <p:nvPr>
            <p:ph type="sldNum" sz="quarter" idx="5"/>
          </p:nvPr>
        </p:nvSpPr>
        <p:spPr>
          <a:ln/>
        </p:spPr>
        <p:txBody>
          <a:bodyPr/>
          <a:lstStyle/>
          <a:p>
            <a:fld id="{8C7404D7-2C99-4A10-B440-C6BD2C89B56B}" type="slidenum">
              <a:rPr lang="en-US" altLang="zh-CN"/>
              <a:pPr/>
              <a:t>41</a:t>
            </a:fld>
            <a:endParaRPr lang="en-US" altLang="zh-CN"/>
          </a:p>
        </p:txBody>
      </p:sp>
      <p:sp>
        <p:nvSpPr>
          <p:cNvPr id="738306" name="Rectangle 2">
            <a:extLst>
              <a:ext uri="{FF2B5EF4-FFF2-40B4-BE49-F238E27FC236}">
                <a16:creationId xmlns:a16="http://schemas.microsoft.com/office/drawing/2014/main" id="{7024A483-0EB0-4385-B3E4-F2E482EFF6D3}"/>
              </a:ext>
            </a:extLst>
          </p:cNvPr>
          <p:cNvSpPr>
            <a:spLocks noGrp="1" noRot="1" noChangeAspect="1" noChangeArrowheads="1" noTextEdit="1"/>
          </p:cNvSpPr>
          <p:nvPr>
            <p:ph type="sldImg"/>
          </p:nvPr>
        </p:nvSpPr>
        <p:spPr>
          <a:ln/>
        </p:spPr>
      </p:sp>
      <p:sp>
        <p:nvSpPr>
          <p:cNvPr id="738307" name="Rectangle 3">
            <a:extLst>
              <a:ext uri="{FF2B5EF4-FFF2-40B4-BE49-F238E27FC236}">
                <a16:creationId xmlns:a16="http://schemas.microsoft.com/office/drawing/2014/main" id="{AF57ED74-854D-449B-A1ED-956395810FFC}"/>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325198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43A0383-CA70-470E-9270-D5A0332448DB}"/>
              </a:ext>
            </a:extLst>
          </p:cNvPr>
          <p:cNvSpPr>
            <a:spLocks noGrp="1" noChangeArrowheads="1"/>
          </p:cNvSpPr>
          <p:nvPr>
            <p:ph type="sldNum" sz="quarter" idx="5"/>
          </p:nvPr>
        </p:nvSpPr>
        <p:spPr>
          <a:ln/>
        </p:spPr>
        <p:txBody>
          <a:bodyPr/>
          <a:lstStyle/>
          <a:p>
            <a:fld id="{433CB56E-2EF9-4DE8-A916-188EB6B17332}" type="slidenum">
              <a:rPr lang="en-US" altLang="zh-CN"/>
              <a:pPr/>
              <a:t>42</a:t>
            </a:fld>
            <a:endParaRPr lang="en-US" altLang="zh-CN"/>
          </a:p>
        </p:txBody>
      </p:sp>
      <p:sp>
        <p:nvSpPr>
          <p:cNvPr id="739330" name="Rectangle 2">
            <a:extLst>
              <a:ext uri="{FF2B5EF4-FFF2-40B4-BE49-F238E27FC236}">
                <a16:creationId xmlns:a16="http://schemas.microsoft.com/office/drawing/2014/main" id="{27F9D5FA-80D9-42FC-BE57-0868788FC7E2}"/>
              </a:ext>
            </a:extLst>
          </p:cNvPr>
          <p:cNvSpPr>
            <a:spLocks noGrp="1" noRot="1" noChangeAspect="1" noChangeArrowheads="1" noTextEdit="1"/>
          </p:cNvSpPr>
          <p:nvPr>
            <p:ph type="sldImg"/>
          </p:nvPr>
        </p:nvSpPr>
        <p:spPr>
          <a:ln/>
        </p:spPr>
      </p:sp>
      <p:sp>
        <p:nvSpPr>
          <p:cNvPr id="739331" name="Rectangle 3">
            <a:extLst>
              <a:ext uri="{FF2B5EF4-FFF2-40B4-BE49-F238E27FC236}">
                <a16:creationId xmlns:a16="http://schemas.microsoft.com/office/drawing/2014/main" id="{1B8631A4-76E7-44D8-9D7B-733314C6DBB7}"/>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71231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CEA2363-65BC-4205-8457-21E5E7E9EC96}"/>
              </a:ext>
            </a:extLst>
          </p:cNvPr>
          <p:cNvSpPr>
            <a:spLocks noGrp="1" noChangeArrowheads="1"/>
          </p:cNvSpPr>
          <p:nvPr>
            <p:ph type="sldNum" sz="quarter" idx="5"/>
          </p:nvPr>
        </p:nvSpPr>
        <p:spPr>
          <a:ln/>
        </p:spPr>
        <p:txBody>
          <a:bodyPr/>
          <a:lstStyle/>
          <a:p>
            <a:fld id="{0A8C2A70-FD28-4491-8E04-95CD676C10E2}" type="slidenum">
              <a:rPr lang="en-US" altLang="zh-CN"/>
              <a:pPr/>
              <a:t>43</a:t>
            </a:fld>
            <a:endParaRPr lang="en-US" altLang="zh-CN"/>
          </a:p>
        </p:txBody>
      </p:sp>
      <p:sp>
        <p:nvSpPr>
          <p:cNvPr id="740354" name="Rectangle 2">
            <a:extLst>
              <a:ext uri="{FF2B5EF4-FFF2-40B4-BE49-F238E27FC236}">
                <a16:creationId xmlns:a16="http://schemas.microsoft.com/office/drawing/2014/main" id="{6B9A9FC6-29A5-42BC-AD7B-FF8E7C27ACA4}"/>
              </a:ext>
            </a:extLst>
          </p:cNvPr>
          <p:cNvSpPr>
            <a:spLocks noGrp="1" noRot="1" noChangeAspect="1" noChangeArrowheads="1" noTextEdit="1"/>
          </p:cNvSpPr>
          <p:nvPr>
            <p:ph type="sldImg"/>
          </p:nvPr>
        </p:nvSpPr>
        <p:spPr>
          <a:ln/>
        </p:spPr>
      </p:sp>
      <p:sp>
        <p:nvSpPr>
          <p:cNvPr id="740355" name="Rectangle 3">
            <a:extLst>
              <a:ext uri="{FF2B5EF4-FFF2-40B4-BE49-F238E27FC236}">
                <a16:creationId xmlns:a16="http://schemas.microsoft.com/office/drawing/2014/main" id="{B3A39EC4-D26F-4F17-B6A7-4FF95C4AA7CF}"/>
              </a:ext>
            </a:extLst>
          </p:cNvPr>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33272420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A82F0A0-8C1A-4718-955F-5CAB7933E918}"/>
              </a:ext>
            </a:extLst>
          </p:cNvPr>
          <p:cNvSpPr>
            <a:spLocks noGrp="1" noChangeArrowheads="1"/>
          </p:cNvSpPr>
          <p:nvPr>
            <p:ph type="sldNum" sz="quarter" idx="5"/>
          </p:nvPr>
        </p:nvSpPr>
        <p:spPr>
          <a:ln/>
        </p:spPr>
        <p:txBody>
          <a:bodyPr/>
          <a:lstStyle/>
          <a:p>
            <a:fld id="{F97A1217-0DCD-4DFF-96D4-B2C6992EF9B2}" type="slidenum">
              <a:rPr lang="en-US" altLang="zh-CN"/>
              <a:pPr/>
              <a:t>44</a:t>
            </a:fld>
            <a:endParaRPr lang="en-US" altLang="zh-CN"/>
          </a:p>
        </p:txBody>
      </p:sp>
      <p:sp>
        <p:nvSpPr>
          <p:cNvPr id="741378" name="Rectangle 2">
            <a:extLst>
              <a:ext uri="{FF2B5EF4-FFF2-40B4-BE49-F238E27FC236}">
                <a16:creationId xmlns:a16="http://schemas.microsoft.com/office/drawing/2014/main" id="{CC0C2D6B-CAD9-46FD-8967-675E2BBE7730}"/>
              </a:ext>
            </a:extLst>
          </p:cNvPr>
          <p:cNvSpPr>
            <a:spLocks noGrp="1" noRot="1" noChangeAspect="1" noChangeArrowheads="1" noTextEdit="1"/>
          </p:cNvSpPr>
          <p:nvPr>
            <p:ph type="sldImg"/>
          </p:nvPr>
        </p:nvSpPr>
        <p:spPr>
          <a:ln/>
        </p:spPr>
      </p:sp>
      <p:sp>
        <p:nvSpPr>
          <p:cNvPr id="741379" name="Rectangle 3">
            <a:extLst>
              <a:ext uri="{FF2B5EF4-FFF2-40B4-BE49-F238E27FC236}">
                <a16:creationId xmlns:a16="http://schemas.microsoft.com/office/drawing/2014/main" id="{17149B44-13D6-41CF-A126-1BBED80D2F58}"/>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66173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D7D60D6-A907-46C6-BB3A-E33384BD28F9}"/>
              </a:ext>
            </a:extLst>
          </p:cNvPr>
          <p:cNvSpPr>
            <a:spLocks noGrp="1" noChangeArrowheads="1"/>
          </p:cNvSpPr>
          <p:nvPr>
            <p:ph type="sldNum" sz="quarter" idx="5"/>
          </p:nvPr>
        </p:nvSpPr>
        <p:spPr>
          <a:ln/>
        </p:spPr>
        <p:txBody>
          <a:bodyPr/>
          <a:lstStyle/>
          <a:p>
            <a:fld id="{3EFF929B-9DD0-4A9B-9AAE-F38B8BB28AFD}" type="slidenum">
              <a:rPr lang="en-US" altLang="zh-CN"/>
              <a:pPr/>
              <a:t>45</a:t>
            </a:fld>
            <a:endParaRPr lang="en-US" altLang="zh-CN"/>
          </a:p>
        </p:txBody>
      </p:sp>
      <p:sp>
        <p:nvSpPr>
          <p:cNvPr id="742402" name="Rectangle 2">
            <a:extLst>
              <a:ext uri="{FF2B5EF4-FFF2-40B4-BE49-F238E27FC236}">
                <a16:creationId xmlns:a16="http://schemas.microsoft.com/office/drawing/2014/main" id="{9DCDE5FD-8026-4021-90CB-5E961C407AF2}"/>
              </a:ext>
            </a:extLst>
          </p:cNvPr>
          <p:cNvSpPr>
            <a:spLocks noGrp="1" noRot="1" noChangeAspect="1" noChangeArrowheads="1" noTextEdit="1"/>
          </p:cNvSpPr>
          <p:nvPr>
            <p:ph type="sldImg"/>
          </p:nvPr>
        </p:nvSpPr>
        <p:spPr>
          <a:ln/>
        </p:spPr>
      </p:sp>
      <p:sp>
        <p:nvSpPr>
          <p:cNvPr id="742403" name="Rectangle 3">
            <a:extLst>
              <a:ext uri="{FF2B5EF4-FFF2-40B4-BE49-F238E27FC236}">
                <a16:creationId xmlns:a16="http://schemas.microsoft.com/office/drawing/2014/main" id="{819170AA-F8BA-48E8-B64F-B6FD76127772}"/>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528084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62CFAAF-8F34-4B1A-A33C-D3337B9E7E07}"/>
              </a:ext>
            </a:extLst>
          </p:cNvPr>
          <p:cNvSpPr>
            <a:spLocks noGrp="1" noChangeArrowheads="1"/>
          </p:cNvSpPr>
          <p:nvPr>
            <p:ph type="sldNum" sz="quarter" idx="5"/>
          </p:nvPr>
        </p:nvSpPr>
        <p:spPr>
          <a:ln/>
        </p:spPr>
        <p:txBody>
          <a:bodyPr/>
          <a:lstStyle/>
          <a:p>
            <a:fld id="{5E8D25B7-93F7-4EE3-B037-D54D03DD243C}" type="slidenum">
              <a:rPr lang="en-US" altLang="zh-CN"/>
              <a:pPr/>
              <a:t>46</a:t>
            </a:fld>
            <a:endParaRPr lang="en-US" altLang="zh-CN"/>
          </a:p>
        </p:txBody>
      </p:sp>
      <p:sp>
        <p:nvSpPr>
          <p:cNvPr id="743426" name="Rectangle 2">
            <a:extLst>
              <a:ext uri="{FF2B5EF4-FFF2-40B4-BE49-F238E27FC236}">
                <a16:creationId xmlns:a16="http://schemas.microsoft.com/office/drawing/2014/main" id="{13D8D8F7-A80D-4507-9D0B-8B8B07BC0F0C}"/>
              </a:ext>
            </a:extLst>
          </p:cNvPr>
          <p:cNvSpPr>
            <a:spLocks noGrp="1" noRot="1" noChangeAspect="1" noChangeArrowheads="1" noTextEdit="1"/>
          </p:cNvSpPr>
          <p:nvPr>
            <p:ph type="sldImg"/>
          </p:nvPr>
        </p:nvSpPr>
        <p:spPr>
          <a:ln/>
        </p:spPr>
      </p:sp>
      <p:sp>
        <p:nvSpPr>
          <p:cNvPr id="743427" name="Rectangle 3">
            <a:extLst>
              <a:ext uri="{FF2B5EF4-FFF2-40B4-BE49-F238E27FC236}">
                <a16:creationId xmlns:a16="http://schemas.microsoft.com/office/drawing/2014/main" id="{242783BF-44BB-4096-A3E3-40462A7CD142}"/>
              </a:ext>
            </a:extLst>
          </p:cNvPr>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4767752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368CB23-1808-4901-9119-9D1473B1B8B5}"/>
              </a:ext>
            </a:extLst>
          </p:cNvPr>
          <p:cNvSpPr>
            <a:spLocks noGrp="1" noChangeArrowheads="1"/>
          </p:cNvSpPr>
          <p:nvPr>
            <p:ph type="sldNum" sz="quarter" idx="5"/>
          </p:nvPr>
        </p:nvSpPr>
        <p:spPr>
          <a:ln/>
        </p:spPr>
        <p:txBody>
          <a:bodyPr/>
          <a:lstStyle/>
          <a:p>
            <a:fld id="{E1A7849A-4430-450A-B5AC-D85195527961}" type="slidenum">
              <a:rPr lang="en-US" altLang="zh-CN"/>
              <a:pPr/>
              <a:t>47</a:t>
            </a:fld>
            <a:endParaRPr lang="en-US" altLang="zh-CN"/>
          </a:p>
        </p:txBody>
      </p:sp>
      <p:sp>
        <p:nvSpPr>
          <p:cNvPr id="761858" name="Rectangle 2">
            <a:extLst>
              <a:ext uri="{FF2B5EF4-FFF2-40B4-BE49-F238E27FC236}">
                <a16:creationId xmlns:a16="http://schemas.microsoft.com/office/drawing/2014/main" id="{15EB741E-653C-434C-A155-3B79C173EF86}"/>
              </a:ext>
            </a:extLst>
          </p:cNvPr>
          <p:cNvSpPr>
            <a:spLocks noGrp="1" noRot="1" noChangeAspect="1" noChangeArrowheads="1" noTextEdit="1"/>
          </p:cNvSpPr>
          <p:nvPr>
            <p:ph type="sldImg"/>
          </p:nvPr>
        </p:nvSpPr>
        <p:spPr>
          <a:ln/>
        </p:spPr>
      </p:sp>
      <p:sp>
        <p:nvSpPr>
          <p:cNvPr id="761859" name="Rectangle 3">
            <a:extLst>
              <a:ext uri="{FF2B5EF4-FFF2-40B4-BE49-F238E27FC236}">
                <a16:creationId xmlns:a16="http://schemas.microsoft.com/office/drawing/2014/main" id="{71A6878A-01AC-4108-8011-37D3455A7FAD}"/>
              </a:ext>
            </a:extLst>
          </p:cNvPr>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0828134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5732C4B-FAD2-47CC-A95D-B6D70154837B}"/>
              </a:ext>
            </a:extLst>
          </p:cNvPr>
          <p:cNvSpPr>
            <a:spLocks noGrp="1" noChangeArrowheads="1"/>
          </p:cNvSpPr>
          <p:nvPr>
            <p:ph type="sldNum" sz="quarter" idx="5"/>
          </p:nvPr>
        </p:nvSpPr>
        <p:spPr>
          <a:ln/>
        </p:spPr>
        <p:txBody>
          <a:bodyPr/>
          <a:lstStyle/>
          <a:p>
            <a:fld id="{C7DDFBC7-86AB-40EE-9585-AC360940FE5E}" type="slidenum">
              <a:rPr lang="en-US" altLang="zh-CN"/>
              <a:pPr/>
              <a:t>48</a:t>
            </a:fld>
            <a:endParaRPr lang="en-US" altLang="zh-CN"/>
          </a:p>
        </p:txBody>
      </p:sp>
      <p:sp>
        <p:nvSpPr>
          <p:cNvPr id="762882" name="Rectangle 2">
            <a:extLst>
              <a:ext uri="{FF2B5EF4-FFF2-40B4-BE49-F238E27FC236}">
                <a16:creationId xmlns:a16="http://schemas.microsoft.com/office/drawing/2014/main" id="{CF98F569-CB24-4760-ACB3-02083439B804}"/>
              </a:ext>
            </a:extLst>
          </p:cNvPr>
          <p:cNvSpPr>
            <a:spLocks noGrp="1" noRot="1" noChangeAspect="1" noChangeArrowheads="1" noTextEdit="1"/>
          </p:cNvSpPr>
          <p:nvPr>
            <p:ph type="sldImg"/>
          </p:nvPr>
        </p:nvSpPr>
        <p:spPr>
          <a:ln/>
        </p:spPr>
      </p:sp>
      <p:sp>
        <p:nvSpPr>
          <p:cNvPr id="762883" name="Rectangle 3">
            <a:extLst>
              <a:ext uri="{FF2B5EF4-FFF2-40B4-BE49-F238E27FC236}">
                <a16:creationId xmlns:a16="http://schemas.microsoft.com/office/drawing/2014/main" id="{DE2FD3C3-210B-49C6-8DFB-290D3A7C9B18}"/>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022376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65FD34D-20A9-4775-A82B-EF291E9B9B5A}"/>
              </a:ext>
            </a:extLst>
          </p:cNvPr>
          <p:cNvSpPr>
            <a:spLocks noGrp="1" noChangeArrowheads="1"/>
          </p:cNvSpPr>
          <p:nvPr>
            <p:ph type="sldNum" sz="quarter" idx="5"/>
          </p:nvPr>
        </p:nvSpPr>
        <p:spPr>
          <a:ln/>
        </p:spPr>
        <p:txBody>
          <a:bodyPr/>
          <a:lstStyle/>
          <a:p>
            <a:fld id="{7DE05204-E948-45AF-91B5-54275F2F0354}" type="slidenum">
              <a:rPr lang="en-US" altLang="zh-CN"/>
              <a:pPr/>
              <a:t>49</a:t>
            </a:fld>
            <a:endParaRPr lang="en-US" altLang="zh-CN"/>
          </a:p>
        </p:txBody>
      </p:sp>
      <p:sp>
        <p:nvSpPr>
          <p:cNvPr id="765954" name="Rectangle 2">
            <a:extLst>
              <a:ext uri="{FF2B5EF4-FFF2-40B4-BE49-F238E27FC236}">
                <a16:creationId xmlns:a16="http://schemas.microsoft.com/office/drawing/2014/main" id="{C97A7945-5F01-4D4C-9C3D-451C1514938C}"/>
              </a:ext>
            </a:extLst>
          </p:cNvPr>
          <p:cNvSpPr>
            <a:spLocks noGrp="1" noRot="1" noChangeAspect="1" noChangeArrowheads="1" noTextEdit="1"/>
          </p:cNvSpPr>
          <p:nvPr>
            <p:ph type="sldImg"/>
          </p:nvPr>
        </p:nvSpPr>
        <p:spPr>
          <a:ln/>
        </p:spPr>
      </p:sp>
      <p:sp>
        <p:nvSpPr>
          <p:cNvPr id="765955" name="Rectangle 3">
            <a:extLst>
              <a:ext uri="{FF2B5EF4-FFF2-40B4-BE49-F238E27FC236}">
                <a16:creationId xmlns:a16="http://schemas.microsoft.com/office/drawing/2014/main" id="{575C7233-1FB4-4F85-B5CF-34730F9AB777}"/>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11478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264A92A-449E-42AB-8FA5-214A1B1248CB}"/>
              </a:ext>
            </a:extLst>
          </p:cNvPr>
          <p:cNvSpPr>
            <a:spLocks noGrp="1" noChangeArrowheads="1"/>
          </p:cNvSpPr>
          <p:nvPr>
            <p:ph type="sldNum" sz="quarter" idx="5"/>
          </p:nvPr>
        </p:nvSpPr>
        <p:spPr>
          <a:ln/>
        </p:spPr>
        <p:txBody>
          <a:bodyPr/>
          <a:lstStyle/>
          <a:p>
            <a:fld id="{2EC70AFC-DDD9-46A9-82AF-02AA25AF6E8D}" type="slidenum">
              <a:rPr lang="en-US" altLang="zh-CN"/>
              <a:pPr/>
              <a:t>5</a:t>
            </a:fld>
            <a:endParaRPr lang="en-US" altLang="zh-CN"/>
          </a:p>
        </p:txBody>
      </p:sp>
      <p:sp>
        <p:nvSpPr>
          <p:cNvPr id="700418" name="Rectangle 2">
            <a:extLst>
              <a:ext uri="{FF2B5EF4-FFF2-40B4-BE49-F238E27FC236}">
                <a16:creationId xmlns:a16="http://schemas.microsoft.com/office/drawing/2014/main" id="{C68A905F-4C30-4DBA-A325-3ECB59BD75C3}"/>
              </a:ext>
            </a:extLst>
          </p:cNvPr>
          <p:cNvSpPr>
            <a:spLocks noGrp="1" noRot="1" noChangeAspect="1" noChangeArrowheads="1" noTextEdit="1"/>
          </p:cNvSpPr>
          <p:nvPr>
            <p:ph type="sldImg"/>
          </p:nvPr>
        </p:nvSpPr>
        <p:spPr>
          <a:ln/>
        </p:spPr>
      </p:sp>
      <p:sp>
        <p:nvSpPr>
          <p:cNvPr id="700419" name="Rectangle 3">
            <a:extLst>
              <a:ext uri="{FF2B5EF4-FFF2-40B4-BE49-F238E27FC236}">
                <a16:creationId xmlns:a16="http://schemas.microsoft.com/office/drawing/2014/main" id="{6DED7A5E-282A-4AEE-854C-7C2E08A9B59A}"/>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69EACC0-83B7-4B0E-89EB-FD4DE0B9011E}"/>
              </a:ext>
            </a:extLst>
          </p:cNvPr>
          <p:cNvSpPr>
            <a:spLocks noGrp="1" noChangeArrowheads="1"/>
          </p:cNvSpPr>
          <p:nvPr>
            <p:ph type="sldNum" sz="quarter" idx="5"/>
          </p:nvPr>
        </p:nvSpPr>
        <p:spPr>
          <a:ln/>
        </p:spPr>
        <p:txBody>
          <a:bodyPr/>
          <a:lstStyle/>
          <a:p>
            <a:fld id="{8260870D-03A6-4965-B147-384B005C438B}" type="slidenum">
              <a:rPr lang="en-US" altLang="zh-CN"/>
              <a:pPr/>
              <a:t>50</a:t>
            </a:fld>
            <a:endParaRPr lang="en-US" altLang="zh-CN"/>
          </a:p>
        </p:txBody>
      </p:sp>
      <p:sp>
        <p:nvSpPr>
          <p:cNvPr id="766978" name="Rectangle 2">
            <a:extLst>
              <a:ext uri="{FF2B5EF4-FFF2-40B4-BE49-F238E27FC236}">
                <a16:creationId xmlns:a16="http://schemas.microsoft.com/office/drawing/2014/main" id="{E5FAE212-CC1B-452B-A19B-5DF4E6460462}"/>
              </a:ext>
            </a:extLst>
          </p:cNvPr>
          <p:cNvSpPr>
            <a:spLocks noGrp="1" noRot="1" noChangeAspect="1" noChangeArrowheads="1" noTextEdit="1"/>
          </p:cNvSpPr>
          <p:nvPr>
            <p:ph type="sldImg"/>
          </p:nvPr>
        </p:nvSpPr>
        <p:spPr>
          <a:ln/>
        </p:spPr>
      </p:sp>
      <p:sp>
        <p:nvSpPr>
          <p:cNvPr id="766979" name="Rectangle 3">
            <a:extLst>
              <a:ext uri="{FF2B5EF4-FFF2-40B4-BE49-F238E27FC236}">
                <a16:creationId xmlns:a16="http://schemas.microsoft.com/office/drawing/2014/main" id="{429763D0-120E-42B2-AF4D-12F3F2D44BE2}"/>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665340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233EF3-D217-490B-9FAC-2BFDE1CAE1E4}"/>
              </a:ext>
            </a:extLst>
          </p:cNvPr>
          <p:cNvSpPr>
            <a:spLocks noGrp="1" noChangeArrowheads="1"/>
          </p:cNvSpPr>
          <p:nvPr>
            <p:ph type="sldNum" sz="quarter" idx="5"/>
          </p:nvPr>
        </p:nvSpPr>
        <p:spPr>
          <a:ln/>
        </p:spPr>
        <p:txBody>
          <a:bodyPr/>
          <a:lstStyle/>
          <a:p>
            <a:fld id="{1347C00D-B78C-4BCB-BF8C-9671FB6BF614}" type="slidenum">
              <a:rPr lang="en-US" altLang="zh-CN"/>
              <a:pPr/>
              <a:t>51</a:t>
            </a:fld>
            <a:endParaRPr lang="en-US" altLang="zh-CN"/>
          </a:p>
        </p:txBody>
      </p:sp>
      <p:sp>
        <p:nvSpPr>
          <p:cNvPr id="768002" name="Rectangle 2">
            <a:extLst>
              <a:ext uri="{FF2B5EF4-FFF2-40B4-BE49-F238E27FC236}">
                <a16:creationId xmlns:a16="http://schemas.microsoft.com/office/drawing/2014/main" id="{67106985-165D-48DC-881A-15C09A6985C0}"/>
              </a:ext>
            </a:extLst>
          </p:cNvPr>
          <p:cNvSpPr>
            <a:spLocks noGrp="1" noRot="1" noChangeAspect="1" noChangeArrowheads="1" noTextEdit="1"/>
          </p:cNvSpPr>
          <p:nvPr>
            <p:ph type="sldImg"/>
          </p:nvPr>
        </p:nvSpPr>
        <p:spPr>
          <a:ln/>
        </p:spPr>
      </p:sp>
      <p:sp>
        <p:nvSpPr>
          <p:cNvPr id="768003" name="Rectangle 3">
            <a:extLst>
              <a:ext uri="{FF2B5EF4-FFF2-40B4-BE49-F238E27FC236}">
                <a16:creationId xmlns:a16="http://schemas.microsoft.com/office/drawing/2014/main" id="{18DC8C15-19D2-4F12-874F-BE8674581FFF}"/>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897743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DBB2DCC-A490-4B43-90A0-BF5C3858E4BA}"/>
              </a:ext>
            </a:extLst>
          </p:cNvPr>
          <p:cNvSpPr>
            <a:spLocks noGrp="1" noChangeArrowheads="1"/>
          </p:cNvSpPr>
          <p:nvPr>
            <p:ph type="sldNum" sz="quarter" idx="5"/>
          </p:nvPr>
        </p:nvSpPr>
        <p:spPr>
          <a:ln/>
        </p:spPr>
        <p:txBody>
          <a:bodyPr/>
          <a:lstStyle/>
          <a:p>
            <a:fld id="{BB020D48-5CAC-4EF5-8184-9C38269EADA6}" type="slidenum">
              <a:rPr lang="en-US" altLang="zh-CN"/>
              <a:pPr/>
              <a:t>52</a:t>
            </a:fld>
            <a:endParaRPr lang="en-US" altLang="zh-CN"/>
          </a:p>
        </p:txBody>
      </p:sp>
      <p:sp>
        <p:nvSpPr>
          <p:cNvPr id="771074" name="Rectangle 2">
            <a:extLst>
              <a:ext uri="{FF2B5EF4-FFF2-40B4-BE49-F238E27FC236}">
                <a16:creationId xmlns:a16="http://schemas.microsoft.com/office/drawing/2014/main" id="{5FA007E7-F7AB-436F-8FBD-E5C50AE9C445}"/>
              </a:ext>
            </a:extLst>
          </p:cNvPr>
          <p:cNvSpPr>
            <a:spLocks noGrp="1" noRot="1" noChangeAspect="1" noChangeArrowheads="1" noTextEdit="1"/>
          </p:cNvSpPr>
          <p:nvPr>
            <p:ph type="sldImg"/>
          </p:nvPr>
        </p:nvSpPr>
        <p:spPr>
          <a:ln/>
        </p:spPr>
      </p:sp>
      <p:sp>
        <p:nvSpPr>
          <p:cNvPr id="771075" name="Rectangle 3">
            <a:extLst>
              <a:ext uri="{FF2B5EF4-FFF2-40B4-BE49-F238E27FC236}">
                <a16:creationId xmlns:a16="http://schemas.microsoft.com/office/drawing/2014/main" id="{4B291453-978E-4EDD-BED3-7691E8286100}"/>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192761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B6BC6D1-3D61-4401-8BA2-7CD934B5E96E}"/>
              </a:ext>
            </a:extLst>
          </p:cNvPr>
          <p:cNvSpPr>
            <a:spLocks noGrp="1" noChangeArrowheads="1"/>
          </p:cNvSpPr>
          <p:nvPr>
            <p:ph type="sldNum" sz="quarter" idx="5"/>
          </p:nvPr>
        </p:nvSpPr>
        <p:spPr>
          <a:ln/>
        </p:spPr>
        <p:txBody>
          <a:bodyPr/>
          <a:lstStyle/>
          <a:p>
            <a:fld id="{80E5372E-4F93-4DD4-A0C8-0F5BFF3FA514}" type="slidenum">
              <a:rPr lang="en-US" altLang="zh-CN"/>
              <a:pPr/>
              <a:t>53</a:t>
            </a:fld>
            <a:endParaRPr lang="en-US" altLang="zh-CN"/>
          </a:p>
        </p:txBody>
      </p:sp>
      <p:sp>
        <p:nvSpPr>
          <p:cNvPr id="772098" name="Rectangle 2">
            <a:extLst>
              <a:ext uri="{FF2B5EF4-FFF2-40B4-BE49-F238E27FC236}">
                <a16:creationId xmlns:a16="http://schemas.microsoft.com/office/drawing/2014/main" id="{67FDDFB5-974B-4044-B21B-E01D6CBD81F8}"/>
              </a:ext>
            </a:extLst>
          </p:cNvPr>
          <p:cNvSpPr>
            <a:spLocks noGrp="1" noRot="1" noChangeAspect="1" noChangeArrowheads="1" noTextEdit="1"/>
          </p:cNvSpPr>
          <p:nvPr>
            <p:ph type="sldImg"/>
          </p:nvPr>
        </p:nvSpPr>
        <p:spPr>
          <a:ln/>
        </p:spPr>
      </p:sp>
      <p:sp>
        <p:nvSpPr>
          <p:cNvPr id="772099" name="Rectangle 3">
            <a:extLst>
              <a:ext uri="{FF2B5EF4-FFF2-40B4-BE49-F238E27FC236}">
                <a16:creationId xmlns:a16="http://schemas.microsoft.com/office/drawing/2014/main" id="{86F408F3-EE58-4625-B030-16F584E70DF9}"/>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651856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350357D-79EF-4CED-82CC-B4F5EB7D6421}"/>
              </a:ext>
            </a:extLst>
          </p:cNvPr>
          <p:cNvSpPr>
            <a:spLocks noGrp="1" noChangeArrowheads="1"/>
          </p:cNvSpPr>
          <p:nvPr>
            <p:ph type="sldNum" sz="quarter" idx="5"/>
          </p:nvPr>
        </p:nvSpPr>
        <p:spPr>
          <a:ln/>
        </p:spPr>
        <p:txBody>
          <a:bodyPr/>
          <a:lstStyle/>
          <a:p>
            <a:fld id="{4B1B78CD-4939-4400-9BC6-8192475EF9FD}" type="slidenum">
              <a:rPr lang="en-US" altLang="zh-CN"/>
              <a:pPr/>
              <a:t>54</a:t>
            </a:fld>
            <a:endParaRPr lang="en-US" altLang="zh-CN"/>
          </a:p>
        </p:txBody>
      </p:sp>
      <p:sp>
        <p:nvSpPr>
          <p:cNvPr id="773122" name="Rectangle 2">
            <a:extLst>
              <a:ext uri="{FF2B5EF4-FFF2-40B4-BE49-F238E27FC236}">
                <a16:creationId xmlns:a16="http://schemas.microsoft.com/office/drawing/2014/main" id="{E2EC9EA6-A688-4CCD-B06B-43870FC8843D}"/>
              </a:ext>
            </a:extLst>
          </p:cNvPr>
          <p:cNvSpPr>
            <a:spLocks noGrp="1" noRot="1" noChangeAspect="1" noChangeArrowheads="1" noTextEdit="1"/>
          </p:cNvSpPr>
          <p:nvPr>
            <p:ph type="sldImg"/>
          </p:nvPr>
        </p:nvSpPr>
        <p:spPr>
          <a:ln/>
        </p:spPr>
      </p:sp>
      <p:sp>
        <p:nvSpPr>
          <p:cNvPr id="773123" name="Rectangle 3">
            <a:extLst>
              <a:ext uri="{FF2B5EF4-FFF2-40B4-BE49-F238E27FC236}">
                <a16:creationId xmlns:a16="http://schemas.microsoft.com/office/drawing/2014/main" id="{7B603CAB-40BB-4521-A8E5-FA0B6E19C684}"/>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968176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855C324-0275-4AD5-977A-B12B37F13C0F}"/>
              </a:ext>
            </a:extLst>
          </p:cNvPr>
          <p:cNvSpPr>
            <a:spLocks noGrp="1" noChangeArrowheads="1"/>
          </p:cNvSpPr>
          <p:nvPr>
            <p:ph type="sldNum" sz="quarter" idx="5"/>
          </p:nvPr>
        </p:nvSpPr>
        <p:spPr>
          <a:ln/>
        </p:spPr>
        <p:txBody>
          <a:bodyPr/>
          <a:lstStyle/>
          <a:p>
            <a:fld id="{C115F564-1F4A-412C-ACE8-80027801AB60}" type="slidenum">
              <a:rPr lang="en-US" altLang="zh-CN"/>
              <a:pPr/>
              <a:t>55</a:t>
            </a:fld>
            <a:endParaRPr lang="en-US" altLang="zh-CN"/>
          </a:p>
        </p:txBody>
      </p:sp>
      <p:sp>
        <p:nvSpPr>
          <p:cNvPr id="775170" name="Rectangle 2">
            <a:extLst>
              <a:ext uri="{FF2B5EF4-FFF2-40B4-BE49-F238E27FC236}">
                <a16:creationId xmlns:a16="http://schemas.microsoft.com/office/drawing/2014/main" id="{0FFC1661-F586-4122-8DFD-CC504DDB31BB}"/>
              </a:ext>
            </a:extLst>
          </p:cNvPr>
          <p:cNvSpPr>
            <a:spLocks noGrp="1" noRot="1" noChangeAspect="1" noChangeArrowheads="1" noTextEdit="1"/>
          </p:cNvSpPr>
          <p:nvPr>
            <p:ph type="sldImg"/>
          </p:nvPr>
        </p:nvSpPr>
        <p:spPr>
          <a:ln/>
        </p:spPr>
      </p:sp>
      <p:sp>
        <p:nvSpPr>
          <p:cNvPr id="775171" name="Rectangle 3">
            <a:extLst>
              <a:ext uri="{FF2B5EF4-FFF2-40B4-BE49-F238E27FC236}">
                <a16:creationId xmlns:a16="http://schemas.microsoft.com/office/drawing/2014/main" id="{A01F5E68-B68D-41F2-97E6-0EC397EE06E4}"/>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685033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56BD908-7D51-4665-92D9-33EE9B898D40}"/>
              </a:ext>
            </a:extLst>
          </p:cNvPr>
          <p:cNvSpPr>
            <a:spLocks noGrp="1" noChangeArrowheads="1"/>
          </p:cNvSpPr>
          <p:nvPr>
            <p:ph type="sldNum" sz="quarter" idx="5"/>
          </p:nvPr>
        </p:nvSpPr>
        <p:spPr>
          <a:ln/>
        </p:spPr>
        <p:txBody>
          <a:bodyPr/>
          <a:lstStyle/>
          <a:p>
            <a:fld id="{AA511E63-19D3-4369-B6FB-2CADA34B3D55}" type="slidenum">
              <a:rPr lang="en-US" altLang="zh-CN"/>
              <a:pPr/>
              <a:t>56</a:t>
            </a:fld>
            <a:endParaRPr lang="en-US" altLang="zh-CN"/>
          </a:p>
        </p:txBody>
      </p:sp>
      <p:sp>
        <p:nvSpPr>
          <p:cNvPr id="778242" name="Rectangle 2">
            <a:extLst>
              <a:ext uri="{FF2B5EF4-FFF2-40B4-BE49-F238E27FC236}">
                <a16:creationId xmlns:a16="http://schemas.microsoft.com/office/drawing/2014/main" id="{98BABA81-2513-4EAD-A27B-727173CC3CA2}"/>
              </a:ext>
            </a:extLst>
          </p:cNvPr>
          <p:cNvSpPr>
            <a:spLocks noGrp="1" noRot="1" noChangeAspect="1" noChangeArrowheads="1" noTextEdit="1"/>
          </p:cNvSpPr>
          <p:nvPr>
            <p:ph type="sldImg"/>
          </p:nvPr>
        </p:nvSpPr>
        <p:spPr>
          <a:ln/>
        </p:spPr>
      </p:sp>
      <p:sp>
        <p:nvSpPr>
          <p:cNvPr id="778243" name="Rectangle 3">
            <a:extLst>
              <a:ext uri="{FF2B5EF4-FFF2-40B4-BE49-F238E27FC236}">
                <a16:creationId xmlns:a16="http://schemas.microsoft.com/office/drawing/2014/main" id="{27EBBC75-5A51-496E-8C9B-5E9F6F8E523E}"/>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726877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03E9DF2-CA05-403E-8421-DABB110262FE}"/>
              </a:ext>
            </a:extLst>
          </p:cNvPr>
          <p:cNvSpPr>
            <a:spLocks noGrp="1" noChangeArrowheads="1"/>
          </p:cNvSpPr>
          <p:nvPr>
            <p:ph type="sldNum" sz="quarter" idx="5"/>
          </p:nvPr>
        </p:nvSpPr>
        <p:spPr>
          <a:ln/>
        </p:spPr>
        <p:txBody>
          <a:bodyPr/>
          <a:lstStyle/>
          <a:p>
            <a:fld id="{369A02CA-7350-4E65-B549-8CF316EBD143}" type="slidenum">
              <a:rPr lang="en-US" altLang="zh-CN"/>
              <a:pPr/>
              <a:t>57</a:t>
            </a:fld>
            <a:endParaRPr lang="en-US" altLang="zh-CN"/>
          </a:p>
        </p:txBody>
      </p:sp>
      <p:sp>
        <p:nvSpPr>
          <p:cNvPr id="478210" name="Rectangle 2">
            <a:extLst>
              <a:ext uri="{FF2B5EF4-FFF2-40B4-BE49-F238E27FC236}">
                <a16:creationId xmlns:a16="http://schemas.microsoft.com/office/drawing/2014/main" id="{41486835-FF1E-4F3C-A296-29018AECD45E}"/>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78211" name="Rectangle 3">
            <a:extLst>
              <a:ext uri="{FF2B5EF4-FFF2-40B4-BE49-F238E27FC236}">
                <a16:creationId xmlns:a16="http://schemas.microsoft.com/office/drawing/2014/main" id="{178C6915-1DDE-467C-8F15-BA1D5360F3C7}"/>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6799995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1328F58-9DBB-4C89-88E5-943D89C8B357}"/>
              </a:ext>
            </a:extLst>
          </p:cNvPr>
          <p:cNvSpPr>
            <a:spLocks noGrp="1" noChangeArrowheads="1"/>
          </p:cNvSpPr>
          <p:nvPr>
            <p:ph type="sldNum" sz="quarter" idx="5"/>
          </p:nvPr>
        </p:nvSpPr>
        <p:spPr>
          <a:ln/>
        </p:spPr>
        <p:txBody>
          <a:bodyPr/>
          <a:lstStyle/>
          <a:p>
            <a:fld id="{E84AE733-DC9F-48EE-8760-8E9E2DA96211}" type="slidenum">
              <a:rPr lang="en-US" altLang="zh-CN"/>
              <a:pPr/>
              <a:t>58</a:t>
            </a:fld>
            <a:endParaRPr lang="en-US" altLang="zh-CN"/>
          </a:p>
        </p:txBody>
      </p:sp>
      <p:sp>
        <p:nvSpPr>
          <p:cNvPr id="557058" name="Rectangle 2">
            <a:extLst>
              <a:ext uri="{FF2B5EF4-FFF2-40B4-BE49-F238E27FC236}">
                <a16:creationId xmlns:a16="http://schemas.microsoft.com/office/drawing/2014/main" id="{4254068E-E9DE-403E-9718-F8CE2DA35A46}"/>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57059" name="Rectangle 3">
            <a:extLst>
              <a:ext uri="{FF2B5EF4-FFF2-40B4-BE49-F238E27FC236}">
                <a16:creationId xmlns:a16="http://schemas.microsoft.com/office/drawing/2014/main" id="{2AD1CF50-C5C7-4A64-80B6-A1BCD4F29013}"/>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5035743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7262419-9B41-4DA7-A04F-556386E84CF7}"/>
              </a:ext>
            </a:extLst>
          </p:cNvPr>
          <p:cNvSpPr>
            <a:spLocks noGrp="1" noChangeArrowheads="1"/>
          </p:cNvSpPr>
          <p:nvPr>
            <p:ph type="sldNum" sz="quarter" idx="5"/>
          </p:nvPr>
        </p:nvSpPr>
        <p:spPr>
          <a:ln/>
        </p:spPr>
        <p:txBody>
          <a:bodyPr/>
          <a:lstStyle/>
          <a:p>
            <a:fld id="{620E8F4D-444B-400C-BFE6-9347653F8D3D}" type="slidenum">
              <a:rPr lang="en-US" altLang="zh-CN"/>
              <a:pPr/>
              <a:t>59</a:t>
            </a:fld>
            <a:endParaRPr lang="en-US" altLang="zh-CN"/>
          </a:p>
        </p:txBody>
      </p:sp>
      <p:sp>
        <p:nvSpPr>
          <p:cNvPr id="779266" name="Rectangle 2">
            <a:extLst>
              <a:ext uri="{FF2B5EF4-FFF2-40B4-BE49-F238E27FC236}">
                <a16:creationId xmlns:a16="http://schemas.microsoft.com/office/drawing/2014/main" id="{330DC101-5A1B-4F00-A8D8-CFC3166B6F15}"/>
              </a:ext>
            </a:extLst>
          </p:cNvPr>
          <p:cNvSpPr>
            <a:spLocks noGrp="1" noRot="1" noChangeAspect="1" noChangeArrowheads="1" noTextEdit="1"/>
          </p:cNvSpPr>
          <p:nvPr>
            <p:ph type="sldImg"/>
          </p:nvPr>
        </p:nvSpPr>
        <p:spPr>
          <a:ln/>
        </p:spPr>
      </p:sp>
      <p:sp>
        <p:nvSpPr>
          <p:cNvPr id="779267" name="Rectangle 3">
            <a:extLst>
              <a:ext uri="{FF2B5EF4-FFF2-40B4-BE49-F238E27FC236}">
                <a16:creationId xmlns:a16="http://schemas.microsoft.com/office/drawing/2014/main" id="{532397CF-A736-4B54-A016-72A390D3C20E}"/>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42968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64E46E4-B8F0-4990-8331-7024352048DA}"/>
              </a:ext>
            </a:extLst>
          </p:cNvPr>
          <p:cNvSpPr>
            <a:spLocks noGrp="1" noChangeArrowheads="1"/>
          </p:cNvSpPr>
          <p:nvPr>
            <p:ph type="sldNum" sz="quarter" idx="5"/>
          </p:nvPr>
        </p:nvSpPr>
        <p:spPr>
          <a:ln/>
        </p:spPr>
        <p:txBody>
          <a:bodyPr/>
          <a:lstStyle/>
          <a:p>
            <a:fld id="{D714B26A-9E9B-4C17-B7A1-B950F184B821}" type="slidenum">
              <a:rPr lang="en-US" altLang="zh-CN"/>
              <a:pPr/>
              <a:t>6</a:t>
            </a:fld>
            <a:endParaRPr lang="en-US" altLang="zh-CN"/>
          </a:p>
        </p:txBody>
      </p:sp>
      <p:sp>
        <p:nvSpPr>
          <p:cNvPr id="701442" name="Rectangle 2">
            <a:extLst>
              <a:ext uri="{FF2B5EF4-FFF2-40B4-BE49-F238E27FC236}">
                <a16:creationId xmlns:a16="http://schemas.microsoft.com/office/drawing/2014/main" id="{FC1F5A33-24A9-458B-80D6-055C9E5C2AFD}"/>
              </a:ext>
            </a:extLst>
          </p:cNvPr>
          <p:cNvSpPr>
            <a:spLocks noGrp="1" noRot="1" noChangeAspect="1" noChangeArrowheads="1" noTextEdit="1"/>
          </p:cNvSpPr>
          <p:nvPr>
            <p:ph type="sldImg"/>
          </p:nvPr>
        </p:nvSpPr>
        <p:spPr>
          <a:ln/>
        </p:spPr>
      </p:sp>
      <p:sp>
        <p:nvSpPr>
          <p:cNvPr id="701443" name="Rectangle 3">
            <a:extLst>
              <a:ext uri="{FF2B5EF4-FFF2-40B4-BE49-F238E27FC236}">
                <a16:creationId xmlns:a16="http://schemas.microsoft.com/office/drawing/2014/main" id="{BE2D6EC9-E5A9-46EB-BE28-954393BDD538}"/>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290A924-F7E0-43D5-9108-9CAA4BDBDA54}"/>
              </a:ext>
            </a:extLst>
          </p:cNvPr>
          <p:cNvSpPr>
            <a:spLocks noGrp="1" noChangeArrowheads="1"/>
          </p:cNvSpPr>
          <p:nvPr>
            <p:ph type="sldNum" sz="quarter" idx="5"/>
          </p:nvPr>
        </p:nvSpPr>
        <p:spPr>
          <a:ln/>
        </p:spPr>
        <p:txBody>
          <a:bodyPr/>
          <a:lstStyle/>
          <a:p>
            <a:fld id="{583D6633-9F6B-4914-AF44-8999853EE7A5}" type="slidenum">
              <a:rPr lang="en-US" altLang="zh-CN"/>
              <a:pPr/>
              <a:t>60</a:t>
            </a:fld>
            <a:endParaRPr lang="en-US" altLang="zh-CN"/>
          </a:p>
        </p:txBody>
      </p:sp>
      <p:sp>
        <p:nvSpPr>
          <p:cNvPr id="559106" name="Rectangle 2">
            <a:extLst>
              <a:ext uri="{FF2B5EF4-FFF2-40B4-BE49-F238E27FC236}">
                <a16:creationId xmlns:a16="http://schemas.microsoft.com/office/drawing/2014/main" id="{E98C4C4A-B4DE-4A47-9232-5A34C5D024ED}"/>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59107" name="Rectangle 3">
            <a:extLst>
              <a:ext uri="{FF2B5EF4-FFF2-40B4-BE49-F238E27FC236}">
                <a16:creationId xmlns:a16="http://schemas.microsoft.com/office/drawing/2014/main" id="{EDB8C1DB-6CDF-45B5-8D02-831EB4759B94}"/>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13279759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F3D3AA3-AB34-449A-A5B0-F64C6F3371A5}"/>
              </a:ext>
            </a:extLst>
          </p:cNvPr>
          <p:cNvSpPr>
            <a:spLocks noGrp="1" noChangeArrowheads="1"/>
          </p:cNvSpPr>
          <p:nvPr>
            <p:ph type="sldNum" sz="quarter" idx="5"/>
          </p:nvPr>
        </p:nvSpPr>
        <p:spPr>
          <a:ln/>
        </p:spPr>
        <p:txBody>
          <a:bodyPr/>
          <a:lstStyle/>
          <a:p>
            <a:fld id="{B5E21B13-9902-45B8-847C-B41A05956951}" type="slidenum">
              <a:rPr lang="en-US" altLang="zh-CN"/>
              <a:pPr/>
              <a:t>61</a:t>
            </a:fld>
            <a:endParaRPr lang="en-US" altLang="zh-CN"/>
          </a:p>
        </p:txBody>
      </p:sp>
      <p:sp>
        <p:nvSpPr>
          <p:cNvPr id="644098" name="Rectangle 2">
            <a:extLst>
              <a:ext uri="{FF2B5EF4-FFF2-40B4-BE49-F238E27FC236}">
                <a16:creationId xmlns:a16="http://schemas.microsoft.com/office/drawing/2014/main" id="{18A25FAF-D065-4A33-9093-518DF0637252}"/>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4099" name="Rectangle 3">
            <a:extLst>
              <a:ext uri="{FF2B5EF4-FFF2-40B4-BE49-F238E27FC236}">
                <a16:creationId xmlns:a16="http://schemas.microsoft.com/office/drawing/2014/main" id="{A15E9AB5-8267-4FAE-90D1-236D2926DF1C}"/>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23540173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E21294D-543B-43DF-9A7A-031090BDE017}"/>
              </a:ext>
            </a:extLst>
          </p:cNvPr>
          <p:cNvSpPr>
            <a:spLocks noGrp="1" noChangeArrowheads="1"/>
          </p:cNvSpPr>
          <p:nvPr>
            <p:ph type="sldNum" sz="quarter" idx="5"/>
          </p:nvPr>
        </p:nvSpPr>
        <p:spPr>
          <a:ln/>
        </p:spPr>
        <p:txBody>
          <a:bodyPr/>
          <a:lstStyle/>
          <a:p>
            <a:fld id="{FC5054D0-6B91-4960-965F-B0DD6DAD38A5}" type="slidenum">
              <a:rPr lang="en-US" altLang="zh-CN"/>
              <a:pPr/>
              <a:t>62</a:t>
            </a:fld>
            <a:endParaRPr lang="en-US" altLang="zh-CN"/>
          </a:p>
        </p:txBody>
      </p:sp>
      <p:sp>
        <p:nvSpPr>
          <p:cNvPr id="780290" name="Rectangle 2">
            <a:extLst>
              <a:ext uri="{FF2B5EF4-FFF2-40B4-BE49-F238E27FC236}">
                <a16:creationId xmlns:a16="http://schemas.microsoft.com/office/drawing/2014/main" id="{726C3648-BD0D-4EE6-AD88-53D3DC16F18C}"/>
              </a:ext>
            </a:extLst>
          </p:cNvPr>
          <p:cNvSpPr>
            <a:spLocks noGrp="1" noRot="1" noChangeAspect="1" noChangeArrowheads="1" noTextEdit="1"/>
          </p:cNvSpPr>
          <p:nvPr>
            <p:ph type="sldImg"/>
          </p:nvPr>
        </p:nvSpPr>
        <p:spPr>
          <a:ln/>
        </p:spPr>
      </p:sp>
      <p:sp>
        <p:nvSpPr>
          <p:cNvPr id="780291" name="Rectangle 3">
            <a:extLst>
              <a:ext uri="{FF2B5EF4-FFF2-40B4-BE49-F238E27FC236}">
                <a16:creationId xmlns:a16="http://schemas.microsoft.com/office/drawing/2014/main" id="{BE85D17D-F600-446F-9348-000B83B1E8F0}"/>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941059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F4088FD-E35D-460D-92CF-A80C15C50150}"/>
              </a:ext>
            </a:extLst>
          </p:cNvPr>
          <p:cNvSpPr>
            <a:spLocks noGrp="1" noChangeArrowheads="1"/>
          </p:cNvSpPr>
          <p:nvPr>
            <p:ph type="sldNum" sz="quarter" idx="5"/>
          </p:nvPr>
        </p:nvSpPr>
        <p:spPr>
          <a:ln/>
        </p:spPr>
        <p:txBody>
          <a:bodyPr/>
          <a:lstStyle/>
          <a:p>
            <a:fld id="{4D4E0D3B-6005-4DB0-A707-FB3C0E264761}" type="slidenum">
              <a:rPr lang="en-US" altLang="zh-CN"/>
              <a:pPr/>
              <a:t>63</a:t>
            </a:fld>
            <a:endParaRPr lang="en-US" altLang="zh-CN"/>
          </a:p>
        </p:txBody>
      </p:sp>
      <p:sp>
        <p:nvSpPr>
          <p:cNvPr id="781314" name="Rectangle 2">
            <a:extLst>
              <a:ext uri="{FF2B5EF4-FFF2-40B4-BE49-F238E27FC236}">
                <a16:creationId xmlns:a16="http://schemas.microsoft.com/office/drawing/2014/main" id="{D9D539AE-2D3E-4AA1-817D-AECFC1F54AA0}"/>
              </a:ext>
            </a:extLst>
          </p:cNvPr>
          <p:cNvSpPr>
            <a:spLocks noGrp="1" noRot="1" noChangeAspect="1" noChangeArrowheads="1" noTextEdit="1"/>
          </p:cNvSpPr>
          <p:nvPr>
            <p:ph type="sldImg"/>
          </p:nvPr>
        </p:nvSpPr>
        <p:spPr>
          <a:ln/>
        </p:spPr>
      </p:sp>
      <p:sp>
        <p:nvSpPr>
          <p:cNvPr id="781315" name="Rectangle 3">
            <a:extLst>
              <a:ext uri="{FF2B5EF4-FFF2-40B4-BE49-F238E27FC236}">
                <a16:creationId xmlns:a16="http://schemas.microsoft.com/office/drawing/2014/main" id="{B1C8567B-2953-4FAD-80C3-C677BF9DFEDA}"/>
              </a:ext>
            </a:extLst>
          </p:cNvPr>
          <p:cNvSpPr>
            <a:spLocks noGrp="1" noChangeArrowheads="1"/>
          </p:cNvSpPr>
          <p:nvPr>
            <p:ph type="body" idx="1"/>
          </p:nvPr>
        </p:nvSpPr>
        <p:spPr/>
        <p:txBody>
          <a:bodyPr/>
          <a:lstStyle/>
          <a:p>
            <a:r>
              <a:rPr lang="zh-CN" altLang="en-US" dirty="0"/>
              <a:t>南极风暴</a:t>
            </a:r>
            <a:r>
              <a:rPr lang="en-US" altLang="zh-CN" dirty="0"/>
              <a:t>-</a:t>
            </a:r>
            <a:r>
              <a:rPr lang="zh-CN" altLang="en-US" dirty="0"/>
              <a:t>旋涡</a:t>
            </a:r>
            <a:endParaRPr lang="zh-CN" altLang="zh-CN" dirty="0"/>
          </a:p>
        </p:txBody>
      </p:sp>
    </p:spTree>
    <p:extLst>
      <p:ext uri="{BB962C8B-B14F-4D97-AF65-F5344CB8AC3E}">
        <p14:creationId xmlns:p14="http://schemas.microsoft.com/office/powerpoint/2010/main" val="3489042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E111F06-E750-4153-B430-BA7C4E937BD5}"/>
              </a:ext>
            </a:extLst>
          </p:cNvPr>
          <p:cNvSpPr>
            <a:spLocks noGrp="1" noChangeArrowheads="1"/>
          </p:cNvSpPr>
          <p:nvPr>
            <p:ph type="sldNum" sz="quarter" idx="5"/>
          </p:nvPr>
        </p:nvSpPr>
        <p:spPr>
          <a:ln/>
        </p:spPr>
        <p:txBody>
          <a:bodyPr/>
          <a:lstStyle/>
          <a:p>
            <a:fld id="{B93182ED-5D9B-4D2E-B9C1-2EF10B1C9409}" type="slidenum">
              <a:rPr lang="en-US" altLang="zh-CN"/>
              <a:pPr/>
              <a:t>64</a:t>
            </a:fld>
            <a:endParaRPr lang="en-US" altLang="zh-CN"/>
          </a:p>
        </p:txBody>
      </p:sp>
      <p:sp>
        <p:nvSpPr>
          <p:cNvPr id="783362" name="Rectangle 2">
            <a:extLst>
              <a:ext uri="{FF2B5EF4-FFF2-40B4-BE49-F238E27FC236}">
                <a16:creationId xmlns:a16="http://schemas.microsoft.com/office/drawing/2014/main" id="{06C6EC99-6D67-4B7F-A418-ABE92697E3C9}"/>
              </a:ext>
            </a:extLst>
          </p:cNvPr>
          <p:cNvSpPr>
            <a:spLocks noGrp="1" noRot="1" noChangeAspect="1" noChangeArrowheads="1" noTextEdit="1"/>
          </p:cNvSpPr>
          <p:nvPr>
            <p:ph type="sldImg"/>
          </p:nvPr>
        </p:nvSpPr>
        <p:spPr>
          <a:ln/>
        </p:spPr>
      </p:sp>
      <p:sp>
        <p:nvSpPr>
          <p:cNvPr id="783363" name="Rectangle 3">
            <a:extLst>
              <a:ext uri="{FF2B5EF4-FFF2-40B4-BE49-F238E27FC236}">
                <a16:creationId xmlns:a16="http://schemas.microsoft.com/office/drawing/2014/main" id="{6B64F6E5-FB12-46A5-9B6F-19D3948018CA}"/>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870346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06ADFC5-9E02-4DF0-A4DA-E685545029E9}"/>
              </a:ext>
            </a:extLst>
          </p:cNvPr>
          <p:cNvSpPr>
            <a:spLocks noGrp="1" noChangeArrowheads="1"/>
          </p:cNvSpPr>
          <p:nvPr>
            <p:ph type="sldNum" sz="quarter" idx="5"/>
          </p:nvPr>
        </p:nvSpPr>
        <p:spPr>
          <a:ln/>
        </p:spPr>
        <p:txBody>
          <a:bodyPr/>
          <a:lstStyle/>
          <a:p>
            <a:fld id="{CD45EC03-060B-4262-A290-2197603B1622}" type="slidenum">
              <a:rPr lang="en-US" altLang="zh-CN"/>
              <a:pPr/>
              <a:t>65</a:t>
            </a:fld>
            <a:endParaRPr lang="en-US" altLang="zh-CN"/>
          </a:p>
        </p:txBody>
      </p:sp>
      <p:sp>
        <p:nvSpPr>
          <p:cNvPr id="784386" name="Rectangle 2">
            <a:extLst>
              <a:ext uri="{FF2B5EF4-FFF2-40B4-BE49-F238E27FC236}">
                <a16:creationId xmlns:a16="http://schemas.microsoft.com/office/drawing/2014/main" id="{37920C44-3BCB-4D35-AB4C-B795D3AAEC25}"/>
              </a:ext>
            </a:extLst>
          </p:cNvPr>
          <p:cNvSpPr>
            <a:spLocks noGrp="1" noRot="1" noChangeAspect="1" noChangeArrowheads="1" noTextEdit="1"/>
          </p:cNvSpPr>
          <p:nvPr>
            <p:ph type="sldImg"/>
          </p:nvPr>
        </p:nvSpPr>
        <p:spPr>
          <a:ln/>
        </p:spPr>
      </p:sp>
      <p:sp>
        <p:nvSpPr>
          <p:cNvPr id="784387" name="Rectangle 3">
            <a:extLst>
              <a:ext uri="{FF2B5EF4-FFF2-40B4-BE49-F238E27FC236}">
                <a16:creationId xmlns:a16="http://schemas.microsoft.com/office/drawing/2014/main" id="{728A353A-6EF8-4A61-B2F0-7CA9FD7FAECD}"/>
              </a:ext>
            </a:extLst>
          </p:cNvPr>
          <p:cNvSpPr>
            <a:spLocks noGrp="1" noChangeArrowheads="1"/>
          </p:cNvSpPr>
          <p:nvPr>
            <p:ph type="body" idx="1"/>
          </p:nvPr>
        </p:nvSpPr>
        <p:spPr/>
        <p:txBody>
          <a:bodyPr/>
          <a:lstStyle/>
          <a:p>
            <a:r>
              <a:rPr lang="en-US" altLang="zh-CN" dirty="0"/>
              <a:t>Halon</a:t>
            </a:r>
            <a:r>
              <a:rPr lang="zh-CN" altLang="en-US" dirty="0"/>
              <a:t>含</a:t>
            </a:r>
            <a:r>
              <a:rPr lang="en-US" altLang="zh-CN" dirty="0"/>
              <a:t>Br</a:t>
            </a:r>
            <a:endParaRPr lang="zh-CN" altLang="zh-CN" dirty="0"/>
          </a:p>
        </p:txBody>
      </p:sp>
    </p:spTree>
    <p:extLst>
      <p:ext uri="{BB962C8B-B14F-4D97-AF65-F5344CB8AC3E}">
        <p14:creationId xmlns:p14="http://schemas.microsoft.com/office/powerpoint/2010/main" val="2433248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735D341-E05C-4167-B85E-5A7675F345E8}"/>
              </a:ext>
            </a:extLst>
          </p:cNvPr>
          <p:cNvSpPr>
            <a:spLocks noGrp="1" noChangeArrowheads="1"/>
          </p:cNvSpPr>
          <p:nvPr>
            <p:ph type="sldNum" sz="quarter" idx="5"/>
          </p:nvPr>
        </p:nvSpPr>
        <p:spPr>
          <a:ln/>
        </p:spPr>
        <p:txBody>
          <a:bodyPr/>
          <a:lstStyle/>
          <a:p>
            <a:fld id="{C862D195-08B2-42F4-9A7D-456462FB6654}" type="slidenum">
              <a:rPr lang="en-US" altLang="zh-CN"/>
              <a:pPr/>
              <a:t>66</a:t>
            </a:fld>
            <a:endParaRPr lang="en-US" altLang="zh-CN"/>
          </a:p>
        </p:txBody>
      </p:sp>
      <p:sp>
        <p:nvSpPr>
          <p:cNvPr id="785410" name="Rectangle 2">
            <a:extLst>
              <a:ext uri="{FF2B5EF4-FFF2-40B4-BE49-F238E27FC236}">
                <a16:creationId xmlns:a16="http://schemas.microsoft.com/office/drawing/2014/main" id="{D2E9D913-010C-4208-8F98-4B511B14FAEB}"/>
              </a:ext>
            </a:extLst>
          </p:cNvPr>
          <p:cNvSpPr>
            <a:spLocks noGrp="1" noRot="1" noChangeAspect="1" noChangeArrowheads="1" noTextEdit="1"/>
          </p:cNvSpPr>
          <p:nvPr>
            <p:ph type="sldImg"/>
          </p:nvPr>
        </p:nvSpPr>
        <p:spPr>
          <a:ln/>
        </p:spPr>
      </p:sp>
      <p:sp>
        <p:nvSpPr>
          <p:cNvPr id="785411" name="Rectangle 3">
            <a:extLst>
              <a:ext uri="{FF2B5EF4-FFF2-40B4-BE49-F238E27FC236}">
                <a16:creationId xmlns:a16="http://schemas.microsoft.com/office/drawing/2014/main" id="{FB474D3B-CBC9-4201-BC5E-A7A4F1680A37}"/>
              </a:ext>
            </a:extLst>
          </p:cNvPr>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0" i="0" dirty="0">
                <a:solidFill>
                  <a:srgbClr val="333333"/>
                </a:solidFill>
                <a:effectLst/>
                <a:latin typeface="Helvetica Neue"/>
              </a:rPr>
              <a:t>CFC</a:t>
            </a:r>
            <a:r>
              <a:rPr lang="zh-CN" altLang="en-US" b="0" i="0" dirty="0">
                <a:solidFill>
                  <a:srgbClr val="333333"/>
                </a:solidFill>
                <a:effectLst/>
                <a:latin typeface="Helvetica Neue"/>
              </a:rPr>
              <a:t>，表示全卤化氯氟化烃类物质；</a:t>
            </a:r>
            <a:r>
              <a:rPr lang="en-US" altLang="zh-CN" b="0" i="0" dirty="0">
                <a:solidFill>
                  <a:srgbClr val="333333"/>
                </a:solidFill>
                <a:effectLst/>
                <a:latin typeface="Helvetica Neue"/>
              </a:rPr>
              <a:t>HCFC</a:t>
            </a:r>
            <a:r>
              <a:rPr lang="zh-CN" altLang="en-US" b="0" i="0" dirty="0">
                <a:solidFill>
                  <a:srgbClr val="333333"/>
                </a:solidFill>
                <a:effectLst/>
                <a:latin typeface="Helvetica Neue"/>
              </a:rPr>
              <a:t>，表示含氢的氯氟化烃类物质；</a:t>
            </a:r>
            <a:r>
              <a:rPr lang="en-US" altLang="zh-CN" b="0" i="0" dirty="0">
                <a:solidFill>
                  <a:srgbClr val="333333"/>
                </a:solidFill>
                <a:effectLst/>
                <a:latin typeface="Helvetica Neue"/>
              </a:rPr>
              <a:t>HFC</a:t>
            </a:r>
            <a:r>
              <a:rPr lang="zh-CN" altLang="en-US" b="0" i="0" dirty="0">
                <a:solidFill>
                  <a:srgbClr val="333333"/>
                </a:solidFill>
                <a:effectLst/>
                <a:latin typeface="Helvetica Neue"/>
              </a:rPr>
              <a:t>，表示含氢无氯的氟化烃类物质</a:t>
            </a:r>
            <a:endParaRPr lang="zh-CN" altLang="zh-CN" dirty="0"/>
          </a:p>
        </p:txBody>
      </p:sp>
    </p:spTree>
    <p:extLst>
      <p:ext uri="{BB962C8B-B14F-4D97-AF65-F5344CB8AC3E}">
        <p14:creationId xmlns:p14="http://schemas.microsoft.com/office/powerpoint/2010/main" val="26551498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479342E-0292-4C65-8CCC-100A478DB472}"/>
              </a:ext>
            </a:extLst>
          </p:cNvPr>
          <p:cNvSpPr>
            <a:spLocks noGrp="1" noChangeArrowheads="1"/>
          </p:cNvSpPr>
          <p:nvPr>
            <p:ph type="sldNum" sz="quarter" idx="5"/>
          </p:nvPr>
        </p:nvSpPr>
        <p:spPr>
          <a:ln/>
        </p:spPr>
        <p:txBody>
          <a:bodyPr/>
          <a:lstStyle/>
          <a:p>
            <a:fld id="{FB708C23-F442-4ED0-8034-8B52BD90D6D0}" type="slidenum">
              <a:rPr lang="en-US" altLang="zh-CN"/>
              <a:pPr/>
              <a:t>67</a:t>
            </a:fld>
            <a:endParaRPr lang="en-US" altLang="zh-CN"/>
          </a:p>
        </p:txBody>
      </p:sp>
      <p:sp>
        <p:nvSpPr>
          <p:cNvPr id="591874" name="Rectangle 2">
            <a:extLst>
              <a:ext uri="{FF2B5EF4-FFF2-40B4-BE49-F238E27FC236}">
                <a16:creationId xmlns:a16="http://schemas.microsoft.com/office/drawing/2014/main" id="{D881406C-B5AA-48D6-9F20-B7BD42D26E2F}"/>
              </a:ext>
            </a:extLst>
          </p:cNvPr>
          <p:cNvSpPr>
            <a:spLocks noGrp="1" noRot="1" noChangeAspect="1" noChangeArrowheads="1" noTextEdit="1"/>
          </p:cNvSpPr>
          <p:nvPr>
            <p:ph type="sldImg"/>
          </p:nvPr>
        </p:nvSpPr>
        <p:spPr>
          <a:ln/>
        </p:spPr>
      </p:sp>
      <p:sp>
        <p:nvSpPr>
          <p:cNvPr id="591875" name="Rectangle 3">
            <a:extLst>
              <a:ext uri="{FF2B5EF4-FFF2-40B4-BE49-F238E27FC236}">
                <a16:creationId xmlns:a16="http://schemas.microsoft.com/office/drawing/2014/main" id="{EB8044A6-A817-430E-A1E2-673303BA00D8}"/>
              </a:ext>
            </a:extLst>
          </p:cNvPr>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17947870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137BEB5-C7F9-48AA-99FB-7C9810B11B83}"/>
              </a:ext>
            </a:extLst>
          </p:cNvPr>
          <p:cNvSpPr>
            <a:spLocks noGrp="1" noChangeArrowheads="1"/>
          </p:cNvSpPr>
          <p:nvPr>
            <p:ph type="sldNum" sz="quarter" idx="5"/>
          </p:nvPr>
        </p:nvSpPr>
        <p:spPr>
          <a:ln/>
        </p:spPr>
        <p:txBody>
          <a:bodyPr/>
          <a:lstStyle/>
          <a:p>
            <a:fld id="{8B2989EE-8764-4D56-B196-5FFD911DA95C}" type="slidenum">
              <a:rPr lang="en-US" altLang="zh-CN"/>
              <a:pPr/>
              <a:t>68</a:t>
            </a:fld>
            <a:endParaRPr lang="en-US" altLang="zh-CN"/>
          </a:p>
        </p:txBody>
      </p:sp>
      <p:sp>
        <p:nvSpPr>
          <p:cNvPr id="786434" name="Rectangle 2">
            <a:extLst>
              <a:ext uri="{FF2B5EF4-FFF2-40B4-BE49-F238E27FC236}">
                <a16:creationId xmlns:a16="http://schemas.microsoft.com/office/drawing/2014/main" id="{3C8C4261-2ADF-4612-AC9C-7A1568539064}"/>
              </a:ext>
            </a:extLst>
          </p:cNvPr>
          <p:cNvSpPr>
            <a:spLocks noGrp="1" noRot="1" noChangeAspect="1" noChangeArrowheads="1" noTextEdit="1"/>
          </p:cNvSpPr>
          <p:nvPr>
            <p:ph type="sldImg"/>
          </p:nvPr>
        </p:nvSpPr>
        <p:spPr>
          <a:ln/>
        </p:spPr>
      </p:sp>
      <p:sp>
        <p:nvSpPr>
          <p:cNvPr id="786435" name="Rectangle 3">
            <a:extLst>
              <a:ext uri="{FF2B5EF4-FFF2-40B4-BE49-F238E27FC236}">
                <a16:creationId xmlns:a16="http://schemas.microsoft.com/office/drawing/2014/main" id="{F1714544-2D7A-477A-B751-AA926C93756B}"/>
              </a:ext>
            </a:extLst>
          </p:cNvPr>
          <p:cNvSpPr>
            <a:spLocks noGrp="1" noChangeArrowheads="1"/>
          </p:cNvSpPr>
          <p:nvPr>
            <p:ph type="body" idx="1"/>
          </p:nvPr>
        </p:nvSpPr>
        <p:spPr/>
        <p:txBody>
          <a:bodyPr/>
          <a:lstStyle/>
          <a:p>
            <a:r>
              <a:rPr lang="en-US" altLang="zh-CN" b="0" i="0" dirty="0">
                <a:solidFill>
                  <a:srgbClr val="070707"/>
                </a:solidFill>
                <a:effectLst/>
                <a:latin typeface="SimSun" panose="02010600030101010101" pitchFamily="2" charset="-122"/>
                <a:ea typeface="SimSun" panose="02010600030101010101" pitchFamily="2" charset="-122"/>
              </a:rPr>
              <a:t>1985</a:t>
            </a:r>
            <a:r>
              <a:rPr lang="zh-CN" altLang="en-US" b="0" i="0" dirty="0">
                <a:solidFill>
                  <a:srgbClr val="070707"/>
                </a:solidFill>
                <a:effectLst/>
                <a:latin typeface="SimSun" panose="02010600030101010101" pitchFamily="2" charset="-122"/>
                <a:ea typeface="SimSun" panose="02010600030101010101" pitchFamily="2" charset="-122"/>
              </a:rPr>
              <a:t>蒙特利尔，</a:t>
            </a:r>
            <a:r>
              <a:rPr lang="en-US" altLang="zh-CN" b="0" i="0" dirty="0">
                <a:solidFill>
                  <a:srgbClr val="070707"/>
                </a:solidFill>
                <a:effectLst/>
                <a:latin typeface="SimSun" panose="02010600030101010101" pitchFamily="2" charset="-122"/>
                <a:ea typeface="SimSun" panose="02010600030101010101" pitchFamily="2" charset="-122"/>
              </a:rPr>
              <a:t>1990</a:t>
            </a:r>
            <a:r>
              <a:rPr lang="zh-CN" altLang="en-US" b="0" i="0" dirty="0">
                <a:solidFill>
                  <a:srgbClr val="070707"/>
                </a:solidFill>
                <a:effectLst/>
                <a:latin typeface="SimSun" panose="02010600030101010101" pitchFamily="2" charset="-122"/>
                <a:ea typeface="SimSun" panose="02010600030101010101" pitchFamily="2" charset="-122"/>
              </a:rPr>
              <a:t>伦敦，</a:t>
            </a:r>
            <a:r>
              <a:rPr lang="en-US" altLang="zh-CN" b="0" i="0" dirty="0">
                <a:solidFill>
                  <a:srgbClr val="070707"/>
                </a:solidFill>
                <a:effectLst/>
                <a:latin typeface="SimSun" panose="02010600030101010101" pitchFamily="2" charset="-122"/>
                <a:ea typeface="SimSun" panose="02010600030101010101" pitchFamily="2" charset="-122"/>
              </a:rPr>
              <a:t>1992</a:t>
            </a:r>
            <a:r>
              <a:rPr lang="zh-CN" altLang="en-US" b="0" i="0" dirty="0">
                <a:solidFill>
                  <a:srgbClr val="070707"/>
                </a:solidFill>
                <a:effectLst/>
                <a:latin typeface="SimSun" panose="02010600030101010101" pitchFamily="2" charset="-122"/>
                <a:ea typeface="SimSun" panose="02010600030101010101" pitchFamily="2" charset="-122"/>
              </a:rPr>
              <a:t>哥本哈根</a:t>
            </a:r>
            <a:endParaRPr lang="zh-CN" altLang="zh-CN" dirty="0"/>
          </a:p>
        </p:txBody>
      </p:sp>
    </p:spTree>
    <p:extLst>
      <p:ext uri="{BB962C8B-B14F-4D97-AF65-F5344CB8AC3E}">
        <p14:creationId xmlns:p14="http://schemas.microsoft.com/office/powerpoint/2010/main" val="25111406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50293EB-3C9B-4E83-8B37-D03F91CA9041}"/>
              </a:ext>
            </a:extLst>
          </p:cNvPr>
          <p:cNvSpPr>
            <a:spLocks noGrp="1" noChangeArrowheads="1"/>
          </p:cNvSpPr>
          <p:nvPr>
            <p:ph type="sldNum" sz="quarter" idx="5"/>
          </p:nvPr>
        </p:nvSpPr>
        <p:spPr>
          <a:ln/>
        </p:spPr>
        <p:txBody>
          <a:bodyPr/>
          <a:lstStyle/>
          <a:p>
            <a:fld id="{7725E643-301A-42B5-A296-BF84C55BD98A}" type="slidenum">
              <a:rPr lang="en-US" altLang="zh-CN"/>
              <a:pPr/>
              <a:t>69</a:t>
            </a:fld>
            <a:endParaRPr lang="en-US" altLang="zh-CN"/>
          </a:p>
        </p:txBody>
      </p:sp>
      <p:sp>
        <p:nvSpPr>
          <p:cNvPr id="787458" name="Rectangle 2">
            <a:extLst>
              <a:ext uri="{FF2B5EF4-FFF2-40B4-BE49-F238E27FC236}">
                <a16:creationId xmlns:a16="http://schemas.microsoft.com/office/drawing/2014/main" id="{48F7313E-4F06-443D-957A-6B02A699F839}"/>
              </a:ext>
            </a:extLst>
          </p:cNvPr>
          <p:cNvSpPr>
            <a:spLocks noGrp="1" noRot="1" noChangeAspect="1" noChangeArrowheads="1" noTextEdit="1"/>
          </p:cNvSpPr>
          <p:nvPr>
            <p:ph type="sldImg"/>
          </p:nvPr>
        </p:nvSpPr>
        <p:spPr>
          <a:ln/>
        </p:spPr>
      </p:sp>
      <p:sp>
        <p:nvSpPr>
          <p:cNvPr id="787459" name="Rectangle 3">
            <a:extLst>
              <a:ext uri="{FF2B5EF4-FFF2-40B4-BE49-F238E27FC236}">
                <a16:creationId xmlns:a16="http://schemas.microsoft.com/office/drawing/2014/main" id="{9BE80117-7089-48D2-ADB6-DB7EFB976625}"/>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61492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F245E87-A1A0-4D09-B0E5-EDC17415EE6D}"/>
              </a:ext>
            </a:extLst>
          </p:cNvPr>
          <p:cNvSpPr>
            <a:spLocks noGrp="1" noChangeArrowheads="1"/>
          </p:cNvSpPr>
          <p:nvPr>
            <p:ph type="sldNum" sz="quarter" idx="5"/>
          </p:nvPr>
        </p:nvSpPr>
        <p:spPr>
          <a:ln/>
        </p:spPr>
        <p:txBody>
          <a:bodyPr/>
          <a:lstStyle/>
          <a:p>
            <a:fld id="{95EEACEB-9454-40EA-958E-04383533AED1}" type="slidenum">
              <a:rPr lang="en-US" altLang="zh-CN"/>
              <a:pPr/>
              <a:t>7</a:t>
            </a:fld>
            <a:endParaRPr lang="en-US" altLang="zh-CN"/>
          </a:p>
        </p:txBody>
      </p:sp>
      <p:sp>
        <p:nvSpPr>
          <p:cNvPr id="702466" name="Rectangle 2">
            <a:extLst>
              <a:ext uri="{FF2B5EF4-FFF2-40B4-BE49-F238E27FC236}">
                <a16:creationId xmlns:a16="http://schemas.microsoft.com/office/drawing/2014/main" id="{DA44429A-D24F-4132-84DD-73DC4A7C8C8B}"/>
              </a:ext>
            </a:extLst>
          </p:cNvPr>
          <p:cNvSpPr>
            <a:spLocks noGrp="1" noRot="1" noChangeAspect="1" noChangeArrowheads="1" noTextEdit="1"/>
          </p:cNvSpPr>
          <p:nvPr>
            <p:ph type="sldImg"/>
          </p:nvPr>
        </p:nvSpPr>
        <p:spPr>
          <a:ln/>
        </p:spPr>
      </p:sp>
      <p:sp>
        <p:nvSpPr>
          <p:cNvPr id="702467" name="Rectangle 3">
            <a:extLst>
              <a:ext uri="{FF2B5EF4-FFF2-40B4-BE49-F238E27FC236}">
                <a16:creationId xmlns:a16="http://schemas.microsoft.com/office/drawing/2014/main" id="{C6548291-946D-4D33-A066-AD565F26233E}"/>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EFBAC1E-E0E1-4D11-803A-8E0BA059836D}"/>
              </a:ext>
            </a:extLst>
          </p:cNvPr>
          <p:cNvSpPr>
            <a:spLocks noGrp="1" noChangeArrowheads="1"/>
          </p:cNvSpPr>
          <p:nvPr>
            <p:ph type="sldNum" sz="quarter" idx="5"/>
          </p:nvPr>
        </p:nvSpPr>
        <p:spPr>
          <a:ln/>
        </p:spPr>
        <p:txBody>
          <a:bodyPr/>
          <a:lstStyle/>
          <a:p>
            <a:fld id="{05E0D99A-237B-49B6-8729-A55C9081FF34}" type="slidenum">
              <a:rPr lang="en-US" altLang="zh-CN"/>
              <a:pPr/>
              <a:t>70</a:t>
            </a:fld>
            <a:endParaRPr lang="en-US" altLang="zh-CN"/>
          </a:p>
        </p:txBody>
      </p:sp>
      <p:sp>
        <p:nvSpPr>
          <p:cNvPr id="788482" name="Rectangle 2">
            <a:extLst>
              <a:ext uri="{FF2B5EF4-FFF2-40B4-BE49-F238E27FC236}">
                <a16:creationId xmlns:a16="http://schemas.microsoft.com/office/drawing/2014/main" id="{79DE0DEB-718A-45DD-92C0-EDB860D3CA10}"/>
              </a:ext>
            </a:extLst>
          </p:cNvPr>
          <p:cNvSpPr>
            <a:spLocks noGrp="1" noRot="1" noChangeAspect="1" noChangeArrowheads="1" noTextEdit="1"/>
          </p:cNvSpPr>
          <p:nvPr>
            <p:ph type="sldImg"/>
          </p:nvPr>
        </p:nvSpPr>
        <p:spPr>
          <a:ln/>
        </p:spPr>
      </p:sp>
      <p:sp>
        <p:nvSpPr>
          <p:cNvPr id="788483" name="Rectangle 3">
            <a:extLst>
              <a:ext uri="{FF2B5EF4-FFF2-40B4-BE49-F238E27FC236}">
                <a16:creationId xmlns:a16="http://schemas.microsoft.com/office/drawing/2014/main" id="{F144C701-C0AA-449F-8295-F246A2C27250}"/>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727427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08E2834-36C3-403A-8CBC-A3851F71FD16}"/>
              </a:ext>
            </a:extLst>
          </p:cNvPr>
          <p:cNvSpPr>
            <a:spLocks noGrp="1" noChangeArrowheads="1"/>
          </p:cNvSpPr>
          <p:nvPr>
            <p:ph type="sldNum" sz="quarter" idx="5"/>
          </p:nvPr>
        </p:nvSpPr>
        <p:spPr>
          <a:ln/>
        </p:spPr>
        <p:txBody>
          <a:bodyPr/>
          <a:lstStyle/>
          <a:p>
            <a:fld id="{3FCE0DE1-A3E7-4EE8-A1D2-1A9F3AE4EAC6}" type="slidenum">
              <a:rPr lang="en-US" altLang="zh-CN"/>
              <a:pPr/>
              <a:t>71</a:t>
            </a:fld>
            <a:endParaRPr lang="en-US" altLang="zh-CN"/>
          </a:p>
        </p:txBody>
      </p:sp>
      <p:sp>
        <p:nvSpPr>
          <p:cNvPr id="789506" name="Rectangle 2">
            <a:extLst>
              <a:ext uri="{FF2B5EF4-FFF2-40B4-BE49-F238E27FC236}">
                <a16:creationId xmlns:a16="http://schemas.microsoft.com/office/drawing/2014/main" id="{1AA58D0E-C86F-4F2C-BBE0-607DFF330540}"/>
              </a:ext>
            </a:extLst>
          </p:cNvPr>
          <p:cNvSpPr>
            <a:spLocks noGrp="1" noRot="1" noChangeAspect="1" noChangeArrowheads="1" noTextEdit="1"/>
          </p:cNvSpPr>
          <p:nvPr>
            <p:ph type="sldImg"/>
          </p:nvPr>
        </p:nvSpPr>
        <p:spPr>
          <a:ln/>
        </p:spPr>
      </p:sp>
      <p:sp>
        <p:nvSpPr>
          <p:cNvPr id="789507" name="Rectangle 3">
            <a:extLst>
              <a:ext uri="{FF2B5EF4-FFF2-40B4-BE49-F238E27FC236}">
                <a16:creationId xmlns:a16="http://schemas.microsoft.com/office/drawing/2014/main" id="{3BBFD8A5-584A-4ECC-A543-EBCA17460363}"/>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580146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0690553-B9C3-4710-857E-79B071B906F2}"/>
              </a:ext>
            </a:extLst>
          </p:cNvPr>
          <p:cNvSpPr>
            <a:spLocks noGrp="1" noChangeArrowheads="1"/>
          </p:cNvSpPr>
          <p:nvPr>
            <p:ph type="sldNum" sz="quarter" idx="5"/>
          </p:nvPr>
        </p:nvSpPr>
        <p:spPr>
          <a:ln/>
        </p:spPr>
        <p:txBody>
          <a:bodyPr/>
          <a:lstStyle/>
          <a:p>
            <a:fld id="{EBDC464B-B68A-48F8-B56B-366C70AC53AE}" type="slidenum">
              <a:rPr lang="en-US" altLang="zh-CN"/>
              <a:pPr/>
              <a:t>72</a:t>
            </a:fld>
            <a:endParaRPr lang="en-US" altLang="zh-CN"/>
          </a:p>
        </p:txBody>
      </p:sp>
      <p:sp>
        <p:nvSpPr>
          <p:cNvPr id="790530" name="Rectangle 2">
            <a:extLst>
              <a:ext uri="{FF2B5EF4-FFF2-40B4-BE49-F238E27FC236}">
                <a16:creationId xmlns:a16="http://schemas.microsoft.com/office/drawing/2014/main" id="{EF3D450B-E18B-4EBB-8C7A-F9FB524F7CA3}"/>
              </a:ext>
            </a:extLst>
          </p:cNvPr>
          <p:cNvSpPr>
            <a:spLocks noGrp="1" noRot="1" noChangeAspect="1" noChangeArrowheads="1" noTextEdit="1"/>
          </p:cNvSpPr>
          <p:nvPr>
            <p:ph type="sldImg"/>
          </p:nvPr>
        </p:nvSpPr>
        <p:spPr>
          <a:ln/>
        </p:spPr>
      </p:sp>
      <p:sp>
        <p:nvSpPr>
          <p:cNvPr id="790531" name="Rectangle 3">
            <a:extLst>
              <a:ext uri="{FF2B5EF4-FFF2-40B4-BE49-F238E27FC236}">
                <a16:creationId xmlns:a16="http://schemas.microsoft.com/office/drawing/2014/main" id="{F77508D0-BFF6-4E07-9A9F-81AE4B250F23}"/>
              </a:ext>
            </a:extLst>
          </p:cNvPr>
          <p:cNvSpPr>
            <a:spLocks noGrp="1" noChangeArrowheads="1"/>
          </p:cNvSpPr>
          <p:nvPr>
            <p:ph type="body" idx="1"/>
          </p:nvPr>
        </p:nvSpPr>
        <p:spPr/>
        <p:txBody>
          <a:bodyPr/>
          <a:lstStyle/>
          <a:p>
            <a:r>
              <a:rPr lang="zh-CN" altLang="en-US" b="0" i="0" dirty="0">
                <a:solidFill>
                  <a:srgbClr val="333333"/>
                </a:solidFill>
                <a:effectLst/>
                <a:latin typeface="Helvetica Neue"/>
              </a:rPr>
              <a:t>大气能使太阳短波辐射到达地面，但地表受热后向外放出的大量长波热辐射线却被大气吸收，这样就使地表与低层大气温度增高，因其作用类似于栽培农作物的温室，故名温室效应。</a:t>
            </a:r>
            <a:endParaRPr lang="zh-CN" altLang="zh-CN" dirty="0"/>
          </a:p>
        </p:txBody>
      </p:sp>
    </p:spTree>
    <p:extLst>
      <p:ext uri="{BB962C8B-B14F-4D97-AF65-F5344CB8AC3E}">
        <p14:creationId xmlns:p14="http://schemas.microsoft.com/office/powerpoint/2010/main" val="23738878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D632803-5657-44C0-8BED-B74FE2EB8D38}"/>
              </a:ext>
            </a:extLst>
          </p:cNvPr>
          <p:cNvSpPr>
            <a:spLocks noGrp="1" noChangeArrowheads="1"/>
          </p:cNvSpPr>
          <p:nvPr>
            <p:ph type="sldNum" sz="quarter" idx="5"/>
          </p:nvPr>
        </p:nvSpPr>
        <p:spPr>
          <a:ln/>
        </p:spPr>
        <p:txBody>
          <a:bodyPr/>
          <a:lstStyle/>
          <a:p>
            <a:fld id="{0E47206F-6AC1-4E18-AFA2-CBB1F64DED6E}" type="slidenum">
              <a:rPr lang="en-US" altLang="zh-CN"/>
              <a:pPr/>
              <a:t>73</a:t>
            </a:fld>
            <a:endParaRPr lang="en-US" altLang="zh-CN"/>
          </a:p>
        </p:txBody>
      </p:sp>
      <p:sp>
        <p:nvSpPr>
          <p:cNvPr id="791554" name="Rectangle 2">
            <a:extLst>
              <a:ext uri="{FF2B5EF4-FFF2-40B4-BE49-F238E27FC236}">
                <a16:creationId xmlns:a16="http://schemas.microsoft.com/office/drawing/2014/main" id="{8BFDABE4-5F01-4661-888A-B419189FFDFC}"/>
              </a:ext>
            </a:extLst>
          </p:cNvPr>
          <p:cNvSpPr>
            <a:spLocks noGrp="1" noRot="1" noChangeAspect="1" noChangeArrowheads="1" noTextEdit="1"/>
          </p:cNvSpPr>
          <p:nvPr>
            <p:ph type="sldImg"/>
          </p:nvPr>
        </p:nvSpPr>
        <p:spPr>
          <a:ln/>
        </p:spPr>
      </p:sp>
      <p:sp>
        <p:nvSpPr>
          <p:cNvPr id="791555" name="Rectangle 3">
            <a:extLst>
              <a:ext uri="{FF2B5EF4-FFF2-40B4-BE49-F238E27FC236}">
                <a16:creationId xmlns:a16="http://schemas.microsoft.com/office/drawing/2014/main" id="{553585EB-8689-4734-BF81-85480D2BC00B}"/>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446910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458DF2D-A361-4CD6-8457-43DDC551335B}"/>
              </a:ext>
            </a:extLst>
          </p:cNvPr>
          <p:cNvSpPr>
            <a:spLocks noGrp="1" noChangeArrowheads="1"/>
          </p:cNvSpPr>
          <p:nvPr>
            <p:ph type="sldNum" sz="quarter" idx="5"/>
          </p:nvPr>
        </p:nvSpPr>
        <p:spPr>
          <a:ln/>
        </p:spPr>
        <p:txBody>
          <a:bodyPr/>
          <a:lstStyle/>
          <a:p>
            <a:fld id="{6FE625D8-8ACE-4A9F-94C2-77894DE810AC}" type="slidenum">
              <a:rPr lang="en-US" altLang="zh-CN"/>
              <a:pPr/>
              <a:t>74</a:t>
            </a:fld>
            <a:endParaRPr lang="en-US" altLang="zh-CN"/>
          </a:p>
        </p:txBody>
      </p:sp>
      <p:sp>
        <p:nvSpPr>
          <p:cNvPr id="793602" name="Rectangle 2">
            <a:extLst>
              <a:ext uri="{FF2B5EF4-FFF2-40B4-BE49-F238E27FC236}">
                <a16:creationId xmlns:a16="http://schemas.microsoft.com/office/drawing/2014/main" id="{B9350B5B-9095-4471-BB83-11C4351BFFC9}"/>
              </a:ext>
            </a:extLst>
          </p:cNvPr>
          <p:cNvSpPr>
            <a:spLocks noGrp="1" noRot="1" noChangeAspect="1" noChangeArrowheads="1" noTextEdit="1"/>
          </p:cNvSpPr>
          <p:nvPr>
            <p:ph type="sldImg"/>
          </p:nvPr>
        </p:nvSpPr>
        <p:spPr>
          <a:ln/>
        </p:spPr>
      </p:sp>
      <p:sp>
        <p:nvSpPr>
          <p:cNvPr id="793603" name="Rectangle 3">
            <a:extLst>
              <a:ext uri="{FF2B5EF4-FFF2-40B4-BE49-F238E27FC236}">
                <a16:creationId xmlns:a16="http://schemas.microsoft.com/office/drawing/2014/main" id="{A926B736-E5AD-48B5-8ECE-AF0F728BA04D}"/>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01497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13C79C0-EF8B-48A5-877B-35F5638A70FD}"/>
              </a:ext>
            </a:extLst>
          </p:cNvPr>
          <p:cNvSpPr>
            <a:spLocks noGrp="1" noChangeArrowheads="1"/>
          </p:cNvSpPr>
          <p:nvPr>
            <p:ph type="sldNum" sz="quarter" idx="5"/>
          </p:nvPr>
        </p:nvSpPr>
        <p:spPr>
          <a:ln/>
        </p:spPr>
        <p:txBody>
          <a:bodyPr/>
          <a:lstStyle/>
          <a:p>
            <a:fld id="{8C7EB536-8D68-47AF-BEEA-A0CA8F7504AF}" type="slidenum">
              <a:rPr lang="en-US" altLang="zh-CN"/>
              <a:pPr/>
              <a:t>75</a:t>
            </a:fld>
            <a:endParaRPr lang="en-US" altLang="zh-CN"/>
          </a:p>
        </p:txBody>
      </p:sp>
      <p:sp>
        <p:nvSpPr>
          <p:cNvPr id="795650" name="Rectangle 2">
            <a:extLst>
              <a:ext uri="{FF2B5EF4-FFF2-40B4-BE49-F238E27FC236}">
                <a16:creationId xmlns:a16="http://schemas.microsoft.com/office/drawing/2014/main" id="{F233B287-1135-4061-A953-4DA90A5AE426}"/>
              </a:ext>
            </a:extLst>
          </p:cNvPr>
          <p:cNvSpPr>
            <a:spLocks noGrp="1" noRot="1" noChangeAspect="1" noChangeArrowheads="1" noTextEdit="1"/>
          </p:cNvSpPr>
          <p:nvPr>
            <p:ph type="sldImg"/>
          </p:nvPr>
        </p:nvSpPr>
        <p:spPr>
          <a:ln/>
        </p:spPr>
      </p:sp>
      <p:sp>
        <p:nvSpPr>
          <p:cNvPr id="795651" name="Rectangle 3">
            <a:extLst>
              <a:ext uri="{FF2B5EF4-FFF2-40B4-BE49-F238E27FC236}">
                <a16:creationId xmlns:a16="http://schemas.microsoft.com/office/drawing/2014/main" id="{21F54951-D8B2-4BDB-B314-93FFC4A11F09}"/>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94662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666136E-3A25-4FD6-9146-C86A8A7C74DC}"/>
              </a:ext>
            </a:extLst>
          </p:cNvPr>
          <p:cNvSpPr>
            <a:spLocks noGrp="1" noChangeArrowheads="1"/>
          </p:cNvSpPr>
          <p:nvPr>
            <p:ph type="sldNum" sz="quarter" idx="5"/>
          </p:nvPr>
        </p:nvSpPr>
        <p:spPr>
          <a:ln/>
        </p:spPr>
        <p:txBody>
          <a:bodyPr/>
          <a:lstStyle/>
          <a:p>
            <a:fld id="{B6F31CD0-94BC-4516-B2AE-D512623D61B7}" type="slidenum">
              <a:rPr lang="en-US" altLang="zh-CN"/>
              <a:pPr/>
              <a:t>76</a:t>
            </a:fld>
            <a:endParaRPr lang="en-US" altLang="zh-CN"/>
          </a:p>
        </p:txBody>
      </p:sp>
      <p:sp>
        <p:nvSpPr>
          <p:cNvPr id="531458" name="Rectangle 2">
            <a:extLst>
              <a:ext uri="{FF2B5EF4-FFF2-40B4-BE49-F238E27FC236}">
                <a16:creationId xmlns:a16="http://schemas.microsoft.com/office/drawing/2014/main" id="{A951BBAC-9B75-4D48-B780-15E6DA2B6DE6}"/>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31459" name="Rectangle 3">
            <a:extLst>
              <a:ext uri="{FF2B5EF4-FFF2-40B4-BE49-F238E27FC236}">
                <a16:creationId xmlns:a16="http://schemas.microsoft.com/office/drawing/2014/main" id="{0AAB3D88-A05A-42BA-AEAE-98FCC462EE8D}"/>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8311396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0BEDF14-66A4-4A90-9114-41C0AFAE3D8E}"/>
              </a:ext>
            </a:extLst>
          </p:cNvPr>
          <p:cNvSpPr>
            <a:spLocks noGrp="1" noChangeArrowheads="1"/>
          </p:cNvSpPr>
          <p:nvPr>
            <p:ph type="sldNum" sz="quarter" idx="5"/>
          </p:nvPr>
        </p:nvSpPr>
        <p:spPr>
          <a:ln/>
        </p:spPr>
        <p:txBody>
          <a:bodyPr/>
          <a:lstStyle/>
          <a:p>
            <a:fld id="{0F3F80ED-9E9B-46B6-8CE5-8CDFA34BF17E}" type="slidenum">
              <a:rPr lang="en-US" altLang="zh-CN"/>
              <a:pPr/>
              <a:t>78</a:t>
            </a:fld>
            <a:endParaRPr lang="en-US" altLang="zh-CN"/>
          </a:p>
        </p:txBody>
      </p:sp>
      <p:sp>
        <p:nvSpPr>
          <p:cNvPr id="541698" name="Rectangle 2">
            <a:extLst>
              <a:ext uri="{FF2B5EF4-FFF2-40B4-BE49-F238E27FC236}">
                <a16:creationId xmlns:a16="http://schemas.microsoft.com/office/drawing/2014/main" id="{A11314D5-1C31-4587-8046-608136DD26E1}"/>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1699" name="Rectangle 3">
            <a:extLst>
              <a:ext uri="{FF2B5EF4-FFF2-40B4-BE49-F238E27FC236}">
                <a16:creationId xmlns:a16="http://schemas.microsoft.com/office/drawing/2014/main" id="{7C592F2F-5D23-49DA-9420-19AE96C16A58}"/>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14096933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FCFD27E-FCA5-4AF3-ABC8-E9089240B457}"/>
              </a:ext>
            </a:extLst>
          </p:cNvPr>
          <p:cNvSpPr>
            <a:spLocks noGrp="1" noChangeArrowheads="1"/>
          </p:cNvSpPr>
          <p:nvPr>
            <p:ph type="sldNum" sz="quarter" idx="5"/>
          </p:nvPr>
        </p:nvSpPr>
        <p:spPr>
          <a:ln/>
        </p:spPr>
        <p:txBody>
          <a:bodyPr/>
          <a:lstStyle/>
          <a:p>
            <a:fld id="{3811AC94-9BD6-4BDF-951B-92B4A8F0E70A}" type="slidenum">
              <a:rPr lang="en-US" altLang="zh-CN"/>
              <a:pPr/>
              <a:t>79</a:t>
            </a:fld>
            <a:endParaRPr lang="en-US" altLang="zh-CN"/>
          </a:p>
        </p:txBody>
      </p:sp>
      <p:sp>
        <p:nvSpPr>
          <p:cNvPr id="543746" name="Rectangle 2">
            <a:extLst>
              <a:ext uri="{FF2B5EF4-FFF2-40B4-BE49-F238E27FC236}">
                <a16:creationId xmlns:a16="http://schemas.microsoft.com/office/drawing/2014/main" id="{52A73026-7EE9-479D-BAAB-304A8E527D41}"/>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3747" name="Rectangle 3">
            <a:extLst>
              <a:ext uri="{FF2B5EF4-FFF2-40B4-BE49-F238E27FC236}">
                <a16:creationId xmlns:a16="http://schemas.microsoft.com/office/drawing/2014/main" id="{EF897C8C-81B2-4660-B070-4E787889ED0B}"/>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3070999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EA46B46-88DF-4402-B57A-173A6BED419A}"/>
              </a:ext>
            </a:extLst>
          </p:cNvPr>
          <p:cNvSpPr>
            <a:spLocks noGrp="1" noChangeArrowheads="1"/>
          </p:cNvSpPr>
          <p:nvPr>
            <p:ph type="sldNum" sz="quarter" idx="5"/>
          </p:nvPr>
        </p:nvSpPr>
        <p:spPr>
          <a:ln/>
        </p:spPr>
        <p:txBody>
          <a:bodyPr/>
          <a:lstStyle/>
          <a:p>
            <a:fld id="{A3B4C300-AC92-4F04-B27A-4C6206962169}" type="slidenum">
              <a:rPr lang="en-US" altLang="zh-CN"/>
              <a:pPr/>
              <a:t>80</a:t>
            </a:fld>
            <a:endParaRPr lang="en-US" altLang="zh-CN"/>
          </a:p>
        </p:txBody>
      </p:sp>
      <p:sp>
        <p:nvSpPr>
          <p:cNvPr id="545794" name="Rectangle 2">
            <a:extLst>
              <a:ext uri="{FF2B5EF4-FFF2-40B4-BE49-F238E27FC236}">
                <a16:creationId xmlns:a16="http://schemas.microsoft.com/office/drawing/2014/main" id="{5534C137-5D03-4473-8A57-FE11BE2AF235}"/>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5795" name="Rectangle 3">
            <a:extLst>
              <a:ext uri="{FF2B5EF4-FFF2-40B4-BE49-F238E27FC236}">
                <a16:creationId xmlns:a16="http://schemas.microsoft.com/office/drawing/2014/main" id="{C5053A30-C54A-480E-AAD5-3D3B254F114E}"/>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3223526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DFCAA47-4C78-4DBC-987D-0C4E3D4EB6F2}"/>
              </a:ext>
            </a:extLst>
          </p:cNvPr>
          <p:cNvSpPr>
            <a:spLocks noGrp="1" noChangeArrowheads="1"/>
          </p:cNvSpPr>
          <p:nvPr>
            <p:ph type="sldNum" sz="quarter" idx="5"/>
          </p:nvPr>
        </p:nvSpPr>
        <p:spPr>
          <a:ln/>
        </p:spPr>
        <p:txBody>
          <a:bodyPr/>
          <a:lstStyle/>
          <a:p>
            <a:fld id="{64301E8B-010E-4FDC-AE5B-64B1F1E5A291}" type="slidenum">
              <a:rPr lang="en-US" altLang="zh-CN"/>
              <a:pPr/>
              <a:t>8</a:t>
            </a:fld>
            <a:endParaRPr lang="en-US" altLang="zh-CN"/>
          </a:p>
        </p:txBody>
      </p:sp>
      <p:sp>
        <p:nvSpPr>
          <p:cNvPr id="703490" name="Rectangle 2">
            <a:extLst>
              <a:ext uri="{FF2B5EF4-FFF2-40B4-BE49-F238E27FC236}">
                <a16:creationId xmlns:a16="http://schemas.microsoft.com/office/drawing/2014/main" id="{6D9C9417-2C4D-4BB4-BB8C-EC4E0E17E923}"/>
              </a:ext>
            </a:extLst>
          </p:cNvPr>
          <p:cNvSpPr>
            <a:spLocks noGrp="1" noRot="1" noChangeAspect="1" noChangeArrowheads="1" noTextEdit="1"/>
          </p:cNvSpPr>
          <p:nvPr>
            <p:ph type="sldImg"/>
          </p:nvPr>
        </p:nvSpPr>
        <p:spPr>
          <a:ln/>
        </p:spPr>
      </p:sp>
      <p:sp>
        <p:nvSpPr>
          <p:cNvPr id="703491" name="Rectangle 3">
            <a:extLst>
              <a:ext uri="{FF2B5EF4-FFF2-40B4-BE49-F238E27FC236}">
                <a16:creationId xmlns:a16="http://schemas.microsoft.com/office/drawing/2014/main" id="{FE9FE77D-0F0E-4B44-A83E-21457CB014EB}"/>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45ABA69-F10D-439D-992A-3EE1507608C8}"/>
              </a:ext>
            </a:extLst>
          </p:cNvPr>
          <p:cNvSpPr>
            <a:spLocks noGrp="1" noChangeArrowheads="1"/>
          </p:cNvSpPr>
          <p:nvPr>
            <p:ph type="sldNum" sz="quarter" idx="5"/>
          </p:nvPr>
        </p:nvSpPr>
        <p:spPr>
          <a:ln/>
        </p:spPr>
        <p:txBody>
          <a:bodyPr/>
          <a:lstStyle/>
          <a:p>
            <a:fld id="{2231A5A0-9D68-42D3-8B44-9AE266F326F1}" type="slidenum">
              <a:rPr lang="en-US" altLang="zh-CN"/>
              <a:pPr/>
              <a:t>81</a:t>
            </a:fld>
            <a:endParaRPr lang="en-US" altLang="zh-CN"/>
          </a:p>
        </p:txBody>
      </p:sp>
      <p:sp>
        <p:nvSpPr>
          <p:cNvPr id="547842" name="Rectangle 2">
            <a:extLst>
              <a:ext uri="{FF2B5EF4-FFF2-40B4-BE49-F238E27FC236}">
                <a16:creationId xmlns:a16="http://schemas.microsoft.com/office/drawing/2014/main" id="{1518FBD3-0F81-48CD-937A-9A5A72614258}"/>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7843" name="Rectangle 3">
            <a:extLst>
              <a:ext uri="{FF2B5EF4-FFF2-40B4-BE49-F238E27FC236}">
                <a16:creationId xmlns:a16="http://schemas.microsoft.com/office/drawing/2014/main" id="{52395BFB-5444-41C1-A6D0-8D28C6CE3CC5}"/>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D1B86C5-7C97-4ABB-86AA-D1D8F76B8DD3}"/>
              </a:ext>
            </a:extLst>
          </p:cNvPr>
          <p:cNvSpPr>
            <a:spLocks noGrp="1" noChangeArrowheads="1"/>
          </p:cNvSpPr>
          <p:nvPr>
            <p:ph type="sldNum" sz="quarter" idx="5"/>
          </p:nvPr>
        </p:nvSpPr>
        <p:spPr>
          <a:ln/>
        </p:spPr>
        <p:txBody>
          <a:bodyPr/>
          <a:lstStyle/>
          <a:p>
            <a:fld id="{03AE92A8-52C8-47BA-8BA9-00E9951B9AA0}" type="slidenum">
              <a:rPr lang="en-US" altLang="zh-CN"/>
              <a:pPr/>
              <a:t>9</a:t>
            </a:fld>
            <a:endParaRPr lang="en-US" altLang="zh-CN"/>
          </a:p>
        </p:txBody>
      </p:sp>
      <p:sp>
        <p:nvSpPr>
          <p:cNvPr id="704514" name="Rectangle 2">
            <a:extLst>
              <a:ext uri="{FF2B5EF4-FFF2-40B4-BE49-F238E27FC236}">
                <a16:creationId xmlns:a16="http://schemas.microsoft.com/office/drawing/2014/main" id="{1B62131D-096E-4742-9C5C-B94717773CBA}"/>
              </a:ext>
            </a:extLst>
          </p:cNvPr>
          <p:cNvSpPr>
            <a:spLocks noGrp="1" noRot="1" noChangeAspect="1" noChangeArrowheads="1" noTextEdit="1"/>
          </p:cNvSpPr>
          <p:nvPr>
            <p:ph type="sldImg"/>
          </p:nvPr>
        </p:nvSpPr>
        <p:spPr>
          <a:ln/>
        </p:spPr>
      </p:sp>
      <p:sp>
        <p:nvSpPr>
          <p:cNvPr id="704515" name="Rectangle 3">
            <a:extLst>
              <a:ext uri="{FF2B5EF4-FFF2-40B4-BE49-F238E27FC236}">
                <a16:creationId xmlns:a16="http://schemas.microsoft.com/office/drawing/2014/main" id="{7CA053A9-A321-489E-BDE7-1E9D14AFDA16}"/>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14054" name="Group 38">
            <a:extLst>
              <a:ext uri="{FF2B5EF4-FFF2-40B4-BE49-F238E27FC236}">
                <a16:creationId xmlns:a16="http://schemas.microsoft.com/office/drawing/2014/main" id="{6C37BFBE-A661-4E60-8F0F-A6EFA7E6B5CA}"/>
              </a:ext>
            </a:extLst>
          </p:cNvPr>
          <p:cNvGrpSpPr>
            <a:grpSpLocks/>
          </p:cNvGrpSpPr>
          <p:nvPr/>
        </p:nvGrpSpPr>
        <p:grpSpPr bwMode="auto">
          <a:xfrm>
            <a:off x="0" y="-26988"/>
            <a:ext cx="9155113" cy="6884988"/>
            <a:chOff x="0" y="-17"/>
            <a:chExt cx="5767" cy="4337"/>
          </a:xfrm>
        </p:grpSpPr>
        <p:sp>
          <p:nvSpPr>
            <p:cNvPr id="214019" name="Freeform 3">
              <a:extLst>
                <a:ext uri="{FF2B5EF4-FFF2-40B4-BE49-F238E27FC236}">
                  <a16:creationId xmlns:a16="http://schemas.microsoft.com/office/drawing/2014/main" id="{03FDE33E-B3C0-4896-BE5B-DE2C520B7D8B}"/>
                </a:ext>
              </a:extLst>
            </p:cNvPr>
            <p:cNvSpPr>
              <a:spLocks/>
            </p:cNvSpPr>
            <p:nvPr/>
          </p:nvSpPr>
          <p:spPr bwMode="hidden">
            <a:xfrm>
              <a:off x="1632" y="-13"/>
              <a:ext cx="1737" cy="4333"/>
            </a:xfrm>
            <a:custGeom>
              <a:avLst/>
              <a:gdLst>
                <a:gd name="T0" fmla="*/ 494 w 1737"/>
                <a:gd name="T1" fmla="*/ 4309 h 4320"/>
                <a:gd name="T2" fmla="*/ 1737 w 1737"/>
                <a:gd name="T3" fmla="*/ 4320 h 4320"/>
                <a:gd name="T4" fmla="*/ 524 w 1737"/>
                <a:gd name="T5" fmla="*/ 0 h 4320"/>
                <a:gd name="T6" fmla="*/ 0 w 1737"/>
                <a:gd name="T7" fmla="*/ 7 h 4320"/>
                <a:gd name="T8" fmla="*/ 494 w 1737"/>
                <a:gd name="T9" fmla="*/ 4309 h 4320"/>
              </a:gdLst>
              <a:ahLst/>
              <a:cxnLst>
                <a:cxn ang="0">
                  <a:pos x="T0" y="T1"/>
                </a:cxn>
                <a:cxn ang="0">
                  <a:pos x="T2" y="T3"/>
                </a:cxn>
                <a:cxn ang="0">
                  <a:pos x="T4" y="T5"/>
                </a:cxn>
                <a:cxn ang="0">
                  <a:pos x="T6" y="T7"/>
                </a:cxn>
                <a:cxn ang="0">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20" name="Freeform 4">
              <a:extLst>
                <a:ext uri="{FF2B5EF4-FFF2-40B4-BE49-F238E27FC236}">
                  <a16:creationId xmlns:a16="http://schemas.microsoft.com/office/drawing/2014/main" id="{88978FAF-7C3D-4BD2-B244-64CD2BC55860}"/>
                </a:ext>
              </a:extLst>
            </p:cNvPr>
            <p:cNvSpPr>
              <a:spLocks/>
            </p:cNvSpPr>
            <p:nvPr/>
          </p:nvSpPr>
          <p:spPr bwMode="hidden">
            <a:xfrm>
              <a:off x="0" y="-15"/>
              <a:ext cx="1737" cy="4329"/>
            </a:xfrm>
            <a:custGeom>
              <a:avLst/>
              <a:gdLst>
                <a:gd name="T0" fmla="*/ 494 w 1737"/>
                <a:gd name="T1" fmla="*/ 4309 h 4320"/>
                <a:gd name="T2" fmla="*/ 1737 w 1737"/>
                <a:gd name="T3" fmla="*/ 4320 h 4320"/>
                <a:gd name="T4" fmla="*/ 524 w 1737"/>
                <a:gd name="T5" fmla="*/ 0 h 4320"/>
                <a:gd name="T6" fmla="*/ 0 w 1737"/>
                <a:gd name="T7" fmla="*/ 7 h 4320"/>
                <a:gd name="T8" fmla="*/ 494 w 1737"/>
                <a:gd name="T9" fmla="*/ 4309 h 4320"/>
              </a:gdLst>
              <a:ahLst/>
              <a:cxnLst>
                <a:cxn ang="0">
                  <a:pos x="T0" y="T1"/>
                </a:cxn>
                <a:cxn ang="0">
                  <a:pos x="T2" y="T3"/>
                </a:cxn>
                <a:cxn ang="0">
                  <a:pos x="T4" y="T5"/>
                </a:cxn>
                <a:cxn ang="0">
                  <a:pos x="T6" y="T7"/>
                </a:cxn>
                <a:cxn ang="0">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21" name="Freeform 5">
              <a:extLst>
                <a:ext uri="{FF2B5EF4-FFF2-40B4-BE49-F238E27FC236}">
                  <a16:creationId xmlns:a16="http://schemas.microsoft.com/office/drawing/2014/main" id="{E822DFBB-03ED-4F7B-B703-8BC2CC6BD7E6}"/>
                </a:ext>
              </a:extLst>
            </p:cNvPr>
            <p:cNvSpPr>
              <a:spLocks/>
            </p:cNvSpPr>
            <p:nvPr/>
          </p:nvSpPr>
          <p:spPr bwMode="hidden">
            <a:xfrm>
              <a:off x="3744" y="-12"/>
              <a:ext cx="1739" cy="4330"/>
            </a:xfrm>
            <a:custGeom>
              <a:avLst/>
              <a:gdLst>
                <a:gd name="T0" fmla="*/ 494 w 1739"/>
                <a:gd name="T1" fmla="*/ 4415 h 4420"/>
                <a:gd name="T2" fmla="*/ 1739 w 1739"/>
                <a:gd name="T3" fmla="*/ 4420 h 4420"/>
                <a:gd name="T4" fmla="*/ 524 w 1739"/>
                <a:gd name="T5" fmla="*/ 0 h 4420"/>
                <a:gd name="T6" fmla="*/ 0 w 1739"/>
                <a:gd name="T7" fmla="*/ 7 h 4420"/>
                <a:gd name="T8" fmla="*/ 494 w 1739"/>
                <a:gd name="T9" fmla="*/ 4415 h 4420"/>
              </a:gdLst>
              <a:ahLst/>
              <a:cxnLst>
                <a:cxn ang="0">
                  <a:pos x="T0" y="T1"/>
                </a:cxn>
                <a:cxn ang="0">
                  <a:pos x="T2" y="T3"/>
                </a:cxn>
                <a:cxn ang="0">
                  <a:pos x="T4" y="T5"/>
                </a:cxn>
                <a:cxn ang="0">
                  <a:pos x="T6" y="T7"/>
                </a:cxn>
                <a:cxn ang="0">
                  <a:pos x="T8" y="T9"/>
                </a:cxn>
              </a:cxnLst>
              <a:rect l="0" t="0" r="r" b="b"/>
              <a:pathLst>
                <a:path w="1739" h="4420">
                  <a:moveTo>
                    <a:pt x="494" y="4415"/>
                  </a:moveTo>
                  <a:lnTo>
                    <a:pt x="1739" y="4420"/>
                  </a:lnTo>
                  <a:lnTo>
                    <a:pt x="524" y="0"/>
                  </a:lnTo>
                  <a:lnTo>
                    <a:pt x="0" y="7"/>
                  </a:lnTo>
                  <a:lnTo>
                    <a:pt x="494" y="4415"/>
                  </a:lnTo>
                  <a:close/>
                </a:path>
              </a:pathLst>
            </a:custGeom>
            <a:gradFill rotWithShape="0">
              <a:gsLst>
                <a:gs pos="0">
                  <a:schemeClr val="bg1"/>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22" name="Freeform 6">
              <a:extLst>
                <a:ext uri="{FF2B5EF4-FFF2-40B4-BE49-F238E27FC236}">
                  <a16:creationId xmlns:a16="http://schemas.microsoft.com/office/drawing/2014/main" id="{CD90BE9D-6221-4115-B4D9-667590BDEF53}"/>
                </a:ext>
              </a:extLst>
            </p:cNvPr>
            <p:cNvSpPr>
              <a:spLocks/>
            </p:cNvSpPr>
            <p:nvPr/>
          </p:nvSpPr>
          <p:spPr bwMode="hidden">
            <a:xfrm>
              <a:off x="1920" y="-17"/>
              <a:ext cx="2080" cy="4324"/>
            </a:xfrm>
            <a:custGeom>
              <a:avLst/>
              <a:gdLst>
                <a:gd name="T0" fmla="*/ 0 w 2080"/>
                <a:gd name="T1" fmla="*/ 7 h 4338"/>
                <a:gd name="T2" fmla="*/ 1870 w 2080"/>
                <a:gd name="T3" fmla="*/ 4338 h 4338"/>
                <a:gd name="T4" fmla="*/ 2080 w 2080"/>
                <a:gd name="T5" fmla="*/ 4338 h 4338"/>
                <a:gd name="T6" fmla="*/ 1033 w 2080"/>
                <a:gd name="T7" fmla="*/ 0 h 4338"/>
                <a:gd name="T8" fmla="*/ 0 w 2080"/>
                <a:gd name="T9" fmla="*/ 7 h 4338"/>
              </a:gdLst>
              <a:ahLst/>
              <a:cxnLst>
                <a:cxn ang="0">
                  <a:pos x="T0" y="T1"/>
                </a:cxn>
                <a:cxn ang="0">
                  <a:pos x="T2" y="T3"/>
                </a:cxn>
                <a:cxn ang="0">
                  <a:pos x="T4" y="T5"/>
                </a:cxn>
                <a:cxn ang="0">
                  <a:pos x="T6" y="T7"/>
                </a:cxn>
                <a:cxn ang="0">
                  <a:pos x="T8" y="T9"/>
                </a:cxn>
              </a:cxnLst>
              <a:rect l="0" t="0" r="r" b="b"/>
              <a:pathLst>
                <a:path w="2080" h="4338">
                  <a:moveTo>
                    <a:pt x="0" y="7"/>
                  </a:moveTo>
                  <a:lnTo>
                    <a:pt x="1870" y="4338"/>
                  </a:lnTo>
                  <a:lnTo>
                    <a:pt x="2080" y="4338"/>
                  </a:lnTo>
                  <a:lnTo>
                    <a:pt x="1033" y="0"/>
                  </a:lnTo>
                  <a:lnTo>
                    <a:pt x="0" y="7"/>
                  </a:lnTo>
                  <a:close/>
                </a:path>
              </a:pathLst>
            </a:custGeom>
            <a:gradFill rotWithShape="0">
              <a:gsLst>
                <a:gs pos="0">
                  <a:schemeClr val="bg2"/>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23" name="Freeform 7">
              <a:extLst>
                <a:ext uri="{FF2B5EF4-FFF2-40B4-BE49-F238E27FC236}">
                  <a16:creationId xmlns:a16="http://schemas.microsoft.com/office/drawing/2014/main" id="{A2C6D78D-C99C-43BA-8BF0-21ABAD28E0AF}"/>
                </a:ext>
              </a:extLst>
            </p:cNvPr>
            <p:cNvSpPr>
              <a:spLocks/>
            </p:cNvSpPr>
            <p:nvPr/>
          </p:nvSpPr>
          <p:spPr bwMode="hidden">
            <a:xfrm>
              <a:off x="117" y="89"/>
              <a:ext cx="3504" cy="1536"/>
            </a:xfrm>
            <a:custGeom>
              <a:avLst/>
              <a:gdLst>
                <a:gd name="T0" fmla="*/ 0 w 4763"/>
                <a:gd name="T1" fmla="*/ 1778 h 1845"/>
                <a:gd name="T2" fmla="*/ 4742 w 4763"/>
                <a:gd name="T3" fmla="*/ 0 h 1845"/>
                <a:gd name="T4" fmla="*/ 4763 w 4763"/>
                <a:gd name="T5" fmla="*/ 42 h 1845"/>
                <a:gd name="T6" fmla="*/ 20 w 4763"/>
                <a:gd name="T7" fmla="*/ 1845 h 1845"/>
                <a:gd name="T8" fmla="*/ 0 w 4763"/>
                <a:gd name="T9" fmla="*/ 1778 h 1845"/>
              </a:gdLst>
              <a:ahLst/>
              <a:cxnLst>
                <a:cxn ang="0">
                  <a:pos x="T0" y="T1"/>
                </a:cxn>
                <a:cxn ang="0">
                  <a:pos x="T2" y="T3"/>
                </a:cxn>
                <a:cxn ang="0">
                  <a:pos x="T4" y="T5"/>
                </a:cxn>
                <a:cxn ang="0">
                  <a:pos x="T6" y="T7"/>
                </a:cxn>
                <a:cxn ang="0">
                  <a:pos x="T8" y="T9"/>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24" name="Freeform 8">
              <a:extLst>
                <a:ext uri="{FF2B5EF4-FFF2-40B4-BE49-F238E27FC236}">
                  <a16:creationId xmlns:a16="http://schemas.microsoft.com/office/drawing/2014/main" id="{06A0A9B5-57C9-40B5-9DBA-F5A0A640E0C4}"/>
                </a:ext>
              </a:extLst>
            </p:cNvPr>
            <p:cNvSpPr>
              <a:spLocks/>
            </p:cNvSpPr>
            <p:nvPr/>
          </p:nvSpPr>
          <p:spPr bwMode="hidden">
            <a:xfrm rot="2702961" flipH="1">
              <a:off x="810" y="758"/>
              <a:ext cx="2544" cy="1008"/>
            </a:xfrm>
            <a:custGeom>
              <a:avLst/>
              <a:gdLst>
                <a:gd name="T0" fmla="*/ 0 w 4763"/>
                <a:gd name="T1" fmla="*/ 1778 h 1845"/>
                <a:gd name="T2" fmla="*/ 4742 w 4763"/>
                <a:gd name="T3" fmla="*/ 0 h 1845"/>
                <a:gd name="T4" fmla="*/ 4763 w 4763"/>
                <a:gd name="T5" fmla="*/ 42 h 1845"/>
                <a:gd name="T6" fmla="*/ 20 w 4763"/>
                <a:gd name="T7" fmla="*/ 1845 h 1845"/>
                <a:gd name="T8" fmla="*/ 0 w 4763"/>
                <a:gd name="T9" fmla="*/ 1778 h 1845"/>
              </a:gdLst>
              <a:ahLst/>
              <a:cxnLst>
                <a:cxn ang="0">
                  <a:pos x="T0" y="T1"/>
                </a:cxn>
                <a:cxn ang="0">
                  <a:pos x="T2" y="T3"/>
                </a:cxn>
                <a:cxn ang="0">
                  <a:pos x="T4" y="T5"/>
                </a:cxn>
                <a:cxn ang="0">
                  <a:pos x="T6" y="T7"/>
                </a:cxn>
                <a:cxn ang="0">
                  <a:pos x="T8" y="T9"/>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25" name="Freeform 9">
              <a:extLst>
                <a:ext uri="{FF2B5EF4-FFF2-40B4-BE49-F238E27FC236}">
                  <a16:creationId xmlns:a16="http://schemas.microsoft.com/office/drawing/2014/main" id="{A05840DE-6942-4EBB-A35C-D9779CA4CF7B}"/>
                </a:ext>
              </a:extLst>
            </p:cNvPr>
            <p:cNvSpPr>
              <a:spLocks/>
            </p:cNvSpPr>
            <p:nvPr/>
          </p:nvSpPr>
          <p:spPr bwMode="hidden">
            <a:xfrm>
              <a:off x="83" y="41"/>
              <a:ext cx="3504" cy="1536"/>
            </a:xfrm>
            <a:custGeom>
              <a:avLst/>
              <a:gdLst>
                <a:gd name="T0" fmla="*/ 0 w 4763"/>
                <a:gd name="T1" fmla="*/ 1778 h 1845"/>
                <a:gd name="T2" fmla="*/ 4742 w 4763"/>
                <a:gd name="T3" fmla="*/ 0 h 1845"/>
                <a:gd name="T4" fmla="*/ 4763 w 4763"/>
                <a:gd name="T5" fmla="*/ 42 h 1845"/>
                <a:gd name="T6" fmla="*/ 20 w 4763"/>
                <a:gd name="T7" fmla="*/ 1845 h 1845"/>
                <a:gd name="T8" fmla="*/ 0 w 4763"/>
                <a:gd name="T9" fmla="*/ 1778 h 1845"/>
              </a:gdLst>
              <a:ahLst/>
              <a:cxnLst>
                <a:cxn ang="0">
                  <a:pos x="T0" y="T1"/>
                </a:cxn>
                <a:cxn ang="0">
                  <a:pos x="T2" y="T3"/>
                </a:cxn>
                <a:cxn ang="0">
                  <a:pos x="T4" y="T5"/>
                </a:cxn>
                <a:cxn ang="0">
                  <a:pos x="T6" y="T7"/>
                </a:cxn>
                <a:cxn ang="0">
                  <a:pos x="T8" y="T9"/>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26" name="Freeform 10">
              <a:extLst>
                <a:ext uri="{FF2B5EF4-FFF2-40B4-BE49-F238E27FC236}">
                  <a16:creationId xmlns:a16="http://schemas.microsoft.com/office/drawing/2014/main" id="{426B32D4-47A1-4077-827A-C1ED25B08D26}"/>
                </a:ext>
              </a:extLst>
            </p:cNvPr>
            <p:cNvSpPr>
              <a:spLocks/>
            </p:cNvSpPr>
            <p:nvPr/>
          </p:nvSpPr>
          <p:spPr bwMode="hidden">
            <a:xfrm rot="-2895842">
              <a:off x="-984" y="1033"/>
              <a:ext cx="3504" cy="1536"/>
            </a:xfrm>
            <a:custGeom>
              <a:avLst/>
              <a:gdLst>
                <a:gd name="T0" fmla="*/ 0 w 4763"/>
                <a:gd name="T1" fmla="*/ 1778 h 1845"/>
                <a:gd name="T2" fmla="*/ 4742 w 4763"/>
                <a:gd name="T3" fmla="*/ 0 h 1845"/>
                <a:gd name="T4" fmla="*/ 4763 w 4763"/>
                <a:gd name="T5" fmla="*/ 42 h 1845"/>
                <a:gd name="T6" fmla="*/ 20 w 4763"/>
                <a:gd name="T7" fmla="*/ 1845 h 1845"/>
                <a:gd name="T8" fmla="*/ 0 w 4763"/>
                <a:gd name="T9" fmla="*/ 1778 h 1845"/>
              </a:gdLst>
              <a:ahLst/>
              <a:cxnLst>
                <a:cxn ang="0">
                  <a:pos x="T0" y="T1"/>
                </a:cxn>
                <a:cxn ang="0">
                  <a:pos x="T2" y="T3"/>
                </a:cxn>
                <a:cxn ang="0">
                  <a:pos x="T4" y="T5"/>
                </a:cxn>
                <a:cxn ang="0">
                  <a:pos x="T6" y="T7"/>
                </a:cxn>
                <a:cxn ang="0">
                  <a:pos x="T8" y="T9"/>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27" name="Freeform 11">
              <a:extLst>
                <a:ext uri="{FF2B5EF4-FFF2-40B4-BE49-F238E27FC236}">
                  <a16:creationId xmlns:a16="http://schemas.microsoft.com/office/drawing/2014/main" id="{64B02413-8191-422E-8EA3-93CE33F8A90F}"/>
                </a:ext>
              </a:extLst>
            </p:cNvPr>
            <p:cNvSpPr>
              <a:spLocks/>
            </p:cNvSpPr>
            <p:nvPr/>
          </p:nvSpPr>
          <p:spPr bwMode="hidden">
            <a:xfrm rot="-2305141">
              <a:off x="1331" y="905"/>
              <a:ext cx="3594" cy="1735"/>
            </a:xfrm>
            <a:custGeom>
              <a:avLst/>
              <a:gdLst>
                <a:gd name="T0" fmla="*/ 0 w 4763"/>
                <a:gd name="T1" fmla="*/ 1778 h 1845"/>
                <a:gd name="T2" fmla="*/ 4742 w 4763"/>
                <a:gd name="T3" fmla="*/ 0 h 1845"/>
                <a:gd name="T4" fmla="*/ 4763 w 4763"/>
                <a:gd name="T5" fmla="*/ 42 h 1845"/>
                <a:gd name="T6" fmla="*/ 20 w 4763"/>
                <a:gd name="T7" fmla="*/ 1845 h 1845"/>
                <a:gd name="T8" fmla="*/ 0 w 4763"/>
                <a:gd name="T9" fmla="*/ 1778 h 1845"/>
              </a:gdLst>
              <a:ahLst/>
              <a:cxnLst>
                <a:cxn ang="0">
                  <a:pos x="T0" y="T1"/>
                </a:cxn>
                <a:cxn ang="0">
                  <a:pos x="T2" y="T3"/>
                </a:cxn>
                <a:cxn ang="0">
                  <a:pos x="T4" y="T5"/>
                </a:cxn>
                <a:cxn ang="0">
                  <a:pos x="T6" y="T7"/>
                </a:cxn>
                <a:cxn ang="0">
                  <a:pos x="T8" y="T9"/>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28" name="Freeform 12">
              <a:extLst>
                <a:ext uri="{FF2B5EF4-FFF2-40B4-BE49-F238E27FC236}">
                  <a16:creationId xmlns:a16="http://schemas.microsoft.com/office/drawing/2014/main" id="{2B6BB2A9-B999-4B21-9D29-7DFF3FC6D322}"/>
                </a:ext>
              </a:extLst>
            </p:cNvPr>
            <p:cNvSpPr>
              <a:spLocks/>
            </p:cNvSpPr>
            <p:nvPr/>
          </p:nvSpPr>
          <p:spPr bwMode="hidden">
            <a:xfrm rot="2084418" flipH="1">
              <a:off x="1859" y="857"/>
              <a:ext cx="3504" cy="1536"/>
            </a:xfrm>
            <a:custGeom>
              <a:avLst/>
              <a:gdLst>
                <a:gd name="T0" fmla="*/ 0 w 4763"/>
                <a:gd name="T1" fmla="*/ 1778 h 1845"/>
                <a:gd name="T2" fmla="*/ 4742 w 4763"/>
                <a:gd name="T3" fmla="*/ 0 h 1845"/>
                <a:gd name="T4" fmla="*/ 4763 w 4763"/>
                <a:gd name="T5" fmla="*/ 42 h 1845"/>
                <a:gd name="T6" fmla="*/ 20 w 4763"/>
                <a:gd name="T7" fmla="*/ 1845 h 1845"/>
                <a:gd name="T8" fmla="*/ 0 w 4763"/>
                <a:gd name="T9" fmla="*/ 1778 h 1845"/>
              </a:gdLst>
              <a:ahLst/>
              <a:cxnLst>
                <a:cxn ang="0">
                  <a:pos x="T0" y="T1"/>
                </a:cxn>
                <a:cxn ang="0">
                  <a:pos x="T2" y="T3"/>
                </a:cxn>
                <a:cxn ang="0">
                  <a:pos x="T4" y="T5"/>
                </a:cxn>
                <a:cxn ang="0">
                  <a:pos x="T6" y="T7"/>
                </a:cxn>
                <a:cxn ang="0">
                  <a:pos x="T8" y="T9"/>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29" name="Freeform 13">
              <a:extLst>
                <a:ext uri="{FF2B5EF4-FFF2-40B4-BE49-F238E27FC236}">
                  <a16:creationId xmlns:a16="http://schemas.microsoft.com/office/drawing/2014/main" id="{FCDB031E-6DB4-48E8-914A-FB97E9BBCFF2}"/>
                </a:ext>
              </a:extLst>
            </p:cNvPr>
            <p:cNvSpPr>
              <a:spLocks/>
            </p:cNvSpPr>
            <p:nvPr/>
          </p:nvSpPr>
          <p:spPr bwMode="hidden">
            <a:xfrm>
              <a:off x="4250" y="-15"/>
              <a:ext cx="1089" cy="2285"/>
            </a:xfrm>
            <a:custGeom>
              <a:avLst/>
              <a:gdLst>
                <a:gd name="T0" fmla="*/ 0 w 1089"/>
                <a:gd name="T1" fmla="*/ 2265 h 2285"/>
                <a:gd name="T2" fmla="*/ 1030 w 1089"/>
                <a:gd name="T3" fmla="*/ 0 h 2285"/>
                <a:gd name="T4" fmla="*/ 1089 w 1089"/>
                <a:gd name="T5" fmla="*/ 0 h 2285"/>
                <a:gd name="T6" fmla="*/ 37 w 1089"/>
                <a:gd name="T7" fmla="*/ 2285 h 2285"/>
                <a:gd name="T8" fmla="*/ 0 w 1089"/>
                <a:gd name="T9" fmla="*/ 2265 h 2285"/>
              </a:gdLst>
              <a:ahLst/>
              <a:cxnLst>
                <a:cxn ang="0">
                  <a:pos x="T0" y="T1"/>
                </a:cxn>
                <a:cxn ang="0">
                  <a:pos x="T2" y="T3"/>
                </a:cxn>
                <a:cxn ang="0">
                  <a:pos x="T4" y="T5"/>
                </a:cxn>
                <a:cxn ang="0">
                  <a:pos x="T6" y="T7"/>
                </a:cxn>
                <a:cxn ang="0">
                  <a:pos x="T8" y="T9"/>
                </a:cxn>
              </a:cxnLst>
              <a:rect l="0" t="0" r="r" b="b"/>
              <a:pathLst>
                <a:path w="1089" h="2285">
                  <a:moveTo>
                    <a:pt x="0" y="2265"/>
                  </a:moveTo>
                  <a:cubicBezTo>
                    <a:pt x="438" y="996"/>
                    <a:pt x="865" y="377"/>
                    <a:pt x="1030" y="0"/>
                  </a:cubicBezTo>
                  <a:cubicBezTo>
                    <a:pt x="1030" y="0"/>
                    <a:pt x="1059" y="0"/>
                    <a:pt x="1089" y="0"/>
                  </a:cubicBezTo>
                  <a:cubicBezTo>
                    <a:pt x="565" y="834"/>
                    <a:pt x="181" y="1853"/>
                    <a:pt x="37" y="2285"/>
                  </a:cubicBezTo>
                  <a:cubicBezTo>
                    <a:pt x="37" y="2285"/>
                    <a:pt x="0" y="2265"/>
                    <a:pt x="0" y="2265"/>
                  </a:cubicBezTo>
                  <a:close/>
                </a:path>
              </a:pathLst>
            </a:custGeom>
            <a:gradFill rotWithShape="0">
              <a:gsLst>
                <a:gs pos="0">
                  <a:schemeClr val="bg1"/>
                </a:gs>
                <a:gs pos="5000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30" name="Rectangle 14">
              <a:extLst>
                <a:ext uri="{FF2B5EF4-FFF2-40B4-BE49-F238E27FC236}">
                  <a16:creationId xmlns:a16="http://schemas.microsoft.com/office/drawing/2014/main" id="{4B6669F0-4A43-4A8B-8CAC-7330E85B3C6F}"/>
                </a:ext>
              </a:extLst>
            </p:cNvPr>
            <p:cNvSpPr>
              <a:spLocks noChangeArrowheads="1"/>
            </p:cNvSpPr>
            <p:nvPr/>
          </p:nvSpPr>
          <p:spPr bwMode="invGray">
            <a:xfrm>
              <a:off x="0" y="2433"/>
              <a:ext cx="5760" cy="432"/>
            </a:xfrm>
            <a:prstGeom prst="rect">
              <a:avLst/>
            </a:prstGeom>
            <a:gradFill rotWithShape="0">
              <a:gsLst>
                <a:gs pos="0">
                  <a:schemeClr val="bg2"/>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31" name="Freeform 15">
              <a:extLst>
                <a:ext uri="{FF2B5EF4-FFF2-40B4-BE49-F238E27FC236}">
                  <a16:creationId xmlns:a16="http://schemas.microsoft.com/office/drawing/2014/main" id="{A0AB6637-896D-4A91-AA5C-E870CC492E98}"/>
                </a:ext>
              </a:extLst>
            </p:cNvPr>
            <p:cNvSpPr>
              <a:spLocks/>
            </p:cNvSpPr>
            <p:nvPr/>
          </p:nvSpPr>
          <p:spPr bwMode="invGray">
            <a:xfrm>
              <a:off x="1632" y="2479"/>
              <a:ext cx="1737" cy="382"/>
            </a:xfrm>
            <a:custGeom>
              <a:avLst/>
              <a:gdLst>
                <a:gd name="T0" fmla="*/ 494 w 1737"/>
                <a:gd name="T1" fmla="*/ 4309 h 4320"/>
                <a:gd name="T2" fmla="*/ 1737 w 1737"/>
                <a:gd name="T3" fmla="*/ 4320 h 4320"/>
                <a:gd name="T4" fmla="*/ 524 w 1737"/>
                <a:gd name="T5" fmla="*/ 0 h 4320"/>
                <a:gd name="T6" fmla="*/ 0 w 1737"/>
                <a:gd name="T7" fmla="*/ 7 h 4320"/>
                <a:gd name="T8" fmla="*/ 494 w 1737"/>
                <a:gd name="T9" fmla="*/ 4309 h 4320"/>
              </a:gdLst>
              <a:ahLst/>
              <a:cxnLst>
                <a:cxn ang="0">
                  <a:pos x="T0" y="T1"/>
                </a:cxn>
                <a:cxn ang="0">
                  <a:pos x="T2" y="T3"/>
                </a:cxn>
                <a:cxn ang="0">
                  <a:pos x="T4" y="T5"/>
                </a:cxn>
                <a:cxn ang="0">
                  <a:pos x="T6" y="T7"/>
                </a:cxn>
                <a:cxn ang="0">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32" name="Freeform 16">
              <a:extLst>
                <a:ext uri="{FF2B5EF4-FFF2-40B4-BE49-F238E27FC236}">
                  <a16:creationId xmlns:a16="http://schemas.microsoft.com/office/drawing/2014/main" id="{5CB030CF-28DB-491A-80AE-4AEFDE06D78C}"/>
                </a:ext>
              </a:extLst>
            </p:cNvPr>
            <p:cNvSpPr>
              <a:spLocks/>
            </p:cNvSpPr>
            <p:nvPr/>
          </p:nvSpPr>
          <p:spPr bwMode="invGray">
            <a:xfrm>
              <a:off x="0" y="2479"/>
              <a:ext cx="1737" cy="381"/>
            </a:xfrm>
            <a:custGeom>
              <a:avLst/>
              <a:gdLst>
                <a:gd name="T0" fmla="*/ 494 w 1737"/>
                <a:gd name="T1" fmla="*/ 4309 h 4320"/>
                <a:gd name="T2" fmla="*/ 1737 w 1737"/>
                <a:gd name="T3" fmla="*/ 4320 h 4320"/>
                <a:gd name="T4" fmla="*/ 524 w 1737"/>
                <a:gd name="T5" fmla="*/ 0 h 4320"/>
                <a:gd name="T6" fmla="*/ 0 w 1737"/>
                <a:gd name="T7" fmla="*/ 7 h 4320"/>
                <a:gd name="T8" fmla="*/ 494 w 1737"/>
                <a:gd name="T9" fmla="*/ 4309 h 4320"/>
              </a:gdLst>
              <a:ahLst/>
              <a:cxnLst>
                <a:cxn ang="0">
                  <a:pos x="T0" y="T1"/>
                </a:cxn>
                <a:cxn ang="0">
                  <a:pos x="T2" y="T3"/>
                </a:cxn>
                <a:cxn ang="0">
                  <a:pos x="T4" y="T5"/>
                </a:cxn>
                <a:cxn ang="0">
                  <a:pos x="T6" y="T7"/>
                </a:cxn>
                <a:cxn ang="0">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33" name="Freeform 17">
              <a:extLst>
                <a:ext uri="{FF2B5EF4-FFF2-40B4-BE49-F238E27FC236}">
                  <a16:creationId xmlns:a16="http://schemas.microsoft.com/office/drawing/2014/main" id="{69C847FE-9692-421D-A578-ACC577585B0B}"/>
                </a:ext>
              </a:extLst>
            </p:cNvPr>
            <p:cNvSpPr>
              <a:spLocks/>
            </p:cNvSpPr>
            <p:nvPr/>
          </p:nvSpPr>
          <p:spPr bwMode="invGray">
            <a:xfrm>
              <a:off x="3744" y="2479"/>
              <a:ext cx="1739" cy="382"/>
            </a:xfrm>
            <a:custGeom>
              <a:avLst/>
              <a:gdLst>
                <a:gd name="T0" fmla="*/ 494 w 1739"/>
                <a:gd name="T1" fmla="*/ 4415 h 4420"/>
                <a:gd name="T2" fmla="*/ 1739 w 1739"/>
                <a:gd name="T3" fmla="*/ 4420 h 4420"/>
                <a:gd name="T4" fmla="*/ 524 w 1739"/>
                <a:gd name="T5" fmla="*/ 0 h 4420"/>
                <a:gd name="T6" fmla="*/ 0 w 1739"/>
                <a:gd name="T7" fmla="*/ 7 h 4420"/>
                <a:gd name="T8" fmla="*/ 494 w 1739"/>
                <a:gd name="T9" fmla="*/ 4415 h 4420"/>
              </a:gdLst>
              <a:ahLst/>
              <a:cxnLst>
                <a:cxn ang="0">
                  <a:pos x="T0" y="T1"/>
                </a:cxn>
                <a:cxn ang="0">
                  <a:pos x="T2" y="T3"/>
                </a:cxn>
                <a:cxn ang="0">
                  <a:pos x="T4" y="T5"/>
                </a:cxn>
                <a:cxn ang="0">
                  <a:pos x="T6" y="T7"/>
                </a:cxn>
                <a:cxn ang="0">
                  <a:pos x="T8" y="T9"/>
                </a:cxn>
              </a:cxnLst>
              <a:rect l="0" t="0" r="r" b="b"/>
              <a:pathLst>
                <a:path w="1739" h="4420">
                  <a:moveTo>
                    <a:pt x="494" y="4415"/>
                  </a:moveTo>
                  <a:lnTo>
                    <a:pt x="1739" y="4420"/>
                  </a:lnTo>
                  <a:lnTo>
                    <a:pt x="524" y="0"/>
                  </a:lnTo>
                  <a:lnTo>
                    <a:pt x="0" y="7"/>
                  </a:lnTo>
                  <a:lnTo>
                    <a:pt x="494" y="4415"/>
                  </a:lnTo>
                  <a:close/>
                </a:path>
              </a:pathLst>
            </a:custGeom>
            <a:gradFill rotWithShape="0">
              <a:gsLst>
                <a:gs pos="0">
                  <a:schemeClr val="bg1"/>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34" name="Freeform 18">
              <a:extLst>
                <a:ext uri="{FF2B5EF4-FFF2-40B4-BE49-F238E27FC236}">
                  <a16:creationId xmlns:a16="http://schemas.microsoft.com/office/drawing/2014/main" id="{4CAFAA2F-1C25-410B-85E6-7DE4093DC6CB}"/>
                </a:ext>
              </a:extLst>
            </p:cNvPr>
            <p:cNvSpPr>
              <a:spLocks/>
            </p:cNvSpPr>
            <p:nvPr/>
          </p:nvSpPr>
          <p:spPr bwMode="invGray">
            <a:xfrm>
              <a:off x="1920" y="2479"/>
              <a:ext cx="2080" cy="381"/>
            </a:xfrm>
            <a:custGeom>
              <a:avLst/>
              <a:gdLst>
                <a:gd name="T0" fmla="*/ 0 w 2080"/>
                <a:gd name="T1" fmla="*/ 7 h 4338"/>
                <a:gd name="T2" fmla="*/ 1870 w 2080"/>
                <a:gd name="T3" fmla="*/ 4338 h 4338"/>
                <a:gd name="T4" fmla="*/ 2080 w 2080"/>
                <a:gd name="T5" fmla="*/ 4338 h 4338"/>
                <a:gd name="T6" fmla="*/ 1033 w 2080"/>
                <a:gd name="T7" fmla="*/ 0 h 4338"/>
                <a:gd name="T8" fmla="*/ 0 w 2080"/>
                <a:gd name="T9" fmla="*/ 7 h 4338"/>
              </a:gdLst>
              <a:ahLst/>
              <a:cxnLst>
                <a:cxn ang="0">
                  <a:pos x="T0" y="T1"/>
                </a:cxn>
                <a:cxn ang="0">
                  <a:pos x="T2" y="T3"/>
                </a:cxn>
                <a:cxn ang="0">
                  <a:pos x="T4" y="T5"/>
                </a:cxn>
                <a:cxn ang="0">
                  <a:pos x="T6" y="T7"/>
                </a:cxn>
                <a:cxn ang="0">
                  <a:pos x="T8" y="T9"/>
                </a:cxn>
              </a:cxnLst>
              <a:rect l="0" t="0" r="r" b="b"/>
              <a:pathLst>
                <a:path w="2080" h="4338">
                  <a:moveTo>
                    <a:pt x="0" y="7"/>
                  </a:moveTo>
                  <a:lnTo>
                    <a:pt x="1870" y="4338"/>
                  </a:lnTo>
                  <a:lnTo>
                    <a:pt x="2080" y="4338"/>
                  </a:lnTo>
                  <a:lnTo>
                    <a:pt x="1033" y="0"/>
                  </a:lnTo>
                  <a:lnTo>
                    <a:pt x="0" y="7"/>
                  </a:lnTo>
                  <a:close/>
                </a:path>
              </a:pathLst>
            </a:custGeom>
            <a:gradFill rotWithShape="0">
              <a:gsLst>
                <a:gs pos="0">
                  <a:schemeClr val="bg2"/>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35" name="Rectangle 19">
              <a:extLst>
                <a:ext uri="{FF2B5EF4-FFF2-40B4-BE49-F238E27FC236}">
                  <a16:creationId xmlns:a16="http://schemas.microsoft.com/office/drawing/2014/main" id="{E49E1DCE-A17C-48BA-A8CE-325936F824E7}"/>
                </a:ext>
              </a:extLst>
            </p:cNvPr>
            <p:cNvSpPr>
              <a:spLocks noChangeArrowheads="1"/>
            </p:cNvSpPr>
            <p:nvPr/>
          </p:nvSpPr>
          <p:spPr bwMode="invGray">
            <a:xfrm>
              <a:off x="7" y="2448"/>
              <a:ext cx="5760" cy="432"/>
            </a:xfrm>
            <a:prstGeom prst="rect">
              <a:avLst/>
            </a:prstGeom>
            <a:solidFill>
              <a:schemeClr val="bg2">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36" name="Freeform 20">
              <a:extLst>
                <a:ext uri="{FF2B5EF4-FFF2-40B4-BE49-F238E27FC236}">
                  <a16:creationId xmlns:a16="http://schemas.microsoft.com/office/drawing/2014/main" id="{4BE3AD88-3A6B-490B-B678-E46826E0E803}"/>
                </a:ext>
              </a:extLst>
            </p:cNvPr>
            <p:cNvSpPr>
              <a:spLocks/>
            </p:cNvSpPr>
            <p:nvPr/>
          </p:nvSpPr>
          <p:spPr bwMode="invGray">
            <a:xfrm>
              <a:off x="2583" y="2441"/>
              <a:ext cx="1036" cy="420"/>
            </a:xfrm>
            <a:custGeom>
              <a:avLst/>
              <a:gdLst>
                <a:gd name="T0" fmla="*/ 1027 w 1036"/>
                <a:gd name="T1" fmla="*/ 0 h 420"/>
                <a:gd name="T2" fmla="*/ 0 w 1036"/>
                <a:gd name="T3" fmla="*/ 417 h 420"/>
                <a:gd name="T4" fmla="*/ 24 w 1036"/>
                <a:gd name="T5" fmla="*/ 420 h 420"/>
                <a:gd name="T6" fmla="*/ 1036 w 1036"/>
                <a:gd name="T7" fmla="*/ 16 h 420"/>
                <a:gd name="T8" fmla="*/ 1027 w 1036"/>
                <a:gd name="T9" fmla="*/ 0 h 420"/>
              </a:gdLst>
              <a:ahLst/>
              <a:cxnLst>
                <a:cxn ang="0">
                  <a:pos x="T0" y="T1"/>
                </a:cxn>
                <a:cxn ang="0">
                  <a:pos x="T2" y="T3"/>
                </a:cxn>
                <a:cxn ang="0">
                  <a:pos x="T4" y="T5"/>
                </a:cxn>
                <a:cxn ang="0">
                  <a:pos x="T6" y="T7"/>
                </a:cxn>
                <a:cxn ang="0">
                  <a:pos x="T8" y="T9"/>
                </a:cxn>
              </a:cxnLst>
              <a:rect l="0" t="0" r="r" b="b"/>
              <a:pathLst>
                <a:path w="1036" h="420">
                  <a:moveTo>
                    <a:pt x="1027" y="0"/>
                  </a:moveTo>
                  <a:cubicBezTo>
                    <a:pt x="508" y="159"/>
                    <a:pt x="167" y="347"/>
                    <a:pt x="0" y="417"/>
                  </a:cubicBezTo>
                  <a:cubicBezTo>
                    <a:pt x="0" y="417"/>
                    <a:pt x="12" y="418"/>
                    <a:pt x="24" y="420"/>
                  </a:cubicBezTo>
                  <a:cubicBezTo>
                    <a:pt x="237" y="321"/>
                    <a:pt x="708" y="105"/>
                    <a:pt x="1036" y="16"/>
                  </a:cubicBezTo>
                  <a:cubicBezTo>
                    <a:pt x="1036" y="16"/>
                    <a:pt x="1027" y="0"/>
                    <a:pt x="1027" y="0"/>
                  </a:cubicBezTo>
                  <a:close/>
                </a:path>
              </a:pathLst>
            </a:custGeom>
            <a:gradFill rotWithShape="0">
              <a:gsLst>
                <a:gs pos="0">
                  <a:schemeClr val="bg1"/>
                </a:gs>
                <a:gs pos="5000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37" name="Freeform 21">
              <a:extLst>
                <a:ext uri="{FF2B5EF4-FFF2-40B4-BE49-F238E27FC236}">
                  <a16:creationId xmlns:a16="http://schemas.microsoft.com/office/drawing/2014/main" id="{A30552AA-3A1E-43B4-93CD-F63F5781CFB3}"/>
                </a:ext>
              </a:extLst>
            </p:cNvPr>
            <p:cNvSpPr>
              <a:spLocks/>
            </p:cNvSpPr>
            <p:nvPr/>
          </p:nvSpPr>
          <p:spPr bwMode="invGray">
            <a:xfrm rot="18897039" flipH="1">
              <a:off x="1486" y="2409"/>
              <a:ext cx="1060" cy="480"/>
            </a:xfrm>
            <a:custGeom>
              <a:avLst/>
              <a:gdLst>
                <a:gd name="T0" fmla="*/ 0 w 4763"/>
                <a:gd name="T1" fmla="*/ 1778 h 1845"/>
                <a:gd name="T2" fmla="*/ 4742 w 4763"/>
                <a:gd name="T3" fmla="*/ 0 h 1845"/>
                <a:gd name="T4" fmla="*/ 4763 w 4763"/>
                <a:gd name="T5" fmla="*/ 42 h 1845"/>
                <a:gd name="T6" fmla="*/ 20 w 4763"/>
                <a:gd name="T7" fmla="*/ 1845 h 1845"/>
                <a:gd name="T8" fmla="*/ 0 w 4763"/>
                <a:gd name="T9" fmla="*/ 1778 h 1845"/>
              </a:gdLst>
              <a:ahLst/>
              <a:cxnLst>
                <a:cxn ang="0">
                  <a:pos x="T0" y="T1"/>
                </a:cxn>
                <a:cxn ang="0">
                  <a:pos x="T2" y="T3"/>
                </a:cxn>
                <a:cxn ang="0">
                  <a:pos x="T4" y="T5"/>
                </a:cxn>
                <a:cxn ang="0">
                  <a:pos x="T6" y="T7"/>
                </a:cxn>
                <a:cxn ang="0">
                  <a:pos x="T8" y="T9"/>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38" name="Freeform 22">
              <a:extLst>
                <a:ext uri="{FF2B5EF4-FFF2-40B4-BE49-F238E27FC236}">
                  <a16:creationId xmlns:a16="http://schemas.microsoft.com/office/drawing/2014/main" id="{5B792730-4424-4868-B992-DE6C14423C76}"/>
                </a:ext>
              </a:extLst>
            </p:cNvPr>
            <p:cNvSpPr>
              <a:spLocks/>
            </p:cNvSpPr>
            <p:nvPr/>
          </p:nvSpPr>
          <p:spPr bwMode="invGray">
            <a:xfrm rot="18897039" flipH="1">
              <a:off x="766" y="2409"/>
              <a:ext cx="1060" cy="480"/>
            </a:xfrm>
            <a:custGeom>
              <a:avLst/>
              <a:gdLst>
                <a:gd name="T0" fmla="*/ 0 w 4763"/>
                <a:gd name="T1" fmla="*/ 1778 h 1845"/>
                <a:gd name="T2" fmla="*/ 4742 w 4763"/>
                <a:gd name="T3" fmla="*/ 0 h 1845"/>
                <a:gd name="T4" fmla="*/ 4763 w 4763"/>
                <a:gd name="T5" fmla="*/ 42 h 1845"/>
                <a:gd name="T6" fmla="*/ 20 w 4763"/>
                <a:gd name="T7" fmla="*/ 1845 h 1845"/>
                <a:gd name="T8" fmla="*/ 0 w 4763"/>
                <a:gd name="T9" fmla="*/ 1778 h 1845"/>
              </a:gdLst>
              <a:ahLst/>
              <a:cxnLst>
                <a:cxn ang="0">
                  <a:pos x="T0" y="T1"/>
                </a:cxn>
                <a:cxn ang="0">
                  <a:pos x="T2" y="T3"/>
                </a:cxn>
                <a:cxn ang="0">
                  <a:pos x="T4" y="T5"/>
                </a:cxn>
                <a:cxn ang="0">
                  <a:pos x="T6" y="T7"/>
                </a:cxn>
                <a:cxn ang="0">
                  <a:pos x="T8" y="T9"/>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39" name="Freeform 23">
              <a:extLst>
                <a:ext uri="{FF2B5EF4-FFF2-40B4-BE49-F238E27FC236}">
                  <a16:creationId xmlns:a16="http://schemas.microsoft.com/office/drawing/2014/main" id="{4EA70A4D-367C-4CD4-9363-AE8B7F26B2A4}"/>
                </a:ext>
              </a:extLst>
            </p:cNvPr>
            <p:cNvSpPr>
              <a:spLocks/>
            </p:cNvSpPr>
            <p:nvPr/>
          </p:nvSpPr>
          <p:spPr bwMode="invGray">
            <a:xfrm rot="18897039" flipH="1">
              <a:off x="31" y="2377"/>
              <a:ext cx="1034" cy="487"/>
            </a:xfrm>
            <a:custGeom>
              <a:avLst/>
              <a:gdLst>
                <a:gd name="T0" fmla="*/ 0 w 4763"/>
                <a:gd name="T1" fmla="*/ 1778 h 1845"/>
                <a:gd name="T2" fmla="*/ 4742 w 4763"/>
                <a:gd name="T3" fmla="*/ 0 h 1845"/>
                <a:gd name="T4" fmla="*/ 4763 w 4763"/>
                <a:gd name="T5" fmla="*/ 42 h 1845"/>
                <a:gd name="T6" fmla="*/ 20 w 4763"/>
                <a:gd name="T7" fmla="*/ 1845 h 1845"/>
                <a:gd name="T8" fmla="*/ 0 w 4763"/>
                <a:gd name="T9" fmla="*/ 1778 h 1845"/>
              </a:gdLst>
              <a:ahLst/>
              <a:cxnLst>
                <a:cxn ang="0">
                  <a:pos x="T0" y="T1"/>
                </a:cxn>
                <a:cxn ang="0">
                  <a:pos x="T2" y="T3"/>
                </a:cxn>
                <a:cxn ang="0">
                  <a:pos x="T4" y="T5"/>
                </a:cxn>
                <a:cxn ang="0">
                  <a:pos x="T6" y="T7"/>
                </a:cxn>
                <a:cxn ang="0">
                  <a:pos x="T8" y="T9"/>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40" name="Freeform 24">
              <a:extLst>
                <a:ext uri="{FF2B5EF4-FFF2-40B4-BE49-F238E27FC236}">
                  <a16:creationId xmlns:a16="http://schemas.microsoft.com/office/drawing/2014/main" id="{F03C36E6-7018-4B6E-A27F-8BE16FA66620}"/>
                </a:ext>
              </a:extLst>
            </p:cNvPr>
            <p:cNvSpPr>
              <a:spLocks/>
            </p:cNvSpPr>
            <p:nvPr/>
          </p:nvSpPr>
          <p:spPr bwMode="invGray">
            <a:xfrm flipH="1" flipV="1">
              <a:off x="576" y="2433"/>
              <a:ext cx="3552" cy="432"/>
            </a:xfrm>
            <a:custGeom>
              <a:avLst/>
              <a:gdLst>
                <a:gd name="T0" fmla="*/ 0 w 4763"/>
                <a:gd name="T1" fmla="*/ 1778 h 1845"/>
                <a:gd name="T2" fmla="*/ 4742 w 4763"/>
                <a:gd name="T3" fmla="*/ 0 h 1845"/>
                <a:gd name="T4" fmla="*/ 4763 w 4763"/>
                <a:gd name="T5" fmla="*/ 42 h 1845"/>
                <a:gd name="T6" fmla="*/ 20 w 4763"/>
                <a:gd name="T7" fmla="*/ 1845 h 1845"/>
                <a:gd name="T8" fmla="*/ 0 w 4763"/>
                <a:gd name="T9" fmla="*/ 1778 h 1845"/>
              </a:gdLst>
              <a:ahLst/>
              <a:cxnLst>
                <a:cxn ang="0">
                  <a:pos x="T0" y="T1"/>
                </a:cxn>
                <a:cxn ang="0">
                  <a:pos x="T2" y="T3"/>
                </a:cxn>
                <a:cxn ang="0">
                  <a:pos x="T4" y="T5"/>
                </a:cxn>
                <a:cxn ang="0">
                  <a:pos x="T6" y="T7"/>
                </a:cxn>
                <a:cxn ang="0">
                  <a:pos x="T8" y="T9"/>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41" name="Freeform 25">
              <a:extLst>
                <a:ext uri="{FF2B5EF4-FFF2-40B4-BE49-F238E27FC236}">
                  <a16:creationId xmlns:a16="http://schemas.microsoft.com/office/drawing/2014/main" id="{53D9E123-A8F2-4D0C-852E-9DCF8F040982}"/>
                </a:ext>
              </a:extLst>
            </p:cNvPr>
            <p:cNvSpPr>
              <a:spLocks/>
            </p:cNvSpPr>
            <p:nvPr/>
          </p:nvSpPr>
          <p:spPr bwMode="invGray">
            <a:xfrm flipH="1" flipV="1">
              <a:off x="240" y="2433"/>
              <a:ext cx="1536" cy="432"/>
            </a:xfrm>
            <a:custGeom>
              <a:avLst/>
              <a:gdLst>
                <a:gd name="T0" fmla="*/ 0 w 4763"/>
                <a:gd name="T1" fmla="*/ 1778 h 1845"/>
                <a:gd name="T2" fmla="*/ 4742 w 4763"/>
                <a:gd name="T3" fmla="*/ 0 h 1845"/>
                <a:gd name="T4" fmla="*/ 4763 w 4763"/>
                <a:gd name="T5" fmla="*/ 42 h 1845"/>
                <a:gd name="T6" fmla="*/ 20 w 4763"/>
                <a:gd name="T7" fmla="*/ 1845 h 1845"/>
                <a:gd name="T8" fmla="*/ 0 w 4763"/>
                <a:gd name="T9" fmla="*/ 1778 h 1845"/>
              </a:gdLst>
              <a:ahLst/>
              <a:cxnLst>
                <a:cxn ang="0">
                  <a:pos x="T0" y="T1"/>
                </a:cxn>
                <a:cxn ang="0">
                  <a:pos x="T2" y="T3"/>
                </a:cxn>
                <a:cxn ang="0">
                  <a:pos x="T4" y="T5"/>
                </a:cxn>
                <a:cxn ang="0">
                  <a:pos x="T6" y="T7"/>
                </a:cxn>
                <a:cxn ang="0">
                  <a:pos x="T8" y="T9"/>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42" name="Freeform 26">
              <a:extLst>
                <a:ext uri="{FF2B5EF4-FFF2-40B4-BE49-F238E27FC236}">
                  <a16:creationId xmlns:a16="http://schemas.microsoft.com/office/drawing/2014/main" id="{9A9E9F53-BD19-48E9-A6C3-71C411C4627E}"/>
                </a:ext>
              </a:extLst>
            </p:cNvPr>
            <p:cNvSpPr>
              <a:spLocks/>
            </p:cNvSpPr>
            <p:nvPr/>
          </p:nvSpPr>
          <p:spPr bwMode="invGray">
            <a:xfrm flipH="1" flipV="1">
              <a:off x="3036" y="2481"/>
              <a:ext cx="1332" cy="383"/>
            </a:xfrm>
            <a:custGeom>
              <a:avLst/>
              <a:gdLst>
                <a:gd name="T0" fmla="*/ 0 w 4763"/>
                <a:gd name="T1" fmla="*/ 1778 h 1845"/>
                <a:gd name="T2" fmla="*/ 4742 w 4763"/>
                <a:gd name="T3" fmla="*/ 0 h 1845"/>
                <a:gd name="T4" fmla="*/ 4763 w 4763"/>
                <a:gd name="T5" fmla="*/ 42 h 1845"/>
                <a:gd name="T6" fmla="*/ 20 w 4763"/>
                <a:gd name="T7" fmla="*/ 1845 h 1845"/>
                <a:gd name="T8" fmla="*/ 0 w 4763"/>
                <a:gd name="T9" fmla="*/ 1778 h 1845"/>
              </a:gdLst>
              <a:ahLst/>
              <a:cxnLst>
                <a:cxn ang="0">
                  <a:pos x="T0" y="T1"/>
                </a:cxn>
                <a:cxn ang="0">
                  <a:pos x="T2" y="T3"/>
                </a:cxn>
                <a:cxn ang="0">
                  <a:pos x="T4" y="T5"/>
                </a:cxn>
                <a:cxn ang="0">
                  <a:pos x="T6" y="T7"/>
                </a:cxn>
                <a:cxn ang="0">
                  <a:pos x="T8" y="T9"/>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43" name="Freeform 27">
              <a:extLst>
                <a:ext uri="{FF2B5EF4-FFF2-40B4-BE49-F238E27FC236}">
                  <a16:creationId xmlns:a16="http://schemas.microsoft.com/office/drawing/2014/main" id="{468C693F-90FD-4BF6-AF90-DE1C8740F4E6}"/>
                </a:ext>
              </a:extLst>
            </p:cNvPr>
            <p:cNvSpPr>
              <a:spLocks/>
            </p:cNvSpPr>
            <p:nvPr/>
          </p:nvSpPr>
          <p:spPr bwMode="invGray">
            <a:xfrm flipH="1" flipV="1">
              <a:off x="3984" y="2433"/>
              <a:ext cx="1536" cy="432"/>
            </a:xfrm>
            <a:custGeom>
              <a:avLst/>
              <a:gdLst>
                <a:gd name="T0" fmla="*/ 0 w 4763"/>
                <a:gd name="T1" fmla="*/ 1778 h 1845"/>
                <a:gd name="T2" fmla="*/ 4742 w 4763"/>
                <a:gd name="T3" fmla="*/ 0 h 1845"/>
                <a:gd name="T4" fmla="*/ 4763 w 4763"/>
                <a:gd name="T5" fmla="*/ 42 h 1845"/>
                <a:gd name="T6" fmla="*/ 20 w 4763"/>
                <a:gd name="T7" fmla="*/ 1845 h 1845"/>
                <a:gd name="T8" fmla="*/ 0 w 4763"/>
                <a:gd name="T9" fmla="*/ 1778 h 1845"/>
              </a:gdLst>
              <a:ahLst/>
              <a:cxnLst>
                <a:cxn ang="0">
                  <a:pos x="T0" y="T1"/>
                </a:cxn>
                <a:cxn ang="0">
                  <a:pos x="T2" y="T3"/>
                </a:cxn>
                <a:cxn ang="0">
                  <a:pos x="T4" y="T5"/>
                </a:cxn>
                <a:cxn ang="0">
                  <a:pos x="T6" y="T7"/>
                </a:cxn>
                <a:cxn ang="0">
                  <a:pos x="T8" y="T9"/>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44" name="Freeform 28">
              <a:extLst>
                <a:ext uri="{FF2B5EF4-FFF2-40B4-BE49-F238E27FC236}">
                  <a16:creationId xmlns:a16="http://schemas.microsoft.com/office/drawing/2014/main" id="{EE2BEDAB-8971-4637-99A3-FAEC28B40F2D}"/>
                </a:ext>
              </a:extLst>
            </p:cNvPr>
            <p:cNvSpPr>
              <a:spLocks/>
            </p:cNvSpPr>
            <p:nvPr/>
          </p:nvSpPr>
          <p:spPr bwMode="invGray">
            <a:xfrm flipH="1" flipV="1">
              <a:off x="3456" y="2433"/>
              <a:ext cx="2304" cy="432"/>
            </a:xfrm>
            <a:custGeom>
              <a:avLst/>
              <a:gdLst>
                <a:gd name="T0" fmla="*/ 0 w 4763"/>
                <a:gd name="T1" fmla="*/ 1778 h 1845"/>
                <a:gd name="T2" fmla="*/ 4742 w 4763"/>
                <a:gd name="T3" fmla="*/ 0 h 1845"/>
                <a:gd name="T4" fmla="*/ 4763 w 4763"/>
                <a:gd name="T5" fmla="*/ 42 h 1845"/>
                <a:gd name="T6" fmla="*/ 20 w 4763"/>
                <a:gd name="T7" fmla="*/ 1845 h 1845"/>
                <a:gd name="T8" fmla="*/ 0 w 4763"/>
                <a:gd name="T9" fmla="*/ 1778 h 1845"/>
              </a:gdLst>
              <a:ahLst/>
              <a:cxnLst>
                <a:cxn ang="0">
                  <a:pos x="T0" y="T1"/>
                </a:cxn>
                <a:cxn ang="0">
                  <a:pos x="T2" y="T3"/>
                </a:cxn>
                <a:cxn ang="0">
                  <a:pos x="T4" y="T5"/>
                </a:cxn>
                <a:cxn ang="0">
                  <a:pos x="T6" y="T7"/>
                </a:cxn>
                <a:cxn ang="0">
                  <a:pos x="T8" y="T9"/>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45" name="Rectangle 29">
              <a:extLst>
                <a:ext uri="{FF2B5EF4-FFF2-40B4-BE49-F238E27FC236}">
                  <a16:creationId xmlns:a16="http://schemas.microsoft.com/office/drawing/2014/main" id="{B424C7B9-231C-4730-823A-60E01F4DC246}"/>
                </a:ext>
              </a:extLst>
            </p:cNvPr>
            <p:cNvSpPr>
              <a:spLocks noChangeArrowheads="1"/>
            </p:cNvSpPr>
            <p:nvPr/>
          </p:nvSpPr>
          <p:spPr bwMode="invGray">
            <a:xfrm>
              <a:off x="0" y="2454"/>
              <a:ext cx="5760" cy="14"/>
            </a:xfrm>
            <a:prstGeom prst="rect">
              <a:avLst/>
            </a:prstGeom>
            <a:gradFill rotWithShape="0">
              <a:gsLst>
                <a:gs pos="0">
                  <a:schemeClr val="bg2"/>
                </a:gs>
                <a:gs pos="50000">
                  <a:schemeClr val="accent1"/>
                </a:gs>
                <a:gs pos="100000">
                  <a:schemeClr val="bg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46" name="Rectangle 30">
              <a:extLst>
                <a:ext uri="{FF2B5EF4-FFF2-40B4-BE49-F238E27FC236}">
                  <a16:creationId xmlns:a16="http://schemas.microsoft.com/office/drawing/2014/main" id="{9777CBFC-0178-40A8-86E3-2C537922F5FD}"/>
                </a:ext>
              </a:extLst>
            </p:cNvPr>
            <p:cNvSpPr>
              <a:spLocks noChangeArrowheads="1"/>
            </p:cNvSpPr>
            <p:nvPr/>
          </p:nvSpPr>
          <p:spPr bwMode="hidden">
            <a:xfrm>
              <a:off x="0" y="2872"/>
              <a:ext cx="5760" cy="576"/>
            </a:xfrm>
            <a:prstGeom prst="rect">
              <a:avLst/>
            </a:prstGeom>
            <a:gradFill rotWithShape="0">
              <a:gsLst>
                <a:gs pos="0">
                  <a:schemeClr val="bg2"/>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47" name="Rectangle 31">
              <a:extLst>
                <a:ext uri="{FF2B5EF4-FFF2-40B4-BE49-F238E27FC236}">
                  <a16:creationId xmlns:a16="http://schemas.microsoft.com/office/drawing/2014/main" id="{B7D59831-A4E8-4CF9-9323-3B97149807C3}"/>
                </a:ext>
              </a:extLst>
            </p:cNvPr>
            <p:cNvSpPr>
              <a:spLocks noChangeArrowheads="1"/>
            </p:cNvSpPr>
            <p:nvPr/>
          </p:nvSpPr>
          <p:spPr bwMode="hidden">
            <a:xfrm>
              <a:off x="0" y="3400"/>
              <a:ext cx="5760" cy="9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14048" name="Picture 32">
              <a:extLst>
                <a:ext uri="{FF2B5EF4-FFF2-40B4-BE49-F238E27FC236}">
                  <a16:creationId xmlns:a16="http://schemas.microsoft.com/office/drawing/2014/main" id="{D1CFBA77-21AF-4E29-B4EF-F34C2C33EA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1248"/>
              <a:ext cx="204" cy="204"/>
            </a:xfrm>
            <a:prstGeom prst="rect">
              <a:avLst/>
            </a:prstGeom>
            <a:noFill/>
            <a:extLst>
              <a:ext uri="{909E8E84-426E-40DD-AFC4-6F175D3DCCD1}">
                <a14:hiddenFill xmlns:a14="http://schemas.microsoft.com/office/drawing/2010/main">
                  <a:solidFill>
                    <a:srgbClr val="FFFFFF"/>
                  </a:solidFill>
                </a14:hiddenFill>
              </a:ext>
            </a:extLst>
          </p:spPr>
        </p:pic>
      </p:grpSp>
      <p:sp>
        <p:nvSpPr>
          <p:cNvPr id="214049" name="Rectangle 33">
            <a:extLst>
              <a:ext uri="{FF2B5EF4-FFF2-40B4-BE49-F238E27FC236}">
                <a16:creationId xmlns:a16="http://schemas.microsoft.com/office/drawing/2014/main" id="{4A6CCA3D-C3E6-4663-BBB8-A9CD6641F0B4}"/>
              </a:ext>
            </a:extLst>
          </p:cNvPr>
          <p:cNvSpPr>
            <a:spLocks noGrp="1" noChangeArrowheads="1"/>
          </p:cNvSpPr>
          <p:nvPr>
            <p:ph type="ctrTitle"/>
          </p:nvPr>
        </p:nvSpPr>
        <p:spPr>
          <a:xfrm>
            <a:off x="1676400" y="1905000"/>
            <a:ext cx="7239000" cy="1905000"/>
          </a:xfrm>
        </p:spPr>
        <p:txBody>
          <a:bodyPr/>
          <a:lstStyle>
            <a:lvl1pPr algn="l">
              <a:defRPr/>
            </a:lvl1pPr>
          </a:lstStyle>
          <a:p>
            <a:pPr lvl="0"/>
            <a:r>
              <a:rPr lang="en-US" altLang="zh-CN" noProof="0"/>
              <a:t>Click to edit Master title style</a:t>
            </a:r>
          </a:p>
        </p:txBody>
      </p:sp>
      <p:sp>
        <p:nvSpPr>
          <p:cNvPr id="214050" name="Rectangle 34">
            <a:extLst>
              <a:ext uri="{FF2B5EF4-FFF2-40B4-BE49-F238E27FC236}">
                <a16:creationId xmlns:a16="http://schemas.microsoft.com/office/drawing/2014/main" id="{AD6E6451-758C-40AB-AB8D-103B7683AA35}"/>
              </a:ext>
            </a:extLst>
          </p:cNvPr>
          <p:cNvSpPr>
            <a:spLocks noGrp="1" noChangeArrowheads="1"/>
          </p:cNvSpPr>
          <p:nvPr>
            <p:ph type="subTitle" idx="1"/>
          </p:nvPr>
        </p:nvSpPr>
        <p:spPr>
          <a:xfrm>
            <a:off x="1676400" y="4572000"/>
            <a:ext cx="6400800" cy="1679575"/>
          </a:xfrm>
        </p:spPr>
        <p:txBody>
          <a:bodyPr anchor="ctr"/>
          <a:lstStyle>
            <a:lvl1pPr marL="0" indent="0" algn="ctr">
              <a:buFontTx/>
              <a:buNone/>
              <a:defRPr/>
            </a:lvl1pPr>
          </a:lstStyle>
          <a:p>
            <a:pPr lvl="0"/>
            <a:r>
              <a:rPr lang="en-US" altLang="zh-CN" noProof="0"/>
              <a:t>Click to edit Master subtitle style</a:t>
            </a:r>
          </a:p>
        </p:txBody>
      </p:sp>
      <p:sp>
        <p:nvSpPr>
          <p:cNvPr id="214051" name="Rectangle 35">
            <a:extLst>
              <a:ext uri="{FF2B5EF4-FFF2-40B4-BE49-F238E27FC236}">
                <a16:creationId xmlns:a16="http://schemas.microsoft.com/office/drawing/2014/main" id="{5F506CFF-6C5D-4576-9CA7-88E4A5955094}"/>
              </a:ext>
            </a:extLst>
          </p:cNvPr>
          <p:cNvSpPr>
            <a:spLocks noGrp="1" noChangeArrowheads="1"/>
          </p:cNvSpPr>
          <p:nvPr>
            <p:ph type="dt" sz="half" idx="2"/>
          </p:nvPr>
        </p:nvSpPr>
        <p:spPr bwMode="auto">
          <a:xfrm>
            <a:off x="685800" y="63246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spcBef>
                <a:spcPct val="0"/>
              </a:spcBef>
              <a:defRPr sz="1400" b="0">
                <a:solidFill>
                  <a:schemeClr val="tx1"/>
                </a:solidFill>
                <a:ea typeface="+mn-ea"/>
              </a:defRPr>
            </a:lvl1pPr>
          </a:lstStyle>
          <a:p>
            <a:endParaRPr lang="en-US" altLang="zh-CN"/>
          </a:p>
        </p:txBody>
      </p:sp>
      <p:sp>
        <p:nvSpPr>
          <p:cNvPr id="214052" name="Rectangle 36">
            <a:extLst>
              <a:ext uri="{FF2B5EF4-FFF2-40B4-BE49-F238E27FC236}">
                <a16:creationId xmlns:a16="http://schemas.microsoft.com/office/drawing/2014/main" id="{21969E35-55CD-470C-89EB-5CA172725F88}"/>
              </a:ext>
            </a:extLst>
          </p:cNvPr>
          <p:cNvSpPr>
            <a:spLocks noGrp="1" noChangeArrowheads="1"/>
          </p:cNvSpPr>
          <p:nvPr>
            <p:ph type="ftr" sz="quarter" idx="3"/>
          </p:nvPr>
        </p:nvSpPr>
        <p:spPr bwMode="auto">
          <a:xfrm>
            <a:off x="3124200" y="6324600"/>
            <a:ext cx="2895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400" b="0">
                <a:solidFill>
                  <a:schemeClr val="tx1"/>
                </a:solidFill>
                <a:ea typeface="+mn-ea"/>
              </a:defRPr>
            </a:lvl1pPr>
          </a:lstStyle>
          <a:p>
            <a:endParaRPr lang="en-US" altLang="zh-CN"/>
          </a:p>
        </p:txBody>
      </p:sp>
      <p:sp>
        <p:nvSpPr>
          <p:cNvPr id="214053" name="Rectangle 37">
            <a:extLst>
              <a:ext uri="{FF2B5EF4-FFF2-40B4-BE49-F238E27FC236}">
                <a16:creationId xmlns:a16="http://schemas.microsoft.com/office/drawing/2014/main" id="{E2809AC3-500F-47F9-89B0-FDC75D5C36DA}"/>
              </a:ext>
            </a:extLst>
          </p:cNvPr>
          <p:cNvSpPr>
            <a:spLocks noGrp="1" noChangeArrowheads="1"/>
          </p:cNvSpPr>
          <p:nvPr>
            <p:ph type="sldNum" sz="quarter" idx="4"/>
          </p:nvPr>
        </p:nvSpPr>
        <p:spPr bwMode="auto">
          <a:xfrm>
            <a:off x="6553200" y="63246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sz="1400" b="0">
                <a:solidFill>
                  <a:schemeClr val="tx1"/>
                </a:solidFill>
                <a:ea typeface="+mn-ea"/>
              </a:defRPr>
            </a:lvl1pPr>
          </a:lstStyle>
          <a:p>
            <a:fld id="{B4DEBEB7-0938-4E22-9A98-4C1F1C900010}"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72BCE3-F64D-48B2-A41F-DEF4E387281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96D61C1-6D54-4963-9851-DC60A52E6D4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77446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5529B28-8CC5-432C-91B4-5ABDD62B1C67}"/>
              </a:ext>
            </a:extLst>
          </p:cNvPr>
          <p:cNvSpPr>
            <a:spLocks noGrp="1"/>
          </p:cNvSpPr>
          <p:nvPr>
            <p:ph type="title" orient="vert"/>
          </p:nvPr>
        </p:nvSpPr>
        <p:spPr>
          <a:xfrm>
            <a:off x="6515100" y="465138"/>
            <a:ext cx="1943100" cy="56308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CA31550-2DA4-41A8-94D5-CC570F5CBE44}"/>
              </a:ext>
            </a:extLst>
          </p:cNvPr>
          <p:cNvSpPr>
            <a:spLocks noGrp="1"/>
          </p:cNvSpPr>
          <p:nvPr>
            <p:ph type="body" orient="vert" idx="1"/>
          </p:nvPr>
        </p:nvSpPr>
        <p:spPr>
          <a:xfrm>
            <a:off x="685800" y="465138"/>
            <a:ext cx="5676900" cy="56308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05387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6CBB4-E297-44DE-9C07-6D46816B20A6}"/>
              </a:ext>
            </a:extLst>
          </p:cNvPr>
          <p:cNvSpPr>
            <a:spLocks noGrp="1"/>
          </p:cNvSpPr>
          <p:nvPr>
            <p:ph type="title" sz="quarter"/>
          </p:nvPr>
        </p:nvSpPr>
        <p:spPr>
          <a:xfrm>
            <a:off x="685800" y="465138"/>
            <a:ext cx="7772400" cy="1431925"/>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71214E-7261-4E59-BABB-64298D1DD9C8}"/>
              </a:ext>
            </a:extLst>
          </p:cNvPr>
          <p:cNvSpPr>
            <a:spLocks noGrp="1"/>
          </p:cNvSpPr>
          <p:nvPr>
            <p:ph sz="quarter" idx="1"/>
          </p:nvPr>
        </p:nvSpPr>
        <p:spPr>
          <a:xfrm>
            <a:off x="685800" y="1981200"/>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1A9DC3-5CA7-419D-B65C-AF17BAB8AD1D}"/>
              </a:ext>
            </a:extLst>
          </p:cNvPr>
          <p:cNvSpPr>
            <a:spLocks noGrp="1"/>
          </p:cNvSpPr>
          <p:nvPr>
            <p:ph sz="quarter" idx="2"/>
          </p:nvPr>
        </p:nvSpPr>
        <p:spPr>
          <a:xfrm>
            <a:off x="4648200" y="1981200"/>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48349147-9475-4001-8552-EFDB6209118A}"/>
              </a:ext>
            </a:extLst>
          </p:cNvPr>
          <p:cNvSpPr>
            <a:spLocks noGrp="1"/>
          </p:cNvSpPr>
          <p:nvPr>
            <p:ph sz="quarter" idx="3"/>
          </p:nvPr>
        </p:nvSpPr>
        <p:spPr>
          <a:xfrm>
            <a:off x="685800" y="4114800"/>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5A298D05-A3FE-4C4A-955F-88F8C537B294}"/>
              </a:ext>
            </a:extLst>
          </p:cNvPr>
          <p:cNvSpPr>
            <a:spLocks noGrp="1"/>
          </p:cNvSpPr>
          <p:nvPr>
            <p:ph sz="quarter" idx="4"/>
          </p:nvPr>
        </p:nvSpPr>
        <p:spPr>
          <a:xfrm>
            <a:off x="4648200" y="4114800"/>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077072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BAF57-FE4E-4BCF-BF40-B211A09B22CE}"/>
              </a:ext>
            </a:extLst>
          </p:cNvPr>
          <p:cNvSpPr>
            <a:spLocks noGrp="1"/>
          </p:cNvSpPr>
          <p:nvPr>
            <p:ph type="title"/>
          </p:nvPr>
        </p:nvSpPr>
        <p:spPr>
          <a:xfrm>
            <a:off x="685800" y="465138"/>
            <a:ext cx="7772400" cy="14319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AE57A5-15BE-4393-BC95-2A1B297AE2C8}"/>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1A39401-1941-4B21-A2C5-82ED15135050}"/>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06193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5A8C864-DBBB-4316-994B-B7663E6AB661}"/>
              </a:ext>
            </a:extLst>
          </p:cNvPr>
          <p:cNvSpPr>
            <a:spLocks noGrp="1"/>
          </p:cNvSpPr>
          <p:nvPr>
            <p:ph/>
          </p:nvPr>
        </p:nvSpPr>
        <p:spPr>
          <a:xfrm>
            <a:off x="685800" y="465138"/>
            <a:ext cx="7772400" cy="56308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29319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FFBEC-CFCF-468F-958B-3FBB35B2B2F8}"/>
              </a:ext>
            </a:extLst>
          </p:cNvPr>
          <p:cNvSpPr>
            <a:spLocks noGrp="1"/>
          </p:cNvSpPr>
          <p:nvPr>
            <p:ph type="title"/>
          </p:nvPr>
        </p:nvSpPr>
        <p:spPr>
          <a:xfrm>
            <a:off x="685800" y="465138"/>
            <a:ext cx="7772400" cy="1431925"/>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6261C8E-1E2C-42A7-8B04-14906A197583}"/>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FC9D520-867E-48E0-9CB0-9BE00000A4D4}"/>
              </a:ext>
            </a:extLst>
          </p:cNvPr>
          <p:cNvSpPr>
            <a:spLocks noGrp="1"/>
          </p:cNvSpPr>
          <p:nvPr>
            <p:ph sz="quarter" idx="2"/>
          </p:nvPr>
        </p:nvSpPr>
        <p:spPr>
          <a:xfrm>
            <a:off x="4648200" y="1981200"/>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13F6158-F244-4B90-8A07-6D82F86CABF6}"/>
              </a:ext>
            </a:extLst>
          </p:cNvPr>
          <p:cNvSpPr>
            <a:spLocks noGrp="1"/>
          </p:cNvSpPr>
          <p:nvPr>
            <p:ph sz="quarter" idx="3"/>
          </p:nvPr>
        </p:nvSpPr>
        <p:spPr>
          <a:xfrm>
            <a:off x="4648200" y="4114800"/>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45971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579CC0-A47E-48BD-8D16-C30ED2501156}"/>
              </a:ext>
            </a:extLst>
          </p:cNvPr>
          <p:cNvSpPr>
            <a:spLocks noGrp="1"/>
          </p:cNvSpPr>
          <p:nvPr>
            <p:ph type="title"/>
          </p:nvPr>
        </p:nvSpPr>
        <p:spPr>
          <a:xfrm>
            <a:off x="685800" y="465138"/>
            <a:ext cx="7772400" cy="14319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63A404-1ECD-445B-833F-3671AA83379D}"/>
              </a:ext>
            </a:extLst>
          </p:cNvPr>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1203DC3E-016A-4F7E-AE33-A4DC44674085}"/>
              </a:ext>
            </a:extLst>
          </p:cNvPr>
          <p:cNvSpPr>
            <a:spLocks noGrp="1"/>
          </p:cNvSpPr>
          <p:nvPr>
            <p:ph type="clipArt" sz="half" idx="2"/>
          </p:nvPr>
        </p:nvSpPr>
        <p:spPr>
          <a:xfrm>
            <a:off x="4648200" y="1981200"/>
            <a:ext cx="3810000" cy="4114800"/>
          </a:xfrm>
        </p:spPr>
        <p:txBody>
          <a:bodyPr/>
          <a:lstStyle/>
          <a:p>
            <a:endParaRPr lang="zh-CN" altLang="en-US"/>
          </a:p>
        </p:txBody>
      </p:sp>
    </p:spTree>
    <p:extLst>
      <p:ext uri="{BB962C8B-B14F-4D97-AF65-F5344CB8AC3E}">
        <p14:creationId xmlns:p14="http://schemas.microsoft.com/office/powerpoint/2010/main" val="202508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chartAndTx" preserve="1">
  <p:cSld name="标题，图表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8F0196-FABF-4240-958D-B8EB65BABE70}"/>
              </a:ext>
            </a:extLst>
          </p:cNvPr>
          <p:cNvSpPr>
            <a:spLocks noGrp="1"/>
          </p:cNvSpPr>
          <p:nvPr>
            <p:ph type="title"/>
          </p:nvPr>
        </p:nvSpPr>
        <p:spPr>
          <a:xfrm>
            <a:off x="685800" y="465138"/>
            <a:ext cx="7772400" cy="1431925"/>
          </a:xfrm>
        </p:spPr>
        <p:txBody>
          <a:bodyPr/>
          <a:lstStyle/>
          <a:p>
            <a:r>
              <a:rPr lang="zh-CN" altLang="en-US"/>
              <a:t>单击此处编辑母版标题样式</a:t>
            </a:r>
          </a:p>
        </p:txBody>
      </p:sp>
      <p:sp>
        <p:nvSpPr>
          <p:cNvPr id="3" name="图表占位符 2">
            <a:extLst>
              <a:ext uri="{FF2B5EF4-FFF2-40B4-BE49-F238E27FC236}">
                <a16:creationId xmlns:a16="http://schemas.microsoft.com/office/drawing/2014/main" id="{C593E516-E4FA-4AE5-B71F-D533AAC27FD8}"/>
              </a:ext>
            </a:extLst>
          </p:cNvPr>
          <p:cNvSpPr>
            <a:spLocks noGrp="1"/>
          </p:cNvSpPr>
          <p:nvPr>
            <p:ph type="chart" sz="half" idx="1"/>
          </p:nvPr>
        </p:nvSpPr>
        <p:spPr>
          <a:xfrm>
            <a:off x="685800" y="1981200"/>
            <a:ext cx="3810000" cy="4114800"/>
          </a:xfrm>
        </p:spPr>
        <p:txBody>
          <a:bodyPr/>
          <a:lstStyle/>
          <a:p>
            <a:endParaRPr lang="zh-CN" altLang="en-US"/>
          </a:p>
        </p:txBody>
      </p:sp>
      <p:sp>
        <p:nvSpPr>
          <p:cNvPr id="4" name="文本占位符 3">
            <a:extLst>
              <a:ext uri="{FF2B5EF4-FFF2-40B4-BE49-F238E27FC236}">
                <a16:creationId xmlns:a16="http://schemas.microsoft.com/office/drawing/2014/main" id="{4A26DC42-2ACF-49F3-AB48-66E517F0F349}"/>
              </a:ext>
            </a:extLst>
          </p:cNvPr>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5500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DAC311-C137-4DE1-8524-BC20B3CAC0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F6CAA53-60F1-4A9D-91B2-8EC6FA29BD4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96868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C65ED-6128-40A0-8AF2-59A456A4DF4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5A670E-6D6D-4A26-A884-64BCD4EC43E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00962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7E3AE-3679-4504-8FAE-F4FAE476A8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52BF9A-B538-47B6-8723-B0F3A2B6664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E2C24AD-31D0-4C97-B05D-D4EE53128878}"/>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60216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6D1B6-7D86-4ED3-A15B-EE8282C6C4C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C31BC2C-7C8F-4CE9-ACF7-9D8051D5E68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F838F46-9F48-460E-BC8B-6F30F3123C0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ED2E17B-6F4F-4DEA-A6CE-93B876102CE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2605005-C147-4F6B-955E-267E039A815D}"/>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3367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AB1E1-6B8F-4658-83C3-206B307226AF}"/>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55901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3413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39CF3C-7962-4A0C-AACC-50775C2007B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792785-1261-4CE9-8FDE-33B8D3AA38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114CEFF-6222-4486-8903-85CCA6E98C4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83743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069CA1-A94D-45AB-A404-D1A33A0C2A7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850864A-FDE3-4057-9BCD-52571657914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090399-FCAC-47A4-8E2D-76994EB362E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74582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2995" name="Freeform 3">
            <a:extLst>
              <a:ext uri="{FF2B5EF4-FFF2-40B4-BE49-F238E27FC236}">
                <a16:creationId xmlns:a16="http://schemas.microsoft.com/office/drawing/2014/main" id="{C33C4CB7-368F-408F-8B7C-CBCB1614E1B1}"/>
              </a:ext>
            </a:extLst>
          </p:cNvPr>
          <p:cNvSpPr>
            <a:spLocks/>
          </p:cNvSpPr>
          <p:nvPr/>
        </p:nvSpPr>
        <p:spPr bwMode="hidden">
          <a:xfrm>
            <a:off x="2590800" y="6350"/>
            <a:ext cx="2757488" cy="6878638"/>
          </a:xfrm>
          <a:custGeom>
            <a:avLst/>
            <a:gdLst>
              <a:gd name="T0" fmla="*/ 494 w 1737"/>
              <a:gd name="T1" fmla="*/ 4309 h 4320"/>
              <a:gd name="T2" fmla="*/ 1737 w 1737"/>
              <a:gd name="T3" fmla="*/ 4320 h 4320"/>
              <a:gd name="T4" fmla="*/ 524 w 1737"/>
              <a:gd name="T5" fmla="*/ 0 h 4320"/>
              <a:gd name="T6" fmla="*/ 0 w 1737"/>
              <a:gd name="T7" fmla="*/ 7 h 4320"/>
              <a:gd name="T8" fmla="*/ 494 w 1737"/>
              <a:gd name="T9" fmla="*/ 4309 h 4320"/>
            </a:gdLst>
            <a:ahLst/>
            <a:cxnLst>
              <a:cxn ang="0">
                <a:pos x="T0" y="T1"/>
              </a:cxn>
              <a:cxn ang="0">
                <a:pos x="T2" y="T3"/>
              </a:cxn>
              <a:cxn ang="0">
                <a:pos x="T4" y="T5"/>
              </a:cxn>
              <a:cxn ang="0">
                <a:pos x="T6" y="T7"/>
              </a:cxn>
              <a:cxn ang="0">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996" name="Freeform 4">
            <a:extLst>
              <a:ext uri="{FF2B5EF4-FFF2-40B4-BE49-F238E27FC236}">
                <a16:creationId xmlns:a16="http://schemas.microsoft.com/office/drawing/2014/main" id="{3E520523-819B-4B0A-B4F1-83EFED1015CF}"/>
              </a:ext>
            </a:extLst>
          </p:cNvPr>
          <p:cNvSpPr>
            <a:spLocks/>
          </p:cNvSpPr>
          <p:nvPr/>
        </p:nvSpPr>
        <p:spPr bwMode="hidden">
          <a:xfrm>
            <a:off x="-14288" y="-14288"/>
            <a:ext cx="2757488" cy="6872288"/>
          </a:xfrm>
          <a:custGeom>
            <a:avLst/>
            <a:gdLst>
              <a:gd name="T0" fmla="*/ 494 w 1737"/>
              <a:gd name="T1" fmla="*/ 4309 h 4320"/>
              <a:gd name="T2" fmla="*/ 1737 w 1737"/>
              <a:gd name="T3" fmla="*/ 4320 h 4320"/>
              <a:gd name="T4" fmla="*/ 524 w 1737"/>
              <a:gd name="T5" fmla="*/ 0 h 4320"/>
              <a:gd name="T6" fmla="*/ 0 w 1737"/>
              <a:gd name="T7" fmla="*/ 7 h 4320"/>
              <a:gd name="T8" fmla="*/ 494 w 1737"/>
              <a:gd name="T9" fmla="*/ 4309 h 4320"/>
            </a:gdLst>
            <a:ahLst/>
            <a:cxnLst>
              <a:cxn ang="0">
                <a:pos x="T0" y="T1"/>
              </a:cxn>
              <a:cxn ang="0">
                <a:pos x="T2" y="T3"/>
              </a:cxn>
              <a:cxn ang="0">
                <a:pos x="T4" y="T5"/>
              </a:cxn>
              <a:cxn ang="0">
                <a:pos x="T6" y="T7"/>
              </a:cxn>
              <a:cxn ang="0">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997" name="Freeform 5">
            <a:extLst>
              <a:ext uri="{FF2B5EF4-FFF2-40B4-BE49-F238E27FC236}">
                <a16:creationId xmlns:a16="http://schemas.microsoft.com/office/drawing/2014/main" id="{D7F09961-B507-43D2-8902-15DB012D1DC1}"/>
              </a:ext>
            </a:extLst>
          </p:cNvPr>
          <p:cNvSpPr>
            <a:spLocks/>
          </p:cNvSpPr>
          <p:nvPr/>
        </p:nvSpPr>
        <p:spPr bwMode="hidden">
          <a:xfrm>
            <a:off x="5943600" y="0"/>
            <a:ext cx="2760663" cy="6873875"/>
          </a:xfrm>
          <a:custGeom>
            <a:avLst/>
            <a:gdLst>
              <a:gd name="T0" fmla="*/ 494 w 1739"/>
              <a:gd name="T1" fmla="*/ 4415 h 4420"/>
              <a:gd name="T2" fmla="*/ 1739 w 1739"/>
              <a:gd name="T3" fmla="*/ 4420 h 4420"/>
              <a:gd name="T4" fmla="*/ 524 w 1739"/>
              <a:gd name="T5" fmla="*/ 0 h 4420"/>
              <a:gd name="T6" fmla="*/ 0 w 1739"/>
              <a:gd name="T7" fmla="*/ 7 h 4420"/>
              <a:gd name="T8" fmla="*/ 494 w 1739"/>
              <a:gd name="T9" fmla="*/ 4415 h 4420"/>
            </a:gdLst>
            <a:ahLst/>
            <a:cxnLst>
              <a:cxn ang="0">
                <a:pos x="T0" y="T1"/>
              </a:cxn>
              <a:cxn ang="0">
                <a:pos x="T2" y="T3"/>
              </a:cxn>
              <a:cxn ang="0">
                <a:pos x="T4" y="T5"/>
              </a:cxn>
              <a:cxn ang="0">
                <a:pos x="T6" y="T7"/>
              </a:cxn>
              <a:cxn ang="0">
                <a:pos x="T8" y="T9"/>
              </a:cxn>
            </a:cxnLst>
            <a:rect l="0" t="0" r="r" b="b"/>
            <a:pathLst>
              <a:path w="1739" h="4420">
                <a:moveTo>
                  <a:pt x="494" y="4415"/>
                </a:moveTo>
                <a:lnTo>
                  <a:pt x="1739" y="4420"/>
                </a:lnTo>
                <a:lnTo>
                  <a:pt x="524" y="0"/>
                </a:lnTo>
                <a:lnTo>
                  <a:pt x="0" y="7"/>
                </a:lnTo>
                <a:lnTo>
                  <a:pt x="494" y="4415"/>
                </a:lnTo>
                <a:close/>
              </a:path>
            </a:pathLst>
          </a:custGeom>
          <a:gradFill rotWithShape="0">
            <a:gsLst>
              <a:gs pos="0">
                <a:schemeClr val="bg1"/>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998" name="Freeform 6">
            <a:extLst>
              <a:ext uri="{FF2B5EF4-FFF2-40B4-BE49-F238E27FC236}">
                <a16:creationId xmlns:a16="http://schemas.microsoft.com/office/drawing/2014/main" id="{83F07F42-BECA-4A2F-B58C-7F05F6816CC4}"/>
              </a:ext>
            </a:extLst>
          </p:cNvPr>
          <p:cNvSpPr>
            <a:spLocks/>
          </p:cNvSpPr>
          <p:nvPr/>
        </p:nvSpPr>
        <p:spPr bwMode="hidden">
          <a:xfrm>
            <a:off x="3048000" y="0"/>
            <a:ext cx="3302000" cy="6864350"/>
          </a:xfrm>
          <a:custGeom>
            <a:avLst/>
            <a:gdLst>
              <a:gd name="T0" fmla="*/ 0 w 2080"/>
              <a:gd name="T1" fmla="*/ 7 h 4338"/>
              <a:gd name="T2" fmla="*/ 1870 w 2080"/>
              <a:gd name="T3" fmla="*/ 4338 h 4338"/>
              <a:gd name="T4" fmla="*/ 2080 w 2080"/>
              <a:gd name="T5" fmla="*/ 4338 h 4338"/>
              <a:gd name="T6" fmla="*/ 1033 w 2080"/>
              <a:gd name="T7" fmla="*/ 0 h 4338"/>
              <a:gd name="T8" fmla="*/ 0 w 2080"/>
              <a:gd name="T9" fmla="*/ 7 h 4338"/>
            </a:gdLst>
            <a:ahLst/>
            <a:cxnLst>
              <a:cxn ang="0">
                <a:pos x="T0" y="T1"/>
              </a:cxn>
              <a:cxn ang="0">
                <a:pos x="T2" y="T3"/>
              </a:cxn>
              <a:cxn ang="0">
                <a:pos x="T4" y="T5"/>
              </a:cxn>
              <a:cxn ang="0">
                <a:pos x="T6" y="T7"/>
              </a:cxn>
              <a:cxn ang="0">
                <a:pos x="T8" y="T9"/>
              </a:cxn>
            </a:cxnLst>
            <a:rect l="0" t="0" r="r" b="b"/>
            <a:pathLst>
              <a:path w="2080" h="4338">
                <a:moveTo>
                  <a:pt x="0" y="7"/>
                </a:moveTo>
                <a:lnTo>
                  <a:pt x="1870" y="4338"/>
                </a:lnTo>
                <a:lnTo>
                  <a:pt x="2080" y="4338"/>
                </a:lnTo>
                <a:lnTo>
                  <a:pt x="1033" y="0"/>
                </a:lnTo>
                <a:lnTo>
                  <a:pt x="0" y="7"/>
                </a:lnTo>
                <a:close/>
              </a:path>
            </a:pathLst>
          </a:custGeom>
          <a:gradFill rotWithShape="0">
            <a:gsLst>
              <a:gs pos="0">
                <a:schemeClr val="bg2"/>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999" name="Freeform 7">
            <a:extLst>
              <a:ext uri="{FF2B5EF4-FFF2-40B4-BE49-F238E27FC236}">
                <a16:creationId xmlns:a16="http://schemas.microsoft.com/office/drawing/2014/main" id="{09220F74-1B17-4B0B-BE7C-3BB522B76778}"/>
              </a:ext>
            </a:extLst>
          </p:cNvPr>
          <p:cNvSpPr>
            <a:spLocks/>
          </p:cNvSpPr>
          <p:nvPr/>
        </p:nvSpPr>
        <p:spPr bwMode="hidden">
          <a:xfrm>
            <a:off x="185738" y="168275"/>
            <a:ext cx="5562600" cy="2438400"/>
          </a:xfrm>
          <a:custGeom>
            <a:avLst/>
            <a:gdLst>
              <a:gd name="T0" fmla="*/ 0 w 4763"/>
              <a:gd name="T1" fmla="*/ 1778 h 1845"/>
              <a:gd name="T2" fmla="*/ 4742 w 4763"/>
              <a:gd name="T3" fmla="*/ 0 h 1845"/>
              <a:gd name="T4" fmla="*/ 4763 w 4763"/>
              <a:gd name="T5" fmla="*/ 42 h 1845"/>
              <a:gd name="T6" fmla="*/ 20 w 4763"/>
              <a:gd name="T7" fmla="*/ 1845 h 1845"/>
              <a:gd name="T8" fmla="*/ 0 w 4763"/>
              <a:gd name="T9" fmla="*/ 1778 h 1845"/>
            </a:gdLst>
            <a:ahLst/>
            <a:cxnLst>
              <a:cxn ang="0">
                <a:pos x="T0" y="T1"/>
              </a:cxn>
              <a:cxn ang="0">
                <a:pos x="T2" y="T3"/>
              </a:cxn>
              <a:cxn ang="0">
                <a:pos x="T4" y="T5"/>
              </a:cxn>
              <a:cxn ang="0">
                <a:pos x="T6" y="T7"/>
              </a:cxn>
              <a:cxn ang="0">
                <a:pos x="T8" y="T9"/>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3006" name="Rectangle 14">
            <a:extLst>
              <a:ext uri="{FF2B5EF4-FFF2-40B4-BE49-F238E27FC236}">
                <a16:creationId xmlns:a16="http://schemas.microsoft.com/office/drawing/2014/main" id="{E77875D4-670E-4B66-AFAC-457724C91F38}"/>
              </a:ext>
            </a:extLst>
          </p:cNvPr>
          <p:cNvSpPr>
            <a:spLocks noChangeArrowheads="1"/>
          </p:cNvSpPr>
          <p:nvPr/>
        </p:nvSpPr>
        <p:spPr bwMode="hidden">
          <a:xfrm>
            <a:off x="0" y="6096000"/>
            <a:ext cx="9144000" cy="685800"/>
          </a:xfrm>
          <a:prstGeom prst="rect">
            <a:avLst/>
          </a:prstGeom>
          <a:gradFill rotWithShape="0">
            <a:gsLst>
              <a:gs pos="0">
                <a:schemeClr val="bg2"/>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3007" name="Freeform 15">
            <a:extLst>
              <a:ext uri="{FF2B5EF4-FFF2-40B4-BE49-F238E27FC236}">
                <a16:creationId xmlns:a16="http://schemas.microsoft.com/office/drawing/2014/main" id="{9DE55DA5-D766-4668-A610-BFBAD1D736B1}"/>
              </a:ext>
            </a:extLst>
          </p:cNvPr>
          <p:cNvSpPr>
            <a:spLocks/>
          </p:cNvSpPr>
          <p:nvPr/>
        </p:nvSpPr>
        <p:spPr bwMode="hidden">
          <a:xfrm>
            <a:off x="2590800" y="6294438"/>
            <a:ext cx="2757488" cy="606425"/>
          </a:xfrm>
          <a:custGeom>
            <a:avLst/>
            <a:gdLst>
              <a:gd name="T0" fmla="*/ 494 w 1737"/>
              <a:gd name="T1" fmla="*/ 4309 h 4320"/>
              <a:gd name="T2" fmla="*/ 1737 w 1737"/>
              <a:gd name="T3" fmla="*/ 4320 h 4320"/>
              <a:gd name="T4" fmla="*/ 524 w 1737"/>
              <a:gd name="T5" fmla="*/ 0 h 4320"/>
              <a:gd name="T6" fmla="*/ 0 w 1737"/>
              <a:gd name="T7" fmla="*/ 7 h 4320"/>
              <a:gd name="T8" fmla="*/ 494 w 1737"/>
              <a:gd name="T9" fmla="*/ 4309 h 4320"/>
            </a:gdLst>
            <a:ahLst/>
            <a:cxnLst>
              <a:cxn ang="0">
                <a:pos x="T0" y="T1"/>
              </a:cxn>
              <a:cxn ang="0">
                <a:pos x="T2" y="T3"/>
              </a:cxn>
              <a:cxn ang="0">
                <a:pos x="T4" y="T5"/>
              </a:cxn>
              <a:cxn ang="0">
                <a:pos x="T6" y="T7"/>
              </a:cxn>
              <a:cxn ang="0">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3008" name="Freeform 16">
            <a:extLst>
              <a:ext uri="{FF2B5EF4-FFF2-40B4-BE49-F238E27FC236}">
                <a16:creationId xmlns:a16="http://schemas.microsoft.com/office/drawing/2014/main" id="{40BCF834-6514-4425-A6DB-F6AC0C4EFB57}"/>
              </a:ext>
            </a:extLst>
          </p:cNvPr>
          <p:cNvSpPr>
            <a:spLocks/>
          </p:cNvSpPr>
          <p:nvPr/>
        </p:nvSpPr>
        <p:spPr bwMode="hidden">
          <a:xfrm>
            <a:off x="0" y="6294438"/>
            <a:ext cx="2757488" cy="604837"/>
          </a:xfrm>
          <a:custGeom>
            <a:avLst/>
            <a:gdLst>
              <a:gd name="T0" fmla="*/ 494 w 1737"/>
              <a:gd name="T1" fmla="*/ 4309 h 4320"/>
              <a:gd name="T2" fmla="*/ 1737 w 1737"/>
              <a:gd name="T3" fmla="*/ 4320 h 4320"/>
              <a:gd name="T4" fmla="*/ 524 w 1737"/>
              <a:gd name="T5" fmla="*/ 0 h 4320"/>
              <a:gd name="T6" fmla="*/ 0 w 1737"/>
              <a:gd name="T7" fmla="*/ 7 h 4320"/>
              <a:gd name="T8" fmla="*/ 494 w 1737"/>
              <a:gd name="T9" fmla="*/ 4309 h 4320"/>
            </a:gdLst>
            <a:ahLst/>
            <a:cxnLst>
              <a:cxn ang="0">
                <a:pos x="T0" y="T1"/>
              </a:cxn>
              <a:cxn ang="0">
                <a:pos x="T2" y="T3"/>
              </a:cxn>
              <a:cxn ang="0">
                <a:pos x="T4" y="T5"/>
              </a:cxn>
              <a:cxn ang="0">
                <a:pos x="T6" y="T7"/>
              </a:cxn>
              <a:cxn ang="0">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3010" name="Freeform 18">
            <a:extLst>
              <a:ext uri="{FF2B5EF4-FFF2-40B4-BE49-F238E27FC236}">
                <a16:creationId xmlns:a16="http://schemas.microsoft.com/office/drawing/2014/main" id="{C34AA533-6C4B-4290-93DA-39C6A0C10211}"/>
              </a:ext>
            </a:extLst>
          </p:cNvPr>
          <p:cNvSpPr>
            <a:spLocks/>
          </p:cNvSpPr>
          <p:nvPr/>
        </p:nvSpPr>
        <p:spPr bwMode="hidden">
          <a:xfrm>
            <a:off x="3048000" y="6294438"/>
            <a:ext cx="3302000" cy="604837"/>
          </a:xfrm>
          <a:custGeom>
            <a:avLst/>
            <a:gdLst>
              <a:gd name="T0" fmla="*/ 0 w 2080"/>
              <a:gd name="T1" fmla="*/ 7 h 4338"/>
              <a:gd name="T2" fmla="*/ 1870 w 2080"/>
              <a:gd name="T3" fmla="*/ 4338 h 4338"/>
              <a:gd name="T4" fmla="*/ 2080 w 2080"/>
              <a:gd name="T5" fmla="*/ 4338 h 4338"/>
              <a:gd name="T6" fmla="*/ 1033 w 2080"/>
              <a:gd name="T7" fmla="*/ 0 h 4338"/>
              <a:gd name="T8" fmla="*/ 0 w 2080"/>
              <a:gd name="T9" fmla="*/ 7 h 4338"/>
            </a:gdLst>
            <a:ahLst/>
            <a:cxnLst>
              <a:cxn ang="0">
                <a:pos x="T0" y="T1"/>
              </a:cxn>
              <a:cxn ang="0">
                <a:pos x="T2" y="T3"/>
              </a:cxn>
              <a:cxn ang="0">
                <a:pos x="T4" y="T5"/>
              </a:cxn>
              <a:cxn ang="0">
                <a:pos x="T6" y="T7"/>
              </a:cxn>
              <a:cxn ang="0">
                <a:pos x="T8" y="T9"/>
              </a:cxn>
            </a:cxnLst>
            <a:rect l="0" t="0" r="r" b="b"/>
            <a:pathLst>
              <a:path w="2080" h="4338">
                <a:moveTo>
                  <a:pt x="0" y="7"/>
                </a:moveTo>
                <a:lnTo>
                  <a:pt x="1870" y="4338"/>
                </a:lnTo>
                <a:lnTo>
                  <a:pt x="2080" y="4338"/>
                </a:lnTo>
                <a:lnTo>
                  <a:pt x="1033" y="0"/>
                </a:lnTo>
                <a:lnTo>
                  <a:pt x="0" y="7"/>
                </a:lnTo>
                <a:close/>
              </a:path>
            </a:pathLst>
          </a:custGeom>
          <a:gradFill rotWithShape="0">
            <a:gsLst>
              <a:gs pos="0">
                <a:schemeClr val="bg2"/>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3022" name="Rectangle 30">
            <a:extLst>
              <a:ext uri="{FF2B5EF4-FFF2-40B4-BE49-F238E27FC236}">
                <a16:creationId xmlns:a16="http://schemas.microsoft.com/office/drawing/2014/main" id="{4654333C-519A-4145-8152-08653CB986E8}"/>
              </a:ext>
            </a:extLst>
          </p:cNvPr>
          <p:cNvSpPr>
            <a:spLocks noGrp="1" noChangeArrowheads="1"/>
          </p:cNvSpPr>
          <p:nvPr>
            <p:ph type="title"/>
          </p:nvPr>
        </p:nvSpPr>
        <p:spPr bwMode="auto">
          <a:xfrm>
            <a:off x="685800" y="465138"/>
            <a:ext cx="7772400"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zh-CN"/>
              <a:t>Click to edit Master title style</a:t>
            </a:r>
          </a:p>
        </p:txBody>
      </p:sp>
      <p:sp>
        <p:nvSpPr>
          <p:cNvPr id="213023" name="Rectangle 31">
            <a:extLst>
              <a:ext uri="{FF2B5EF4-FFF2-40B4-BE49-F238E27FC236}">
                <a16:creationId xmlns:a16="http://schemas.microsoft.com/office/drawing/2014/main" id="{0B328993-E8F1-44B4-A378-8121E6C5506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9pPr>
    </p:titleStyle>
    <p:bodyStyle>
      <a:lvl1pPr marL="342900" indent="-342900" algn="l" rtl="0" fontAlgn="base">
        <a:spcBef>
          <a:spcPct val="20000"/>
        </a:spcBef>
        <a:spcAft>
          <a:spcPct val="0"/>
        </a:spcAft>
        <a:buSzPct val="85000"/>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70000"/>
        <a:buFont typeface="Wingdings" panose="05000000000000000000" pitchFamily="2" charset="2"/>
        <a:buChar char="l"/>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l"/>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1"/>
        </a:buClr>
        <a:buSzPct val="60000"/>
        <a:buFont typeface="Wingdings" panose="05000000000000000000" pitchFamily="2" charset="2"/>
        <a:buChar char="l"/>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2"/>
        </a:buClr>
        <a:buSzPct val="60000"/>
        <a:buFont typeface="Wingdings" panose="05000000000000000000" pitchFamily="2" charset="2"/>
        <a:buChar char="l"/>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1.png"/><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7.xml"/><Relationship Id="rId7" Type="http://schemas.openxmlformats.org/officeDocument/2006/relationships/image" Target="../media/image34.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33.emf"/><Relationship Id="rId4" Type="http://schemas.openxmlformats.org/officeDocument/2006/relationships/oleObject" Target="../embeddings/oleObject4.bin"/><Relationship Id="rId9" Type="http://schemas.openxmlformats.org/officeDocument/2006/relationships/image" Target="../media/image35.e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18.xml"/><Relationship Id="rId7" Type="http://schemas.openxmlformats.org/officeDocument/2006/relationships/image" Target="../media/image37.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36.emf"/><Relationship Id="rId4" Type="http://schemas.openxmlformats.org/officeDocument/2006/relationships/oleObject" Target="../embeddings/oleObject7.bin"/><Relationship Id="rId9" Type="http://schemas.openxmlformats.org/officeDocument/2006/relationships/image" Target="../media/image38.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24.xml"/><Relationship Id="rId7" Type="http://schemas.openxmlformats.org/officeDocument/2006/relationships/image" Target="../media/image40.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39.emf"/><Relationship Id="rId4" Type="http://schemas.openxmlformats.org/officeDocument/2006/relationships/oleObject" Target="../embeddings/oleObject10.bin"/><Relationship Id="rId9" Type="http://schemas.openxmlformats.org/officeDocument/2006/relationships/image" Target="../media/image41.wmf"/></Relationships>
</file>

<file path=ppt/slides/_rels/slide25.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2.png"/><Relationship Id="rId4" Type="http://schemas.openxmlformats.org/officeDocument/2006/relationships/oleObject" Target="../embeddings/oleObject13.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3.emf"/><Relationship Id="rId4" Type="http://schemas.openxmlformats.org/officeDocument/2006/relationships/oleObject" Target="../embeddings/oleObject14.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45.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6.bin"/><Relationship Id="rId5" Type="http://schemas.openxmlformats.org/officeDocument/2006/relationships/image" Target="../media/image44.emf"/><Relationship Id="rId4" Type="http://schemas.openxmlformats.org/officeDocument/2006/relationships/oleObject" Target="../embeddings/oleObject15.bin"/></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notesSlide" Target="../notesSlides/notesSlide3.xml"/><Relationship Id="rId7"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46.emf"/><Relationship Id="rId4" Type="http://schemas.openxmlformats.org/officeDocument/2006/relationships/oleObject" Target="../embeddings/oleObject17.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notesSlide" Target="../notesSlides/notesSlide32.xml"/><Relationship Id="rId7"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oleObject" Target="../embeddings/oleObject18.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slide" Target="slide34.xml"/><Relationship Id="rId5" Type="http://schemas.openxmlformats.org/officeDocument/2006/relationships/image" Target="../media/image3.png"/><Relationship Id="rId4" Type="http://schemas.openxmlformats.org/officeDocument/2006/relationships/oleObject" Target="../embeddings/oleObject19.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48.e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7.emf"/><Relationship Id="rId5" Type="http://schemas.openxmlformats.org/officeDocument/2006/relationships/oleObject" Target="../embeddings/oleObject20.bin"/><Relationship Id="rId4" Type="http://schemas.openxmlformats.org/officeDocument/2006/relationships/slide" Target="slide33.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35.xml"/><Relationship Id="rId7" Type="http://schemas.openxmlformats.org/officeDocument/2006/relationships/image" Target="../media/image50.e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2.bin"/><Relationship Id="rId5" Type="http://schemas.openxmlformats.org/officeDocument/2006/relationships/image" Target="../media/image49.emf"/><Relationship Id="rId4" Type="http://schemas.openxmlformats.org/officeDocument/2006/relationships/oleObject" Target="../embeddings/oleObject21.bin"/><Relationship Id="rId9" Type="http://schemas.openxmlformats.org/officeDocument/2006/relationships/image" Target="../media/image51.e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36.xml"/><Relationship Id="rId7" Type="http://schemas.openxmlformats.org/officeDocument/2006/relationships/image" Target="../media/image53.e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5.bin"/><Relationship Id="rId5" Type="http://schemas.openxmlformats.org/officeDocument/2006/relationships/image" Target="../media/image52.emf"/><Relationship Id="rId4" Type="http://schemas.openxmlformats.org/officeDocument/2006/relationships/oleObject" Target="../embeddings/oleObject24.bin"/><Relationship Id="rId9" Type="http://schemas.openxmlformats.org/officeDocument/2006/relationships/image" Target="../media/image54.e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59.emf"/><Relationship Id="rId3" Type="http://schemas.openxmlformats.org/officeDocument/2006/relationships/notesSlide" Target="../notesSlides/notesSlide37.xml"/><Relationship Id="rId7" Type="http://schemas.openxmlformats.org/officeDocument/2006/relationships/image" Target="../media/image56.emf"/><Relationship Id="rId12"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8.bin"/><Relationship Id="rId11" Type="http://schemas.openxmlformats.org/officeDocument/2006/relationships/image" Target="../media/image58.emf"/><Relationship Id="rId5" Type="http://schemas.openxmlformats.org/officeDocument/2006/relationships/image" Target="../media/image55.emf"/><Relationship Id="rId15" Type="http://schemas.openxmlformats.org/officeDocument/2006/relationships/image" Target="../media/image60.e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57.emf"/><Relationship Id="rId14" Type="http://schemas.openxmlformats.org/officeDocument/2006/relationships/oleObject" Target="../embeddings/oleObject32.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vmlDrawing" Target="../drawings/vmlDrawing17.vml"/><Relationship Id="rId5" Type="http://schemas.openxmlformats.org/officeDocument/2006/relationships/image" Target="../media/image61.wmf"/><Relationship Id="rId4" Type="http://schemas.openxmlformats.org/officeDocument/2006/relationships/oleObject" Target="../embeddings/oleObject33.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39.xml"/><Relationship Id="rId7" Type="http://schemas.openxmlformats.org/officeDocument/2006/relationships/image" Target="../media/image63.e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35.bin"/><Relationship Id="rId11" Type="http://schemas.openxmlformats.org/officeDocument/2006/relationships/image" Target="../media/image65.emf"/><Relationship Id="rId5" Type="http://schemas.openxmlformats.org/officeDocument/2006/relationships/image" Target="../media/image62.e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64.emf"/></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notesSlide" Target="../notesSlides/notesSlide40.xml"/><Relationship Id="rId7" Type="http://schemas.openxmlformats.org/officeDocument/2006/relationships/image" Target="../media/image67.e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39.bin"/><Relationship Id="rId5" Type="http://schemas.openxmlformats.org/officeDocument/2006/relationships/image" Target="../media/image66.emf"/><Relationship Id="rId4" Type="http://schemas.openxmlformats.org/officeDocument/2006/relationships/oleObject" Target="../embeddings/oleObject38.bin"/><Relationship Id="rId9" Type="http://schemas.openxmlformats.org/officeDocument/2006/relationships/image" Target="../media/image68.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3.png"/><Relationship Id="rId4" Type="http://schemas.openxmlformats.org/officeDocument/2006/relationships/oleObject" Target="../embeddings/oleObject41.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73.emf"/><Relationship Id="rId3" Type="http://schemas.openxmlformats.org/officeDocument/2006/relationships/notesSlide" Target="../notesSlides/notesSlide42.xml"/><Relationship Id="rId7" Type="http://schemas.openxmlformats.org/officeDocument/2006/relationships/image" Target="../media/image70.emf"/><Relationship Id="rId12"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43.bin"/><Relationship Id="rId11" Type="http://schemas.openxmlformats.org/officeDocument/2006/relationships/image" Target="../media/image72.emf"/><Relationship Id="rId5" Type="http://schemas.openxmlformats.org/officeDocument/2006/relationships/image" Target="../media/image69.emf"/><Relationship Id="rId15" Type="http://schemas.openxmlformats.org/officeDocument/2006/relationships/image" Target="../media/image74.emf"/><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71.emf"/><Relationship Id="rId14" Type="http://schemas.openxmlformats.org/officeDocument/2006/relationships/oleObject" Target="../embeddings/oleObject47.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76.jpeg"/><Relationship Id="rId5" Type="http://schemas.openxmlformats.org/officeDocument/2006/relationships/image" Target="../media/image75.emf"/><Relationship Id="rId4" Type="http://schemas.openxmlformats.org/officeDocument/2006/relationships/oleObject" Target="../embeddings/oleObject48.bin"/></Relationships>
</file>

<file path=ppt/slides/_rels/slide4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84.png"/><Relationship Id="rId4" Type="http://schemas.openxmlformats.org/officeDocument/2006/relationships/oleObject" Target="../embeddings/oleObject49.bin"/></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85.png"/><Relationship Id="rId4" Type="http://schemas.openxmlformats.org/officeDocument/2006/relationships/oleObject" Target="../embeddings/oleObject50.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4.xml"/><Relationship Id="rId1" Type="http://schemas.openxmlformats.org/officeDocument/2006/relationships/vmlDrawing" Target="../drawings/vmlDrawing25.vml"/><Relationship Id="rId5" Type="http://schemas.openxmlformats.org/officeDocument/2006/relationships/image" Target="../media/image86.png"/><Relationship Id="rId4" Type="http://schemas.openxmlformats.org/officeDocument/2006/relationships/oleObject" Target="../embeddings/oleObject51.bin"/></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92.png"/><Relationship Id="rId4" Type="http://schemas.openxmlformats.org/officeDocument/2006/relationships/oleObject" Target="../embeddings/oleObject52.bin"/></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96.wmf"/><Relationship Id="rId4" Type="http://schemas.openxmlformats.org/officeDocument/2006/relationships/oleObject" Target="../embeddings/oleObject53.bin"/></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3074">
            <a:extLst>
              <a:ext uri="{FF2B5EF4-FFF2-40B4-BE49-F238E27FC236}">
                <a16:creationId xmlns:a16="http://schemas.microsoft.com/office/drawing/2014/main" id="{C3961445-62EF-41BD-864D-61AD490CEB21}"/>
              </a:ext>
            </a:extLst>
          </p:cNvPr>
          <p:cNvSpPr>
            <a:spLocks noGrp="1" noChangeArrowheads="1"/>
          </p:cNvSpPr>
          <p:nvPr>
            <p:ph type="ctrTitle"/>
          </p:nvPr>
        </p:nvSpPr>
        <p:spPr>
          <a:xfrm>
            <a:off x="838200" y="811649"/>
            <a:ext cx="7848600" cy="2339102"/>
          </a:xfrm>
        </p:spPr>
        <p:txBody>
          <a:bodyPr/>
          <a:lstStyle/>
          <a:p>
            <a:pPr algn="ctr"/>
            <a:r>
              <a:rPr lang="zh-CN" altLang="en-US" sz="8000" b="1" dirty="0">
                <a:latin typeface="楷体_GB2312" pitchFamily="49" charset="-122"/>
                <a:ea typeface="楷体_GB2312" pitchFamily="49" charset="-122"/>
              </a:rPr>
              <a:t>第九章  </a:t>
            </a:r>
            <a:br>
              <a:rPr lang="zh-CN" altLang="en-US" sz="8000" b="1" dirty="0">
                <a:latin typeface="楷体_GB2312" pitchFamily="49" charset="-122"/>
                <a:ea typeface="楷体_GB2312" pitchFamily="49" charset="-122"/>
              </a:rPr>
            </a:br>
            <a:r>
              <a:rPr lang="zh-CN" altLang="en-US" sz="6600" b="1" dirty="0">
                <a:latin typeface="楷体_GB2312" pitchFamily="49" charset="-122"/>
                <a:ea typeface="楷体_GB2312" pitchFamily="49" charset="-122"/>
              </a:rPr>
              <a:t>制冷（致冷）循环</a:t>
            </a:r>
            <a:endParaRPr lang="zh-CN" altLang="en-US" dirty="0"/>
          </a:p>
        </p:txBody>
      </p:sp>
      <p:graphicFrame>
        <p:nvGraphicFramePr>
          <p:cNvPr id="592899" name="Object 3075">
            <a:extLst>
              <a:ext uri="{FF2B5EF4-FFF2-40B4-BE49-F238E27FC236}">
                <a16:creationId xmlns:a16="http://schemas.microsoft.com/office/drawing/2014/main" id="{A32BCE4E-C3C8-4252-A667-B0B9C1CAC4D2}"/>
              </a:ext>
            </a:extLst>
          </p:cNvPr>
          <p:cNvGraphicFramePr>
            <a:graphicFrameLocks noChangeAspect="1"/>
          </p:cNvGraphicFramePr>
          <p:nvPr/>
        </p:nvGraphicFramePr>
        <p:xfrm>
          <a:off x="5334000" y="4038600"/>
          <a:ext cx="3048000" cy="2173288"/>
        </p:xfrm>
        <a:graphic>
          <a:graphicData uri="http://schemas.openxmlformats.org/presentationml/2006/ole">
            <mc:AlternateContent xmlns:mc="http://schemas.openxmlformats.org/markup-compatibility/2006">
              <mc:Choice xmlns:v="urn:schemas-microsoft-com:vml" Requires="v">
                <p:oleObj spid="_x0000_s592943" name="剪辑" r:id="rId4" imgW="4006800" imgH="2856960" progId="MS_ClipArt_Gallery.2">
                  <p:embed/>
                </p:oleObj>
              </mc:Choice>
              <mc:Fallback>
                <p:oleObj name="剪辑" r:id="rId4" imgW="4006800" imgH="2856960" progId="MS_ClipArt_Gallery.2">
                  <p:embed/>
                  <p:pic>
                    <p:nvPicPr>
                      <p:cNvPr id="0" name="Object 30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4038600"/>
                        <a:ext cx="3048000" cy="2173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2900" name="Rectangle 3076">
            <a:extLst>
              <a:ext uri="{FF2B5EF4-FFF2-40B4-BE49-F238E27FC236}">
                <a16:creationId xmlns:a16="http://schemas.microsoft.com/office/drawing/2014/main" id="{F2A5BD03-32FD-4ED6-8228-980419E45D9E}"/>
              </a:ext>
            </a:extLst>
          </p:cNvPr>
          <p:cNvSpPr>
            <a:spLocks noChangeArrowheads="1"/>
          </p:cNvSpPr>
          <p:nvPr/>
        </p:nvSpPr>
        <p:spPr bwMode="auto">
          <a:xfrm>
            <a:off x="1841500" y="3101975"/>
            <a:ext cx="5546725" cy="82391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sz="4800">
                <a:ea typeface="楷体_GB2312" pitchFamily="49" charset="-122"/>
              </a:rPr>
              <a:t>Refrigeration Cycles</a:t>
            </a:r>
            <a:endParaRPr lang="en-US" altLang="zh-CN" sz="480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92900"/>
                                        </p:tgtEl>
                                        <p:attrNameLst>
                                          <p:attrName>style.visibility</p:attrName>
                                        </p:attrNameLst>
                                      </p:cBhvr>
                                      <p:to>
                                        <p:strVal val="visible"/>
                                      </p:to>
                                    </p:set>
                                    <p:anim calcmode="lin" valueType="num">
                                      <p:cBhvr additive="base">
                                        <p:cTn id="7" dur="500" fill="hold"/>
                                        <p:tgtEl>
                                          <p:spTgt spid="592900"/>
                                        </p:tgtEl>
                                        <p:attrNameLst>
                                          <p:attrName>ppt_x</p:attrName>
                                        </p:attrNameLst>
                                      </p:cBhvr>
                                      <p:tavLst>
                                        <p:tav tm="0">
                                          <p:val>
                                            <p:strVal val="0-#ppt_w/2"/>
                                          </p:val>
                                        </p:tav>
                                        <p:tav tm="100000">
                                          <p:val>
                                            <p:strVal val="#ppt_x"/>
                                          </p:val>
                                        </p:tav>
                                      </p:tavLst>
                                    </p:anim>
                                    <p:anim calcmode="lin" valueType="num">
                                      <p:cBhvr additive="base">
                                        <p:cTn id="8" dur="500" fill="hold"/>
                                        <p:tgtEl>
                                          <p:spTgt spid="5929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900"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a:extLst>
              <a:ext uri="{FF2B5EF4-FFF2-40B4-BE49-F238E27FC236}">
                <a16:creationId xmlns:a16="http://schemas.microsoft.com/office/drawing/2014/main" id="{816A0811-C8C1-4599-89D3-6FDCAD32B84A}"/>
              </a:ext>
            </a:extLst>
          </p:cNvPr>
          <p:cNvSpPr>
            <a:spLocks noGrp="1" noChangeArrowheads="1"/>
          </p:cNvSpPr>
          <p:nvPr>
            <p:ph type="title"/>
          </p:nvPr>
        </p:nvSpPr>
        <p:spPr>
          <a:xfrm>
            <a:off x="1676400" y="198438"/>
            <a:ext cx="5943600" cy="823912"/>
          </a:xfrm>
        </p:spPr>
        <p:txBody>
          <a:bodyPr/>
          <a:lstStyle/>
          <a:p>
            <a:pPr algn="l"/>
            <a:r>
              <a:rPr kumimoji="1" lang="zh-CN" altLang="en-US" sz="4800" b="1">
                <a:latin typeface="楷体_GB2312" pitchFamily="49" charset="-122"/>
                <a:ea typeface="楷体_GB2312" pitchFamily="49" charset="-122"/>
                <a:sym typeface="Symbol" panose="05050102010706020507" pitchFamily="18" charset="2"/>
              </a:rPr>
              <a:t>风冷螺杆压缩机机组</a:t>
            </a:r>
          </a:p>
        </p:txBody>
      </p:sp>
      <p:pic>
        <p:nvPicPr>
          <p:cNvPr id="429060" name="Picture 4">
            <a:extLst>
              <a:ext uri="{FF2B5EF4-FFF2-40B4-BE49-F238E27FC236}">
                <a16:creationId xmlns:a16="http://schemas.microsoft.com/office/drawing/2014/main" id="{DA72BCCE-73AD-4BB8-AB62-1F3D5065F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95400"/>
            <a:ext cx="6615113" cy="5305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1026">
            <a:extLst>
              <a:ext uri="{FF2B5EF4-FFF2-40B4-BE49-F238E27FC236}">
                <a16:creationId xmlns:a16="http://schemas.microsoft.com/office/drawing/2014/main" id="{F2B896BF-248E-4BAF-8F71-A8CCED731D2E}"/>
              </a:ext>
            </a:extLst>
          </p:cNvPr>
          <p:cNvSpPr>
            <a:spLocks noGrp="1" noChangeArrowheads="1"/>
          </p:cNvSpPr>
          <p:nvPr>
            <p:ph type="title"/>
          </p:nvPr>
        </p:nvSpPr>
        <p:spPr>
          <a:xfrm>
            <a:off x="1600200" y="304800"/>
            <a:ext cx="6705600" cy="823913"/>
          </a:xfrm>
        </p:spPr>
        <p:txBody>
          <a:bodyPr/>
          <a:lstStyle/>
          <a:p>
            <a:pPr algn="l"/>
            <a:r>
              <a:rPr kumimoji="1" lang="zh-CN" altLang="en-US" sz="4800" b="1">
                <a:latin typeface="楷体_GB2312" pitchFamily="49" charset="-122"/>
                <a:ea typeface="楷体_GB2312" pitchFamily="49" charset="-122"/>
                <a:sym typeface="Symbol" panose="05050102010706020507" pitchFamily="18" charset="2"/>
              </a:rPr>
              <a:t>离心式水冷机组</a:t>
            </a:r>
            <a:r>
              <a:rPr kumimoji="1" lang="en-US" altLang="zh-CN" sz="4800" b="1">
                <a:latin typeface="Times New Roman" panose="02020603050405020304" pitchFamily="18" charset="0"/>
                <a:ea typeface="楷体_GB2312" pitchFamily="49" charset="-122"/>
                <a:sym typeface="Symbol" panose="05050102010706020507" pitchFamily="18" charset="2"/>
              </a:rPr>
              <a:t>Chiller</a:t>
            </a:r>
          </a:p>
        </p:txBody>
      </p:sp>
      <p:pic>
        <p:nvPicPr>
          <p:cNvPr id="617476" name="Picture 1028">
            <a:extLst>
              <a:ext uri="{FF2B5EF4-FFF2-40B4-BE49-F238E27FC236}">
                <a16:creationId xmlns:a16="http://schemas.microsoft.com/office/drawing/2014/main" id="{25ED0781-C3FA-4249-AE66-C3F017823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524000"/>
            <a:ext cx="6967538" cy="4814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33E842DD-6414-4B11-B5A4-A27D7E4E7AB0}"/>
              </a:ext>
            </a:extLst>
          </p:cNvPr>
          <p:cNvSpPr>
            <a:spLocks noGrp="1" noChangeArrowheads="1"/>
          </p:cNvSpPr>
          <p:nvPr>
            <p:ph type="title"/>
          </p:nvPr>
        </p:nvSpPr>
        <p:spPr>
          <a:xfrm>
            <a:off x="2438400" y="166688"/>
            <a:ext cx="4495800" cy="823912"/>
          </a:xfrm>
        </p:spPr>
        <p:txBody>
          <a:bodyPr/>
          <a:lstStyle/>
          <a:p>
            <a:pPr algn="l"/>
            <a:r>
              <a:rPr kumimoji="1" lang="zh-CN" altLang="en-US" sz="4800" b="1">
                <a:latin typeface="楷体_GB2312" pitchFamily="49" charset="-122"/>
                <a:ea typeface="楷体_GB2312" pitchFamily="49" charset="-122"/>
                <a:sym typeface="Symbol" panose="05050102010706020507" pitchFamily="18" charset="2"/>
              </a:rPr>
              <a:t>冷柜冰箱机组</a:t>
            </a:r>
          </a:p>
        </p:txBody>
      </p:sp>
      <p:sp>
        <p:nvSpPr>
          <p:cNvPr id="553989" name="Rectangle 5">
            <a:extLst>
              <a:ext uri="{FF2B5EF4-FFF2-40B4-BE49-F238E27FC236}">
                <a16:creationId xmlns:a16="http://schemas.microsoft.com/office/drawing/2014/main" id="{EA9172FC-B674-4C2A-AF10-E4714BAD0F0B}"/>
              </a:ext>
            </a:extLst>
          </p:cNvPr>
          <p:cNvSpPr>
            <a:spLocks noChangeArrowheads="1"/>
          </p:cNvSpPr>
          <p:nvPr/>
        </p:nvSpPr>
        <p:spPr bwMode="auto">
          <a:xfrm>
            <a:off x="1524000" y="838200"/>
            <a:ext cx="6629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en-US" altLang="zh-CN" sz="4400">
                <a:ea typeface="幼圆" panose="02010509060101010101" pitchFamily="49" charset="-122"/>
                <a:sym typeface="Symbol" panose="05050102010706020507" pitchFamily="18" charset="2"/>
              </a:rPr>
              <a:t>Refrigerator  (Icebox)</a:t>
            </a:r>
            <a:endParaRPr lang="en-US" altLang="zh-CN" sz="4400">
              <a:ea typeface="幼圆" panose="02010509060101010101" pitchFamily="49" charset="-122"/>
            </a:endParaRPr>
          </a:p>
        </p:txBody>
      </p:sp>
      <p:pic>
        <p:nvPicPr>
          <p:cNvPr id="804866" name="Picture 2" descr="冷柜的清洁与保养注意事项">
            <a:extLst>
              <a:ext uri="{FF2B5EF4-FFF2-40B4-BE49-F238E27FC236}">
                <a16:creationId xmlns:a16="http://schemas.microsoft.com/office/drawing/2014/main" id="{22A25FBA-FE35-489D-94D0-C93AA0BDF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349616"/>
            <a:ext cx="4643412" cy="3095608"/>
          </a:xfrm>
          <a:prstGeom prst="rect">
            <a:avLst/>
          </a:prstGeom>
          <a:noFill/>
          <a:extLst>
            <a:ext uri="{909E8E84-426E-40DD-AFC4-6F175D3DCCD1}">
              <a14:hiddenFill xmlns:a14="http://schemas.microsoft.com/office/drawing/2010/main">
                <a:solidFill>
                  <a:srgbClr val="FFFFFF"/>
                </a:solidFill>
              </a14:hiddenFill>
            </a:ext>
          </a:extLst>
        </p:spPr>
      </p:pic>
      <p:pic>
        <p:nvPicPr>
          <p:cNvPr id="804868" name="Picture 4" descr="海尔冰箱-------产品精修|摄影|产品摄影|EricChang - 原创作品 - 站酷 (ZCOOL)">
            <a:extLst>
              <a:ext uri="{FF2B5EF4-FFF2-40B4-BE49-F238E27FC236}">
                <a16:creationId xmlns:a16="http://schemas.microsoft.com/office/drawing/2014/main" id="{69B30150-D36D-4A8A-AED6-A4DAECE039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1412776"/>
            <a:ext cx="5164932" cy="51649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a:extLst>
              <a:ext uri="{FF2B5EF4-FFF2-40B4-BE49-F238E27FC236}">
                <a16:creationId xmlns:a16="http://schemas.microsoft.com/office/drawing/2014/main" id="{5DAAE84A-0EA0-4F79-BC4E-B1A343B3A05A}"/>
              </a:ext>
            </a:extLst>
          </p:cNvPr>
          <p:cNvSpPr>
            <a:spLocks noGrp="1" noChangeArrowheads="1"/>
          </p:cNvSpPr>
          <p:nvPr>
            <p:ph type="title"/>
          </p:nvPr>
        </p:nvSpPr>
        <p:spPr>
          <a:xfrm>
            <a:off x="3733800" y="304800"/>
            <a:ext cx="4495800" cy="823913"/>
          </a:xfrm>
        </p:spPr>
        <p:txBody>
          <a:bodyPr/>
          <a:lstStyle/>
          <a:p>
            <a:pPr algn="l"/>
            <a:r>
              <a:rPr kumimoji="1" lang="zh-CN" altLang="en-US" sz="4800" b="1">
                <a:latin typeface="楷体_GB2312" pitchFamily="49" charset="-122"/>
                <a:ea typeface="楷体_GB2312" pitchFamily="49" charset="-122"/>
                <a:sym typeface="Symbol" panose="05050102010706020507" pitchFamily="18" charset="2"/>
              </a:rPr>
              <a:t>冷库</a:t>
            </a:r>
          </a:p>
        </p:txBody>
      </p:sp>
      <p:pic>
        <p:nvPicPr>
          <p:cNvPr id="662534" name="Picture 6">
            <a:extLst>
              <a:ext uri="{FF2B5EF4-FFF2-40B4-BE49-F238E27FC236}">
                <a16:creationId xmlns:a16="http://schemas.microsoft.com/office/drawing/2014/main" id="{2E23A370-F415-4B90-A6A8-7A2B0FA31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371600"/>
            <a:ext cx="3706813" cy="2719388"/>
          </a:xfrm>
          <a:prstGeom prst="rect">
            <a:avLst/>
          </a:prstGeom>
          <a:noFill/>
          <a:extLst>
            <a:ext uri="{909E8E84-426E-40DD-AFC4-6F175D3DCCD1}">
              <a14:hiddenFill xmlns:a14="http://schemas.microsoft.com/office/drawing/2010/main">
                <a:solidFill>
                  <a:srgbClr val="FFFFFF"/>
                </a:solidFill>
              </a14:hiddenFill>
            </a:ext>
          </a:extLst>
        </p:spPr>
      </p:pic>
      <p:pic>
        <p:nvPicPr>
          <p:cNvPr id="662538" name="Picture 10">
            <a:extLst>
              <a:ext uri="{FF2B5EF4-FFF2-40B4-BE49-F238E27FC236}">
                <a16:creationId xmlns:a16="http://schemas.microsoft.com/office/drawing/2014/main" id="{A8C86108-D934-4993-8553-BF670D5B2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76538"/>
            <a:ext cx="5441950" cy="40814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a:extLst>
              <a:ext uri="{FF2B5EF4-FFF2-40B4-BE49-F238E27FC236}">
                <a16:creationId xmlns:a16="http://schemas.microsoft.com/office/drawing/2014/main" id="{BC3A94A8-9B27-4F8D-AB6B-CCF6AB6EF5BC}"/>
              </a:ext>
            </a:extLst>
          </p:cNvPr>
          <p:cNvSpPr>
            <a:spLocks noGrp="1" noChangeArrowheads="1"/>
          </p:cNvSpPr>
          <p:nvPr>
            <p:ph type="title"/>
          </p:nvPr>
        </p:nvSpPr>
        <p:spPr>
          <a:xfrm>
            <a:off x="152400" y="166688"/>
            <a:ext cx="8915400" cy="823912"/>
          </a:xfrm>
        </p:spPr>
        <p:txBody>
          <a:bodyPr/>
          <a:lstStyle/>
          <a:p>
            <a:pPr algn="l"/>
            <a:r>
              <a:rPr kumimoji="1" lang="zh-CN" altLang="en-US" sz="4800" b="1">
                <a:latin typeface="楷体_GB2312" pitchFamily="49" charset="-122"/>
                <a:ea typeface="楷体_GB2312" pitchFamily="49" charset="-122"/>
                <a:sym typeface="Symbol" panose="05050102010706020507" pitchFamily="18" charset="2"/>
              </a:rPr>
              <a:t>汽车空调机组 </a:t>
            </a:r>
            <a:r>
              <a:rPr kumimoji="1" lang="en-US" altLang="zh-CN" sz="4800" b="1">
                <a:latin typeface="Times New Roman" panose="02020603050405020304" pitchFamily="18" charset="0"/>
                <a:ea typeface="楷体_GB2312" pitchFamily="49" charset="-122"/>
                <a:sym typeface="Symbol" panose="05050102010706020507" pitchFamily="18" charset="2"/>
              </a:rPr>
              <a:t>Automobile</a:t>
            </a:r>
            <a:r>
              <a:rPr kumimoji="1" lang="en-US" altLang="zh-CN" sz="4800" b="1">
                <a:latin typeface="楷体_GB2312" pitchFamily="49" charset="-122"/>
                <a:ea typeface="楷体_GB2312" pitchFamily="49" charset="-122"/>
                <a:sym typeface="Symbol" panose="05050102010706020507" pitchFamily="18" charset="2"/>
              </a:rPr>
              <a:t> </a:t>
            </a:r>
            <a:r>
              <a:rPr kumimoji="1" lang="en-US" altLang="zh-CN" sz="4800" b="1">
                <a:latin typeface="Times New Roman" panose="02020603050405020304" pitchFamily="18" charset="0"/>
                <a:ea typeface="楷体_GB2312" pitchFamily="49" charset="-122"/>
                <a:sym typeface="Symbol" panose="05050102010706020507" pitchFamily="18" charset="2"/>
              </a:rPr>
              <a:t>A/C</a:t>
            </a:r>
          </a:p>
        </p:txBody>
      </p:sp>
      <p:pic>
        <p:nvPicPr>
          <p:cNvPr id="432132" name="Picture 4">
            <a:extLst>
              <a:ext uri="{FF2B5EF4-FFF2-40B4-BE49-F238E27FC236}">
                <a16:creationId xmlns:a16="http://schemas.microsoft.com/office/drawing/2014/main" id="{C275A12B-906E-41F7-BA82-11BB2BE8A5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43000"/>
            <a:ext cx="8226425" cy="5641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a:extLst>
              <a:ext uri="{FF2B5EF4-FFF2-40B4-BE49-F238E27FC236}">
                <a16:creationId xmlns:a16="http://schemas.microsoft.com/office/drawing/2014/main" id="{E160CBB1-87B6-4A5C-8E4F-7D9C8895F926}"/>
              </a:ext>
            </a:extLst>
          </p:cNvPr>
          <p:cNvSpPr>
            <a:spLocks noGrp="1" noChangeArrowheads="1"/>
          </p:cNvSpPr>
          <p:nvPr>
            <p:ph type="title"/>
          </p:nvPr>
        </p:nvSpPr>
        <p:spPr>
          <a:xfrm>
            <a:off x="1828800" y="166688"/>
            <a:ext cx="5105400" cy="823912"/>
          </a:xfrm>
        </p:spPr>
        <p:txBody>
          <a:bodyPr/>
          <a:lstStyle/>
          <a:p>
            <a:pPr algn="l"/>
            <a:r>
              <a:rPr kumimoji="1" lang="zh-CN" altLang="en-US" sz="4800" b="1" dirty="0">
                <a:latin typeface="楷体_GB2312" pitchFamily="49" charset="-122"/>
                <a:ea typeface="楷体_GB2312" pitchFamily="49" charset="-122"/>
                <a:sym typeface="Symbol" panose="05050102010706020507" pitchFamily="18" charset="2"/>
              </a:rPr>
              <a:t>冷热两用空调机组</a:t>
            </a:r>
          </a:p>
        </p:txBody>
      </p:sp>
      <p:grpSp>
        <p:nvGrpSpPr>
          <p:cNvPr id="440323" name="Group 3">
            <a:extLst>
              <a:ext uri="{FF2B5EF4-FFF2-40B4-BE49-F238E27FC236}">
                <a16:creationId xmlns:a16="http://schemas.microsoft.com/office/drawing/2014/main" id="{2033B6EA-E3BF-4C95-8A28-06CC4E30B005}"/>
              </a:ext>
            </a:extLst>
          </p:cNvPr>
          <p:cNvGrpSpPr>
            <a:grpSpLocks noChangeAspect="1"/>
          </p:cNvGrpSpPr>
          <p:nvPr/>
        </p:nvGrpSpPr>
        <p:grpSpPr bwMode="auto">
          <a:xfrm>
            <a:off x="609600" y="1143000"/>
            <a:ext cx="8132763" cy="5637213"/>
            <a:chOff x="2880" y="8148"/>
            <a:chExt cx="6300" cy="4368"/>
          </a:xfrm>
        </p:grpSpPr>
        <p:graphicFrame>
          <p:nvGraphicFramePr>
            <p:cNvPr id="440324" name="Object 4">
              <a:extLst>
                <a:ext uri="{FF2B5EF4-FFF2-40B4-BE49-F238E27FC236}">
                  <a16:creationId xmlns:a16="http://schemas.microsoft.com/office/drawing/2014/main" id="{BFF84627-56D7-4602-B3EA-E100BF042CC0}"/>
                </a:ext>
              </a:extLst>
            </p:cNvPr>
            <p:cNvGraphicFramePr>
              <a:graphicFrameLocks noChangeAspect="1"/>
            </p:cNvGraphicFramePr>
            <p:nvPr/>
          </p:nvGraphicFramePr>
          <p:xfrm>
            <a:off x="2880" y="8148"/>
            <a:ext cx="6300" cy="3273"/>
          </p:xfrm>
          <a:graphic>
            <a:graphicData uri="http://schemas.openxmlformats.org/presentationml/2006/ole">
              <mc:AlternateContent xmlns:mc="http://schemas.openxmlformats.org/markup-compatibility/2006">
                <mc:Choice xmlns:v="urn:schemas-microsoft-com:vml" Requires="v">
                  <p:oleObj spid="_x0000_s440373" name="位图图像" r:id="rId4" imgW="2933333" imgH="1523810" progId="Paint.Picture">
                    <p:embed/>
                  </p:oleObj>
                </mc:Choice>
                <mc:Fallback>
                  <p:oleObj name="位图图像" r:id="rId4" imgW="2933333" imgH="1523810"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8148"/>
                          <a:ext cx="6300" cy="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25" name="Text Box 5">
              <a:extLst>
                <a:ext uri="{FF2B5EF4-FFF2-40B4-BE49-F238E27FC236}">
                  <a16:creationId xmlns:a16="http://schemas.microsoft.com/office/drawing/2014/main" id="{6AAC18E3-4230-43FF-B250-23953E444D41}"/>
                </a:ext>
              </a:extLst>
            </p:cNvPr>
            <p:cNvSpPr txBox="1">
              <a:spLocks noChangeAspect="1" noChangeArrowheads="1"/>
            </p:cNvSpPr>
            <p:nvPr/>
          </p:nvSpPr>
          <p:spPr bwMode="auto">
            <a:xfrm>
              <a:off x="3600" y="11424"/>
              <a:ext cx="1620" cy="312"/>
            </a:xfrm>
            <a:prstGeom prst="rect">
              <a:avLst/>
            </a:prstGeom>
            <a:solidFill>
              <a:srgbClr val="FFFFFF"/>
            </a:solidFill>
            <a:ln w="9525">
              <a:solidFill>
                <a:srgbClr val="FFFFFF"/>
              </a:solidFill>
              <a:miter lim="800000"/>
              <a:headEnd/>
              <a:tailEnd/>
            </a:ln>
          </p:spPr>
          <p:txBody>
            <a:bodyPr lIns="0" tIns="0" rIns="0" bIns="0"/>
            <a:lstStyle/>
            <a:p>
              <a:pPr algn="just" eaLnBrk="0" hangingPunct="0">
                <a:spcBef>
                  <a:spcPct val="0"/>
                </a:spcBef>
              </a:pPr>
              <a:r>
                <a:rPr kumimoji="0" lang="en-US" altLang="zh-CN" sz="1000" b="0">
                  <a:solidFill>
                    <a:schemeClr val="tx1"/>
                  </a:solidFill>
                  <a:ea typeface="宋体" panose="02010600030101010101" pitchFamily="2" charset="-122"/>
                </a:rPr>
                <a:t>(a)</a:t>
              </a:r>
              <a:r>
                <a:rPr kumimoji="0" lang="zh-CN" altLang="en-US" sz="1000" b="0">
                  <a:solidFill>
                    <a:schemeClr val="tx1"/>
                  </a:solidFill>
                  <a:ea typeface="宋体" panose="02010600030101010101" pitchFamily="2" charset="-122"/>
                </a:rPr>
                <a:t>夏季制冷循环</a:t>
              </a:r>
            </a:p>
          </p:txBody>
        </p:sp>
        <p:sp>
          <p:nvSpPr>
            <p:cNvPr id="440326" name="Text Box 6">
              <a:extLst>
                <a:ext uri="{FF2B5EF4-FFF2-40B4-BE49-F238E27FC236}">
                  <a16:creationId xmlns:a16="http://schemas.microsoft.com/office/drawing/2014/main" id="{0FA0A68A-D55B-4AF1-8F5F-389ED33FFF5F}"/>
                </a:ext>
              </a:extLst>
            </p:cNvPr>
            <p:cNvSpPr txBox="1">
              <a:spLocks noChangeAspect="1" noChangeArrowheads="1"/>
            </p:cNvSpPr>
            <p:nvPr/>
          </p:nvSpPr>
          <p:spPr bwMode="auto">
            <a:xfrm>
              <a:off x="6840" y="11424"/>
              <a:ext cx="1620" cy="312"/>
            </a:xfrm>
            <a:prstGeom prst="rect">
              <a:avLst/>
            </a:prstGeom>
            <a:solidFill>
              <a:srgbClr val="FFFFFF"/>
            </a:solidFill>
            <a:ln w="9525">
              <a:solidFill>
                <a:srgbClr val="FFFFFF"/>
              </a:solidFill>
              <a:miter lim="800000"/>
              <a:headEnd/>
              <a:tailEnd/>
            </a:ln>
          </p:spPr>
          <p:txBody>
            <a:bodyPr lIns="0" tIns="0" rIns="0" bIns="0"/>
            <a:lstStyle/>
            <a:p>
              <a:pPr algn="just" eaLnBrk="0" hangingPunct="0">
                <a:spcBef>
                  <a:spcPct val="0"/>
                </a:spcBef>
              </a:pPr>
              <a:r>
                <a:rPr kumimoji="0" lang="en-US" altLang="zh-CN" sz="1000" b="0">
                  <a:solidFill>
                    <a:schemeClr val="tx1"/>
                  </a:solidFill>
                  <a:ea typeface="宋体" panose="02010600030101010101" pitchFamily="2" charset="-122"/>
                </a:rPr>
                <a:t>(b)</a:t>
              </a:r>
              <a:r>
                <a:rPr kumimoji="0" lang="zh-CN" altLang="en-US" sz="1000" b="0">
                  <a:solidFill>
                    <a:schemeClr val="tx1"/>
                  </a:solidFill>
                  <a:ea typeface="宋体" panose="02010600030101010101" pitchFamily="2" charset="-122"/>
                </a:rPr>
                <a:t>冬季热泵循环</a:t>
              </a:r>
            </a:p>
          </p:txBody>
        </p:sp>
        <p:sp>
          <p:nvSpPr>
            <p:cNvPr id="440327" name="Text Box 7">
              <a:extLst>
                <a:ext uri="{FF2B5EF4-FFF2-40B4-BE49-F238E27FC236}">
                  <a16:creationId xmlns:a16="http://schemas.microsoft.com/office/drawing/2014/main" id="{B44DF854-4638-476F-BD55-E185F55CD14A}"/>
                </a:ext>
              </a:extLst>
            </p:cNvPr>
            <p:cNvSpPr txBox="1">
              <a:spLocks noChangeAspect="1" noChangeArrowheads="1"/>
            </p:cNvSpPr>
            <p:nvPr/>
          </p:nvSpPr>
          <p:spPr bwMode="auto">
            <a:xfrm>
              <a:off x="4020" y="11892"/>
              <a:ext cx="3720" cy="624"/>
            </a:xfrm>
            <a:prstGeom prst="rect">
              <a:avLst/>
            </a:prstGeom>
            <a:solidFill>
              <a:srgbClr val="FFFFFF"/>
            </a:solidFill>
            <a:ln w="9525">
              <a:solidFill>
                <a:srgbClr val="FFFFFF"/>
              </a:solidFill>
              <a:miter lim="800000"/>
              <a:headEnd/>
              <a:tailEnd/>
            </a:ln>
          </p:spPr>
          <p:txBody>
            <a:bodyPr lIns="0" tIns="0" rIns="0" bIns="0"/>
            <a:lstStyle/>
            <a:p>
              <a:pPr algn="just" eaLnBrk="0" hangingPunct="0">
                <a:spcBef>
                  <a:spcPct val="0"/>
                </a:spcBef>
              </a:pPr>
              <a:r>
                <a:rPr kumimoji="0" lang="en-US" altLang="zh-CN" sz="1000" b="0">
                  <a:solidFill>
                    <a:schemeClr val="tx1"/>
                  </a:solidFill>
                  <a:ea typeface="宋体" panose="02010600030101010101" pitchFamily="2" charset="-122"/>
                </a:rPr>
                <a:t>  </a:t>
              </a:r>
              <a:r>
                <a:rPr kumimoji="0" lang="zh-CN" altLang="en-US" sz="1200" b="0">
                  <a:solidFill>
                    <a:schemeClr val="tx1"/>
                  </a:solidFill>
                  <a:ea typeface="宋体" panose="02010600030101010101" pitchFamily="2" charset="-122"/>
                </a:rPr>
                <a:t>制冷与热泵两用装置示意图</a:t>
              </a:r>
            </a:p>
            <a:p>
              <a:pPr algn="just" eaLnBrk="0" hangingPunct="0">
                <a:spcBef>
                  <a:spcPct val="0"/>
                </a:spcBef>
              </a:pPr>
              <a:r>
                <a:rPr kumimoji="0" lang="en-US" altLang="zh-CN" sz="1200" b="0">
                  <a:solidFill>
                    <a:schemeClr val="tx1"/>
                  </a:solidFill>
                  <a:ea typeface="宋体" panose="02010600030101010101" pitchFamily="2" charset="-122"/>
                </a:rPr>
                <a:t>A </a:t>
              </a:r>
              <a:r>
                <a:rPr kumimoji="0" lang="zh-CN" altLang="en-US" sz="1200" b="0">
                  <a:solidFill>
                    <a:schemeClr val="tx1"/>
                  </a:solidFill>
                  <a:ea typeface="宋体" panose="02010600030101010101" pitchFamily="2" charset="-122"/>
                </a:rPr>
                <a:t>四通换向阀，</a:t>
              </a:r>
              <a:r>
                <a:rPr kumimoji="0" lang="en-US" altLang="zh-CN" sz="1200" b="0">
                  <a:solidFill>
                    <a:schemeClr val="tx1"/>
                  </a:solidFill>
                  <a:ea typeface="宋体" panose="02010600030101010101" pitchFamily="2" charset="-122"/>
                </a:rPr>
                <a:t>B </a:t>
              </a:r>
              <a:r>
                <a:rPr kumimoji="0" lang="zh-CN" altLang="en-US" sz="1200" b="0">
                  <a:solidFill>
                    <a:schemeClr val="tx1"/>
                  </a:solidFill>
                  <a:ea typeface="宋体" panose="02010600030101010101" pitchFamily="2" charset="-122"/>
                </a:rPr>
                <a:t>毛细节流装置，</a:t>
              </a:r>
              <a:r>
                <a:rPr kumimoji="0" lang="en-US" altLang="zh-CN" sz="1200" b="0">
                  <a:solidFill>
                    <a:schemeClr val="tx1"/>
                  </a:solidFill>
                  <a:ea typeface="宋体" panose="02010600030101010101" pitchFamily="2" charset="-122"/>
                </a:rPr>
                <a:t>C </a:t>
              </a:r>
              <a:r>
                <a:rPr kumimoji="0" lang="zh-CN" altLang="en-US" sz="1200" b="0">
                  <a:solidFill>
                    <a:schemeClr val="tx1"/>
                  </a:solidFill>
                  <a:ea typeface="宋体" panose="02010600030101010101" pitchFamily="2" charset="-122"/>
                </a:rPr>
                <a:t>压缩机</a:t>
              </a:r>
            </a:p>
          </p:txBody>
        </p:sp>
      </p:grpSp>
      <p:sp>
        <p:nvSpPr>
          <p:cNvPr id="440328" name="Rectangle 8">
            <a:extLst>
              <a:ext uri="{FF2B5EF4-FFF2-40B4-BE49-F238E27FC236}">
                <a16:creationId xmlns:a16="http://schemas.microsoft.com/office/drawing/2014/main" id="{07B9DDE9-58C9-4106-BB1F-CF830E9E6FCC}"/>
              </a:ext>
            </a:extLst>
          </p:cNvPr>
          <p:cNvSpPr>
            <a:spLocks noChangeArrowheads="1"/>
          </p:cNvSpPr>
          <p:nvPr/>
        </p:nvSpPr>
        <p:spPr bwMode="auto">
          <a:xfrm>
            <a:off x="1447800" y="5334000"/>
            <a:ext cx="6705600" cy="1524000"/>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29" name="Rectangle 9">
            <a:extLst>
              <a:ext uri="{FF2B5EF4-FFF2-40B4-BE49-F238E27FC236}">
                <a16:creationId xmlns:a16="http://schemas.microsoft.com/office/drawing/2014/main" id="{2B39D8CD-A5FE-4A2C-9BD9-A78F2B978F46}"/>
              </a:ext>
            </a:extLst>
          </p:cNvPr>
          <p:cNvSpPr>
            <a:spLocks noChangeArrowheads="1"/>
          </p:cNvSpPr>
          <p:nvPr/>
        </p:nvSpPr>
        <p:spPr bwMode="auto">
          <a:xfrm>
            <a:off x="1432278" y="5485153"/>
            <a:ext cx="2103438"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4800" dirty="0">
                <a:latin typeface="Arial Black" panose="020B0A04020102020204" pitchFamily="34" charset="0"/>
                <a:ea typeface="楷体_GB2312" pitchFamily="49" charset="-122"/>
              </a:rPr>
              <a:t>制冷</a:t>
            </a:r>
          </a:p>
        </p:txBody>
      </p:sp>
      <p:sp>
        <p:nvSpPr>
          <p:cNvPr id="440330" name="Rectangle 10">
            <a:extLst>
              <a:ext uri="{FF2B5EF4-FFF2-40B4-BE49-F238E27FC236}">
                <a16:creationId xmlns:a16="http://schemas.microsoft.com/office/drawing/2014/main" id="{E84A6B01-4DF0-41E0-A251-9095F1118E07}"/>
              </a:ext>
            </a:extLst>
          </p:cNvPr>
          <p:cNvSpPr>
            <a:spLocks noChangeArrowheads="1"/>
          </p:cNvSpPr>
          <p:nvPr/>
        </p:nvSpPr>
        <p:spPr bwMode="auto">
          <a:xfrm>
            <a:off x="6324600" y="5486400"/>
            <a:ext cx="1776413"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4800">
                <a:latin typeface="Arial Black" panose="020B0A04020102020204" pitchFamily="34" charset="0"/>
                <a:ea typeface="楷体_GB2312" pitchFamily="49" charset="-122"/>
              </a:rPr>
              <a:t>制热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0329"/>
                                        </p:tgtEl>
                                        <p:attrNameLst>
                                          <p:attrName>style.visibility</p:attrName>
                                        </p:attrNameLst>
                                      </p:cBhvr>
                                      <p:to>
                                        <p:strVal val="visible"/>
                                      </p:to>
                                    </p:set>
                                    <p:anim calcmode="lin" valueType="num">
                                      <p:cBhvr additive="base">
                                        <p:cTn id="7" dur="500" fill="hold"/>
                                        <p:tgtEl>
                                          <p:spTgt spid="440329"/>
                                        </p:tgtEl>
                                        <p:attrNameLst>
                                          <p:attrName>ppt_x</p:attrName>
                                        </p:attrNameLst>
                                      </p:cBhvr>
                                      <p:tavLst>
                                        <p:tav tm="0">
                                          <p:val>
                                            <p:strVal val="0-#ppt_w/2"/>
                                          </p:val>
                                        </p:tav>
                                        <p:tav tm="100000">
                                          <p:val>
                                            <p:strVal val="#ppt_x"/>
                                          </p:val>
                                        </p:tav>
                                      </p:tavLst>
                                    </p:anim>
                                    <p:anim calcmode="lin" valueType="num">
                                      <p:cBhvr additive="base">
                                        <p:cTn id="8" dur="500" fill="hold"/>
                                        <p:tgtEl>
                                          <p:spTgt spid="44032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40330"/>
                                        </p:tgtEl>
                                        <p:attrNameLst>
                                          <p:attrName>style.visibility</p:attrName>
                                        </p:attrNameLst>
                                      </p:cBhvr>
                                      <p:to>
                                        <p:strVal val="visible"/>
                                      </p:to>
                                    </p:set>
                                    <p:anim calcmode="lin" valueType="num">
                                      <p:cBhvr additive="base">
                                        <p:cTn id="13" dur="500" fill="hold"/>
                                        <p:tgtEl>
                                          <p:spTgt spid="440330"/>
                                        </p:tgtEl>
                                        <p:attrNameLst>
                                          <p:attrName>ppt_x</p:attrName>
                                        </p:attrNameLst>
                                      </p:cBhvr>
                                      <p:tavLst>
                                        <p:tav tm="0">
                                          <p:val>
                                            <p:strVal val="1+#ppt_w/2"/>
                                          </p:val>
                                        </p:tav>
                                        <p:tav tm="100000">
                                          <p:val>
                                            <p:strVal val="#ppt_x"/>
                                          </p:val>
                                        </p:tav>
                                      </p:tavLst>
                                    </p:anim>
                                    <p:anim calcmode="lin" valueType="num">
                                      <p:cBhvr additive="base">
                                        <p:cTn id="14" dur="500" fill="hold"/>
                                        <p:tgtEl>
                                          <p:spTgt spid="4403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9" grpId="0" autoUpdateAnimBg="0"/>
      <p:bldP spid="440330"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a:extLst>
              <a:ext uri="{FF2B5EF4-FFF2-40B4-BE49-F238E27FC236}">
                <a16:creationId xmlns:a16="http://schemas.microsoft.com/office/drawing/2014/main" id="{3E9B3748-AA8F-40AE-BE23-5E74823F68F0}"/>
              </a:ext>
            </a:extLst>
          </p:cNvPr>
          <p:cNvSpPr>
            <a:spLocks noGrp="1" noChangeArrowheads="1"/>
          </p:cNvSpPr>
          <p:nvPr>
            <p:ph type="title"/>
          </p:nvPr>
        </p:nvSpPr>
        <p:spPr>
          <a:xfrm>
            <a:off x="1828800" y="166688"/>
            <a:ext cx="5105400" cy="823912"/>
          </a:xfrm>
        </p:spPr>
        <p:txBody>
          <a:bodyPr/>
          <a:lstStyle/>
          <a:p>
            <a:pPr algn="l"/>
            <a:r>
              <a:rPr kumimoji="1" lang="zh-CN" altLang="en-US" sz="4800" b="1">
                <a:latin typeface="楷体_GB2312" pitchFamily="49" charset="-122"/>
                <a:ea typeface="楷体_GB2312" pitchFamily="49" charset="-122"/>
                <a:sym typeface="Symbol" panose="05050102010706020507" pitchFamily="18" charset="2"/>
              </a:rPr>
              <a:t>大型户式空调机组</a:t>
            </a:r>
          </a:p>
        </p:txBody>
      </p:sp>
      <p:pic>
        <p:nvPicPr>
          <p:cNvPr id="550916" name="Picture 4">
            <a:extLst>
              <a:ext uri="{FF2B5EF4-FFF2-40B4-BE49-F238E27FC236}">
                <a16:creationId xmlns:a16="http://schemas.microsoft.com/office/drawing/2014/main" id="{696F1FF4-9EF6-40F8-A766-55901481A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19200"/>
            <a:ext cx="7643813" cy="5470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a:extLst>
              <a:ext uri="{FF2B5EF4-FFF2-40B4-BE49-F238E27FC236}">
                <a16:creationId xmlns:a16="http://schemas.microsoft.com/office/drawing/2014/main" id="{D55E8051-629F-49BE-8A01-E552F4F7293A}"/>
              </a:ext>
            </a:extLst>
          </p:cNvPr>
          <p:cNvSpPr>
            <a:spLocks noGrp="1" noChangeArrowheads="1"/>
          </p:cNvSpPr>
          <p:nvPr>
            <p:ph type="title"/>
          </p:nvPr>
        </p:nvSpPr>
        <p:spPr>
          <a:xfrm>
            <a:off x="685800" y="152400"/>
            <a:ext cx="7772400" cy="823913"/>
          </a:xfrm>
        </p:spPr>
        <p:txBody>
          <a:bodyPr/>
          <a:lstStyle/>
          <a:p>
            <a:r>
              <a:rPr lang="zh-CN" altLang="en-US" sz="4800" b="1">
                <a:ea typeface="楷体_GB2312" pitchFamily="49" charset="-122"/>
              </a:rPr>
              <a:t>制冷循环和制冷</a:t>
            </a:r>
            <a:r>
              <a:rPr kumimoji="1" lang="zh-CN" altLang="en-US" sz="4800" b="1">
                <a:latin typeface="Times New Roman" panose="02020603050405020304" pitchFamily="18" charset="0"/>
                <a:ea typeface="楷体_GB2312" pitchFamily="49" charset="-122"/>
              </a:rPr>
              <a:t>系数</a:t>
            </a:r>
          </a:p>
        </p:txBody>
      </p:sp>
      <p:sp>
        <p:nvSpPr>
          <p:cNvPr id="266250" name="Rectangle 10">
            <a:extLst>
              <a:ext uri="{FF2B5EF4-FFF2-40B4-BE49-F238E27FC236}">
                <a16:creationId xmlns:a16="http://schemas.microsoft.com/office/drawing/2014/main" id="{92042D41-D30C-47C2-ADAE-508E023230F6}"/>
              </a:ext>
            </a:extLst>
          </p:cNvPr>
          <p:cNvSpPr>
            <a:spLocks noChangeArrowheads="1"/>
          </p:cNvSpPr>
          <p:nvPr/>
        </p:nvSpPr>
        <p:spPr bwMode="auto">
          <a:xfrm>
            <a:off x="935038" y="741363"/>
            <a:ext cx="691356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400">
                <a:ea typeface="宋体" panose="02010600030101010101" pitchFamily="2" charset="-122"/>
              </a:rPr>
              <a:t>Coefficient  of  Performance</a:t>
            </a:r>
            <a:endParaRPr lang="en-US" altLang="zh-CN" sz="4400">
              <a:solidFill>
                <a:schemeClr val="tx1"/>
              </a:solidFill>
              <a:ea typeface="宋体" panose="02010600030101010101" pitchFamily="2" charset="-122"/>
            </a:endParaRPr>
          </a:p>
        </p:txBody>
      </p:sp>
      <p:graphicFrame>
        <p:nvGraphicFramePr>
          <p:cNvPr id="266259" name="Object 19">
            <a:extLst>
              <a:ext uri="{FF2B5EF4-FFF2-40B4-BE49-F238E27FC236}">
                <a16:creationId xmlns:a16="http://schemas.microsoft.com/office/drawing/2014/main" id="{ED4F91ED-4B81-449B-AE89-BE23B2DB6939}"/>
              </a:ext>
            </a:extLst>
          </p:cNvPr>
          <p:cNvGraphicFramePr>
            <a:graphicFrameLocks noChangeAspect="1"/>
          </p:cNvGraphicFramePr>
          <p:nvPr>
            <p:extLst>
              <p:ext uri="{D42A27DB-BD31-4B8C-83A1-F6EECF244321}">
                <p14:modId xmlns:p14="http://schemas.microsoft.com/office/powerpoint/2010/main" val="1606252547"/>
              </p:ext>
            </p:extLst>
          </p:nvPr>
        </p:nvGraphicFramePr>
        <p:xfrm>
          <a:off x="1065823" y="1811735"/>
          <a:ext cx="2408238" cy="1060450"/>
        </p:xfrm>
        <a:graphic>
          <a:graphicData uri="http://schemas.openxmlformats.org/presentationml/2006/ole">
            <mc:AlternateContent xmlns:mc="http://schemas.openxmlformats.org/markup-compatibility/2006">
              <mc:Choice xmlns:v="urn:schemas-microsoft-com:vml" Requires="v">
                <p:oleObj spid="_x0000_s266443" name="Equation" r:id="rId4" imgW="888840" imgH="393480" progId="Equation.DSMT4">
                  <p:embed/>
                </p:oleObj>
              </mc:Choice>
              <mc:Fallback>
                <p:oleObj name="Equation" r:id="rId4" imgW="888840" imgH="393480" progId="Equation.DSMT4">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823" y="1811735"/>
                        <a:ext cx="2408238" cy="106045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60" name="Line 20">
            <a:extLst>
              <a:ext uri="{FF2B5EF4-FFF2-40B4-BE49-F238E27FC236}">
                <a16:creationId xmlns:a16="http://schemas.microsoft.com/office/drawing/2014/main" id="{E0E175FB-712C-43B2-9176-5DD0AF4B4DFA}"/>
              </a:ext>
            </a:extLst>
          </p:cNvPr>
          <p:cNvSpPr>
            <a:spLocks noChangeShapeType="1"/>
          </p:cNvSpPr>
          <p:nvPr/>
        </p:nvSpPr>
        <p:spPr bwMode="auto">
          <a:xfrm>
            <a:off x="6553200" y="2209800"/>
            <a:ext cx="0" cy="68580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261" name="Line 21">
            <a:extLst>
              <a:ext uri="{FF2B5EF4-FFF2-40B4-BE49-F238E27FC236}">
                <a16:creationId xmlns:a16="http://schemas.microsoft.com/office/drawing/2014/main" id="{08439D8F-F002-4912-AB62-9E6CD9EDC3B7}"/>
              </a:ext>
            </a:extLst>
          </p:cNvPr>
          <p:cNvSpPr>
            <a:spLocks noChangeShapeType="1"/>
          </p:cNvSpPr>
          <p:nvPr/>
        </p:nvSpPr>
        <p:spPr bwMode="auto">
          <a:xfrm flipV="1">
            <a:off x="8534400" y="2209800"/>
            <a:ext cx="0" cy="68580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262" name="Oval 22">
            <a:extLst>
              <a:ext uri="{FF2B5EF4-FFF2-40B4-BE49-F238E27FC236}">
                <a16:creationId xmlns:a16="http://schemas.microsoft.com/office/drawing/2014/main" id="{532F201C-9888-467B-BA70-5064EDF76D93}"/>
              </a:ext>
            </a:extLst>
          </p:cNvPr>
          <p:cNvSpPr>
            <a:spLocks noChangeArrowheads="1"/>
          </p:cNvSpPr>
          <p:nvPr/>
        </p:nvSpPr>
        <p:spPr bwMode="auto">
          <a:xfrm>
            <a:off x="7239000" y="3898900"/>
            <a:ext cx="587375" cy="596900"/>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63" name="Text Box 23">
            <a:extLst>
              <a:ext uri="{FF2B5EF4-FFF2-40B4-BE49-F238E27FC236}">
                <a16:creationId xmlns:a16="http://schemas.microsoft.com/office/drawing/2014/main" id="{F4805401-BB85-4673-88A1-AA07D0077934}"/>
              </a:ext>
            </a:extLst>
          </p:cNvPr>
          <p:cNvSpPr txBox="1">
            <a:spLocks noChangeArrowheads="1"/>
          </p:cNvSpPr>
          <p:nvPr/>
        </p:nvSpPr>
        <p:spPr bwMode="auto">
          <a:xfrm>
            <a:off x="6705600" y="2209800"/>
            <a:ext cx="15779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i="1">
                <a:solidFill>
                  <a:srgbClr val="66FF66"/>
                </a:solidFill>
              </a:rPr>
              <a:t>T</a:t>
            </a:r>
            <a:r>
              <a:rPr lang="en-US" altLang="zh-CN" sz="3200" baseline="-25000">
                <a:solidFill>
                  <a:srgbClr val="66FF66"/>
                </a:solidFill>
              </a:rPr>
              <a:t>0</a:t>
            </a:r>
            <a:r>
              <a:rPr lang="zh-CN" altLang="en-US" sz="3200">
                <a:solidFill>
                  <a:schemeClr val="tx1"/>
                </a:solidFill>
              </a:rPr>
              <a:t>环境</a:t>
            </a:r>
          </a:p>
        </p:txBody>
      </p:sp>
      <p:sp>
        <p:nvSpPr>
          <p:cNvPr id="266264" name="Line 24">
            <a:extLst>
              <a:ext uri="{FF2B5EF4-FFF2-40B4-BE49-F238E27FC236}">
                <a16:creationId xmlns:a16="http://schemas.microsoft.com/office/drawing/2014/main" id="{A5E271F5-3107-46D6-9DCB-4D8D3C86B040}"/>
              </a:ext>
            </a:extLst>
          </p:cNvPr>
          <p:cNvSpPr>
            <a:spLocks noChangeShapeType="1"/>
          </p:cNvSpPr>
          <p:nvPr/>
        </p:nvSpPr>
        <p:spPr bwMode="auto">
          <a:xfrm rot="10800000">
            <a:off x="7542213" y="2895600"/>
            <a:ext cx="1587" cy="1028700"/>
          </a:xfrm>
          <a:prstGeom prst="line">
            <a:avLst/>
          </a:prstGeom>
          <a:noFill/>
          <a:ln w="25400" cap="sq">
            <a:solidFill>
              <a:schemeClr val="accent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265" name="Line 25">
            <a:extLst>
              <a:ext uri="{FF2B5EF4-FFF2-40B4-BE49-F238E27FC236}">
                <a16:creationId xmlns:a16="http://schemas.microsoft.com/office/drawing/2014/main" id="{4F95B04D-80E4-4D4E-854D-9EFD65FE179B}"/>
              </a:ext>
            </a:extLst>
          </p:cNvPr>
          <p:cNvSpPr>
            <a:spLocks noChangeShapeType="1"/>
          </p:cNvSpPr>
          <p:nvPr/>
        </p:nvSpPr>
        <p:spPr bwMode="auto">
          <a:xfrm flipH="1">
            <a:off x="7848600" y="4191000"/>
            <a:ext cx="990600" cy="0"/>
          </a:xfrm>
          <a:prstGeom prst="line">
            <a:avLst/>
          </a:prstGeom>
          <a:noFill/>
          <a:ln w="25400" cap="sq">
            <a:solidFill>
              <a:schemeClr val="tx2"/>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266" name="Line 26">
            <a:extLst>
              <a:ext uri="{FF2B5EF4-FFF2-40B4-BE49-F238E27FC236}">
                <a16:creationId xmlns:a16="http://schemas.microsoft.com/office/drawing/2014/main" id="{BC656F23-4E18-488B-A3B8-B8054DF6192C}"/>
              </a:ext>
            </a:extLst>
          </p:cNvPr>
          <p:cNvSpPr>
            <a:spLocks noChangeShapeType="1"/>
          </p:cNvSpPr>
          <p:nvPr/>
        </p:nvSpPr>
        <p:spPr bwMode="auto">
          <a:xfrm rot="-10800000">
            <a:off x="7543800" y="4495800"/>
            <a:ext cx="0" cy="1066800"/>
          </a:xfrm>
          <a:prstGeom prst="line">
            <a:avLst/>
          </a:prstGeom>
          <a:noFill/>
          <a:ln w="25400" cap="sq">
            <a:solidFill>
              <a:schemeClr val="accent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267" name="Line 27">
            <a:extLst>
              <a:ext uri="{FF2B5EF4-FFF2-40B4-BE49-F238E27FC236}">
                <a16:creationId xmlns:a16="http://schemas.microsoft.com/office/drawing/2014/main" id="{05FBC528-EF8E-4866-BBA4-84911E66E3DE}"/>
              </a:ext>
            </a:extLst>
          </p:cNvPr>
          <p:cNvSpPr>
            <a:spLocks noChangeShapeType="1"/>
          </p:cNvSpPr>
          <p:nvPr/>
        </p:nvSpPr>
        <p:spPr bwMode="auto">
          <a:xfrm rot="63659">
            <a:off x="6553200" y="5562600"/>
            <a:ext cx="1588" cy="68580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268" name="Line 28">
            <a:extLst>
              <a:ext uri="{FF2B5EF4-FFF2-40B4-BE49-F238E27FC236}">
                <a16:creationId xmlns:a16="http://schemas.microsoft.com/office/drawing/2014/main" id="{0EDC4A07-F04D-4925-9D18-6D9C1FC3A003}"/>
              </a:ext>
            </a:extLst>
          </p:cNvPr>
          <p:cNvSpPr>
            <a:spLocks noChangeShapeType="1"/>
          </p:cNvSpPr>
          <p:nvPr/>
        </p:nvSpPr>
        <p:spPr bwMode="auto">
          <a:xfrm rot="63659" flipV="1">
            <a:off x="8534400" y="5562600"/>
            <a:ext cx="1588" cy="68580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269" name="Text Box 29">
            <a:extLst>
              <a:ext uri="{FF2B5EF4-FFF2-40B4-BE49-F238E27FC236}">
                <a16:creationId xmlns:a16="http://schemas.microsoft.com/office/drawing/2014/main" id="{C867A564-DE74-4007-A4A0-DEE2841FDDD1}"/>
              </a:ext>
            </a:extLst>
          </p:cNvPr>
          <p:cNvSpPr txBox="1">
            <a:spLocks noChangeArrowheads="1"/>
          </p:cNvSpPr>
          <p:nvPr/>
        </p:nvSpPr>
        <p:spPr bwMode="auto">
          <a:xfrm rot="67549">
            <a:off x="6781800" y="5638800"/>
            <a:ext cx="15779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i="1">
                <a:solidFill>
                  <a:srgbClr val="66FF66"/>
                </a:solidFill>
              </a:rPr>
              <a:t>T</a:t>
            </a:r>
            <a:r>
              <a:rPr lang="en-US" altLang="zh-CN" sz="3200" baseline="-25000">
                <a:solidFill>
                  <a:srgbClr val="66FF66"/>
                </a:solidFill>
              </a:rPr>
              <a:t>2</a:t>
            </a:r>
            <a:r>
              <a:rPr lang="zh-CN" altLang="en-US" sz="3200">
                <a:solidFill>
                  <a:schemeClr val="tx1"/>
                </a:solidFill>
              </a:rPr>
              <a:t>冷库</a:t>
            </a:r>
          </a:p>
        </p:txBody>
      </p:sp>
      <p:sp>
        <p:nvSpPr>
          <p:cNvPr id="266270" name="Line 30">
            <a:extLst>
              <a:ext uri="{FF2B5EF4-FFF2-40B4-BE49-F238E27FC236}">
                <a16:creationId xmlns:a16="http://schemas.microsoft.com/office/drawing/2014/main" id="{3A67981F-BCA6-4E45-B5F9-C9437C333BB3}"/>
              </a:ext>
            </a:extLst>
          </p:cNvPr>
          <p:cNvSpPr>
            <a:spLocks noChangeShapeType="1"/>
          </p:cNvSpPr>
          <p:nvPr/>
        </p:nvSpPr>
        <p:spPr bwMode="auto">
          <a:xfrm>
            <a:off x="6553200" y="5562600"/>
            <a:ext cx="19812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271" name="Line 31">
            <a:extLst>
              <a:ext uri="{FF2B5EF4-FFF2-40B4-BE49-F238E27FC236}">
                <a16:creationId xmlns:a16="http://schemas.microsoft.com/office/drawing/2014/main" id="{EFA3F588-8E25-467B-AAC4-B4C82058A81F}"/>
              </a:ext>
            </a:extLst>
          </p:cNvPr>
          <p:cNvSpPr>
            <a:spLocks noChangeShapeType="1"/>
          </p:cNvSpPr>
          <p:nvPr/>
        </p:nvSpPr>
        <p:spPr bwMode="auto">
          <a:xfrm>
            <a:off x="6553200" y="2895600"/>
            <a:ext cx="19812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272" name="AutoShape 32">
            <a:extLst>
              <a:ext uri="{FF2B5EF4-FFF2-40B4-BE49-F238E27FC236}">
                <a16:creationId xmlns:a16="http://schemas.microsoft.com/office/drawing/2014/main" id="{04936E78-6A15-4D5D-80B3-385761E02BE3}"/>
              </a:ext>
            </a:extLst>
          </p:cNvPr>
          <p:cNvSpPr>
            <a:spLocks noChangeArrowheads="1"/>
          </p:cNvSpPr>
          <p:nvPr/>
        </p:nvSpPr>
        <p:spPr bwMode="auto">
          <a:xfrm>
            <a:off x="7467600" y="4114800"/>
            <a:ext cx="304800" cy="228600"/>
          </a:xfrm>
          <a:prstGeom prst="curvedUpArrow">
            <a:avLst>
              <a:gd name="adj1" fmla="val 1580"/>
              <a:gd name="adj2" fmla="val 53333"/>
              <a:gd name="adj3" fmla="val 33333"/>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73" name="Rectangle 33">
            <a:extLst>
              <a:ext uri="{FF2B5EF4-FFF2-40B4-BE49-F238E27FC236}">
                <a16:creationId xmlns:a16="http://schemas.microsoft.com/office/drawing/2014/main" id="{217DEDA2-3B37-4845-9855-380355F2B750}"/>
              </a:ext>
            </a:extLst>
          </p:cNvPr>
          <p:cNvSpPr>
            <a:spLocks noChangeArrowheads="1"/>
          </p:cNvSpPr>
          <p:nvPr/>
        </p:nvSpPr>
        <p:spPr bwMode="auto">
          <a:xfrm>
            <a:off x="814387" y="3180557"/>
            <a:ext cx="24780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600" dirty="0">
                <a:solidFill>
                  <a:schemeClr val="tx1"/>
                </a:solidFill>
                <a:latin typeface="Arial" panose="020B0604020202020204" pitchFamily="34" charset="0"/>
                <a:ea typeface="宋体" panose="02010600030101010101" pitchFamily="2" charset="-122"/>
              </a:rPr>
              <a:t>卡诺逆循环</a:t>
            </a:r>
          </a:p>
        </p:txBody>
      </p:sp>
      <p:graphicFrame>
        <p:nvGraphicFramePr>
          <p:cNvPr id="266274" name="Object 34">
            <a:extLst>
              <a:ext uri="{FF2B5EF4-FFF2-40B4-BE49-F238E27FC236}">
                <a16:creationId xmlns:a16="http://schemas.microsoft.com/office/drawing/2014/main" id="{C5D90307-2B49-4DA0-81D2-3D16BD288F72}"/>
              </a:ext>
            </a:extLst>
          </p:cNvPr>
          <p:cNvGraphicFramePr>
            <a:graphicFrameLocks noChangeAspect="1"/>
          </p:cNvGraphicFramePr>
          <p:nvPr/>
        </p:nvGraphicFramePr>
        <p:xfrm>
          <a:off x="457200" y="3962400"/>
          <a:ext cx="4438650" cy="1163638"/>
        </p:xfrm>
        <a:graphic>
          <a:graphicData uri="http://schemas.openxmlformats.org/presentationml/2006/ole">
            <mc:AlternateContent xmlns:mc="http://schemas.openxmlformats.org/markup-compatibility/2006">
              <mc:Choice xmlns:v="urn:schemas-microsoft-com:vml" Requires="v">
                <p:oleObj spid="_x0000_s266444" name="Equation" r:id="rId6" imgW="1638000" imgH="431640" progId="Equation.DSMT4">
                  <p:embed/>
                </p:oleObj>
              </mc:Choice>
              <mc:Fallback>
                <p:oleObj name="Equation" r:id="rId6" imgW="1638000" imgH="431640" progId="Equation.DSMT4">
                  <p:embed/>
                  <p:pic>
                    <p:nvPicPr>
                      <p:cNvPr id="0"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3962400"/>
                        <a:ext cx="4438650" cy="116363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75" name="Rectangle 35">
            <a:extLst>
              <a:ext uri="{FF2B5EF4-FFF2-40B4-BE49-F238E27FC236}">
                <a16:creationId xmlns:a16="http://schemas.microsoft.com/office/drawing/2014/main" id="{FA70714A-BC36-4E6D-9E93-A82B4A4D6DA8}"/>
              </a:ext>
            </a:extLst>
          </p:cNvPr>
          <p:cNvSpPr>
            <a:spLocks noChangeArrowheads="1"/>
          </p:cNvSpPr>
          <p:nvPr/>
        </p:nvSpPr>
        <p:spPr bwMode="auto">
          <a:xfrm>
            <a:off x="7718425" y="3124200"/>
            <a:ext cx="5207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solidFill>
                  <a:srgbClr val="66FF66"/>
                </a:solidFill>
              </a:rPr>
              <a:t>q</a:t>
            </a:r>
            <a:r>
              <a:rPr lang="en-US" altLang="zh-CN" sz="3200" baseline="-25000">
                <a:solidFill>
                  <a:srgbClr val="66FF66"/>
                </a:solidFill>
              </a:rPr>
              <a:t>1</a:t>
            </a:r>
          </a:p>
        </p:txBody>
      </p:sp>
      <p:sp>
        <p:nvSpPr>
          <p:cNvPr id="266276" name="Rectangle 36">
            <a:extLst>
              <a:ext uri="{FF2B5EF4-FFF2-40B4-BE49-F238E27FC236}">
                <a16:creationId xmlns:a16="http://schemas.microsoft.com/office/drawing/2014/main" id="{53D8BCF2-F635-4EA3-ACC0-35AA26E4A58D}"/>
              </a:ext>
            </a:extLst>
          </p:cNvPr>
          <p:cNvSpPr>
            <a:spLocks noChangeArrowheads="1"/>
          </p:cNvSpPr>
          <p:nvPr/>
        </p:nvSpPr>
        <p:spPr bwMode="auto">
          <a:xfrm>
            <a:off x="7772400" y="4724400"/>
            <a:ext cx="5207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solidFill>
                  <a:srgbClr val="66FF66"/>
                </a:solidFill>
              </a:rPr>
              <a:t>q</a:t>
            </a:r>
            <a:r>
              <a:rPr lang="en-US" altLang="zh-CN" sz="3200" baseline="-25000">
                <a:solidFill>
                  <a:srgbClr val="66FF66"/>
                </a:solidFill>
              </a:rPr>
              <a:t>2</a:t>
            </a:r>
          </a:p>
        </p:txBody>
      </p:sp>
      <p:sp>
        <p:nvSpPr>
          <p:cNvPr id="266277" name="Rectangle 37">
            <a:extLst>
              <a:ext uri="{FF2B5EF4-FFF2-40B4-BE49-F238E27FC236}">
                <a16:creationId xmlns:a16="http://schemas.microsoft.com/office/drawing/2014/main" id="{99C0A525-BC3C-4D21-9D27-8D3E1EC99090}"/>
              </a:ext>
            </a:extLst>
          </p:cNvPr>
          <p:cNvSpPr>
            <a:spLocks noChangeArrowheads="1"/>
          </p:cNvSpPr>
          <p:nvPr/>
        </p:nvSpPr>
        <p:spPr bwMode="auto">
          <a:xfrm>
            <a:off x="8339138" y="3505200"/>
            <a:ext cx="4556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t>w</a:t>
            </a:r>
            <a:endParaRPr lang="en-US" altLang="zh-CN" sz="3200" baseline="-25000"/>
          </a:p>
        </p:txBody>
      </p:sp>
      <p:sp>
        <p:nvSpPr>
          <p:cNvPr id="266278" name="Rectangle 38">
            <a:extLst>
              <a:ext uri="{FF2B5EF4-FFF2-40B4-BE49-F238E27FC236}">
                <a16:creationId xmlns:a16="http://schemas.microsoft.com/office/drawing/2014/main" id="{416B6B9A-8E3E-4894-B29F-43659003C290}"/>
              </a:ext>
            </a:extLst>
          </p:cNvPr>
          <p:cNvSpPr>
            <a:spLocks noChangeArrowheads="1"/>
          </p:cNvSpPr>
          <p:nvPr/>
        </p:nvSpPr>
        <p:spPr bwMode="auto">
          <a:xfrm>
            <a:off x="5715000" y="1981200"/>
            <a:ext cx="3200400" cy="4572000"/>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6312" name="Group 72">
            <a:extLst>
              <a:ext uri="{FF2B5EF4-FFF2-40B4-BE49-F238E27FC236}">
                <a16:creationId xmlns:a16="http://schemas.microsoft.com/office/drawing/2014/main" id="{ADBA6491-0342-4D52-BD8F-51B54FC4D064}"/>
              </a:ext>
            </a:extLst>
          </p:cNvPr>
          <p:cNvGrpSpPr>
            <a:grpSpLocks/>
          </p:cNvGrpSpPr>
          <p:nvPr/>
        </p:nvGrpSpPr>
        <p:grpSpPr bwMode="auto">
          <a:xfrm>
            <a:off x="5029200" y="2743200"/>
            <a:ext cx="3810000" cy="3703638"/>
            <a:chOff x="3168" y="1728"/>
            <a:chExt cx="2400" cy="2333"/>
          </a:xfrm>
        </p:grpSpPr>
        <p:sp>
          <p:nvSpPr>
            <p:cNvPr id="266279" name="Line 39">
              <a:extLst>
                <a:ext uri="{FF2B5EF4-FFF2-40B4-BE49-F238E27FC236}">
                  <a16:creationId xmlns:a16="http://schemas.microsoft.com/office/drawing/2014/main" id="{E1FC1DF6-02D8-4670-8150-7434FBCBBCD1}"/>
                </a:ext>
              </a:extLst>
            </p:cNvPr>
            <p:cNvSpPr>
              <a:spLocks noChangeShapeType="1"/>
            </p:cNvSpPr>
            <p:nvPr/>
          </p:nvSpPr>
          <p:spPr bwMode="auto">
            <a:xfrm flipV="1">
              <a:off x="3456" y="1824"/>
              <a:ext cx="0" cy="1824"/>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280" name="Line 40">
              <a:extLst>
                <a:ext uri="{FF2B5EF4-FFF2-40B4-BE49-F238E27FC236}">
                  <a16:creationId xmlns:a16="http://schemas.microsoft.com/office/drawing/2014/main" id="{9CA258AB-51A9-45F4-A36A-070AAFD59826}"/>
                </a:ext>
              </a:extLst>
            </p:cNvPr>
            <p:cNvSpPr>
              <a:spLocks noChangeShapeType="1"/>
            </p:cNvSpPr>
            <p:nvPr/>
          </p:nvSpPr>
          <p:spPr bwMode="auto">
            <a:xfrm>
              <a:off x="3456" y="3648"/>
              <a:ext cx="2112" cy="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292" name="Text Box 52">
              <a:extLst>
                <a:ext uri="{FF2B5EF4-FFF2-40B4-BE49-F238E27FC236}">
                  <a16:creationId xmlns:a16="http://schemas.microsoft.com/office/drawing/2014/main" id="{7BCE8DD3-53D2-4FCE-87DD-914606763B53}"/>
                </a:ext>
              </a:extLst>
            </p:cNvPr>
            <p:cNvSpPr txBox="1">
              <a:spLocks noChangeArrowheads="1"/>
            </p:cNvSpPr>
            <p:nvPr/>
          </p:nvSpPr>
          <p:spPr bwMode="auto">
            <a:xfrm>
              <a:off x="3168" y="1728"/>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i="1">
                  <a:solidFill>
                    <a:srgbClr val="66FF66"/>
                  </a:solidFill>
                </a:rPr>
                <a:t>T</a:t>
              </a:r>
            </a:p>
          </p:txBody>
        </p:sp>
        <p:sp>
          <p:nvSpPr>
            <p:cNvPr id="266293" name="Text Box 53">
              <a:extLst>
                <a:ext uri="{FF2B5EF4-FFF2-40B4-BE49-F238E27FC236}">
                  <a16:creationId xmlns:a16="http://schemas.microsoft.com/office/drawing/2014/main" id="{8D95A685-FCF7-4143-90B3-874268D2A638}"/>
                </a:ext>
              </a:extLst>
            </p:cNvPr>
            <p:cNvSpPr txBox="1">
              <a:spLocks noChangeArrowheads="1"/>
            </p:cNvSpPr>
            <p:nvPr/>
          </p:nvSpPr>
          <p:spPr bwMode="auto">
            <a:xfrm>
              <a:off x="5328" y="3696"/>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i="1"/>
                <a:t>s</a:t>
              </a:r>
            </a:p>
          </p:txBody>
        </p:sp>
      </p:grpSp>
      <p:grpSp>
        <p:nvGrpSpPr>
          <p:cNvPr id="266313" name="Group 73">
            <a:extLst>
              <a:ext uri="{FF2B5EF4-FFF2-40B4-BE49-F238E27FC236}">
                <a16:creationId xmlns:a16="http://schemas.microsoft.com/office/drawing/2014/main" id="{635A49DB-A2B9-4426-AC2F-E3973A749974}"/>
              </a:ext>
            </a:extLst>
          </p:cNvPr>
          <p:cNvGrpSpPr>
            <a:grpSpLocks/>
          </p:cNvGrpSpPr>
          <p:nvPr/>
        </p:nvGrpSpPr>
        <p:grpSpPr bwMode="auto">
          <a:xfrm>
            <a:off x="5486400" y="4114800"/>
            <a:ext cx="3405188" cy="1493838"/>
            <a:chOff x="3456" y="2592"/>
            <a:chExt cx="2145" cy="941"/>
          </a:xfrm>
        </p:grpSpPr>
        <p:sp>
          <p:nvSpPr>
            <p:cNvPr id="266294" name="Text Box 54">
              <a:extLst>
                <a:ext uri="{FF2B5EF4-FFF2-40B4-BE49-F238E27FC236}">
                  <a16:creationId xmlns:a16="http://schemas.microsoft.com/office/drawing/2014/main" id="{25B75EE4-97DB-447B-896A-1FC821EC10DB}"/>
                </a:ext>
              </a:extLst>
            </p:cNvPr>
            <p:cNvSpPr txBox="1">
              <a:spLocks noChangeArrowheads="1"/>
            </p:cNvSpPr>
            <p:nvPr/>
          </p:nvSpPr>
          <p:spPr bwMode="auto">
            <a:xfrm>
              <a:off x="4944" y="3168"/>
              <a:ext cx="48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i="1">
                  <a:solidFill>
                    <a:srgbClr val="66FF66"/>
                  </a:solidFill>
                </a:rPr>
                <a:t>T</a:t>
              </a:r>
              <a:r>
                <a:rPr lang="en-US" altLang="zh-CN" sz="3200" baseline="-25000">
                  <a:solidFill>
                    <a:srgbClr val="66FF66"/>
                  </a:solidFill>
                </a:rPr>
                <a:t>2</a:t>
              </a:r>
            </a:p>
          </p:txBody>
        </p:sp>
        <p:sp>
          <p:nvSpPr>
            <p:cNvPr id="266296" name="Text Box 56">
              <a:extLst>
                <a:ext uri="{FF2B5EF4-FFF2-40B4-BE49-F238E27FC236}">
                  <a16:creationId xmlns:a16="http://schemas.microsoft.com/office/drawing/2014/main" id="{4080010D-F185-4096-8764-07A4160DB9F9}"/>
                </a:ext>
              </a:extLst>
            </p:cNvPr>
            <p:cNvSpPr txBox="1">
              <a:spLocks noChangeArrowheads="1"/>
            </p:cNvSpPr>
            <p:nvPr/>
          </p:nvSpPr>
          <p:spPr bwMode="auto">
            <a:xfrm>
              <a:off x="5245" y="2592"/>
              <a:ext cx="356"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solidFill>
                    <a:srgbClr val="FFFF66"/>
                  </a:solidFill>
                </a:rPr>
                <a:t>T</a:t>
              </a:r>
              <a:r>
                <a:rPr lang="en-US" altLang="zh-CN" sz="3200" baseline="-25000">
                  <a:solidFill>
                    <a:srgbClr val="FFFF66"/>
                  </a:solidFill>
                </a:rPr>
                <a:t>0</a:t>
              </a:r>
            </a:p>
          </p:txBody>
        </p:sp>
        <p:sp>
          <p:nvSpPr>
            <p:cNvPr id="266297" name="Line 57">
              <a:extLst>
                <a:ext uri="{FF2B5EF4-FFF2-40B4-BE49-F238E27FC236}">
                  <a16:creationId xmlns:a16="http://schemas.microsoft.com/office/drawing/2014/main" id="{6F50A84A-BE49-4790-B4B7-ADE9416FE5C7}"/>
                </a:ext>
              </a:extLst>
            </p:cNvPr>
            <p:cNvSpPr>
              <a:spLocks noChangeShapeType="1"/>
            </p:cNvSpPr>
            <p:nvPr/>
          </p:nvSpPr>
          <p:spPr bwMode="auto">
            <a:xfrm>
              <a:off x="3456" y="2784"/>
              <a:ext cx="1776" cy="0"/>
            </a:xfrm>
            <a:prstGeom prst="line">
              <a:avLst/>
            </a:prstGeom>
            <a:noFill/>
            <a:ln w="25400">
              <a:solidFill>
                <a:srgbClr val="FF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02" name="Rectangle 62">
              <a:extLst>
                <a:ext uri="{FF2B5EF4-FFF2-40B4-BE49-F238E27FC236}">
                  <a16:creationId xmlns:a16="http://schemas.microsoft.com/office/drawing/2014/main" id="{7844E792-7308-48D7-8551-042DE7C75BDD}"/>
                </a:ext>
              </a:extLst>
            </p:cNvPr>
            <p:cNvSpPr>
              <a:spLocks noChangeArrowheads="1"/>
            </p:cNvSpPr>
            <p:nvPr/>
          </p:nvSpPr>
          <p:spPr bwMode="auto">
            <a:xfrm>
              <a:off x="3888" y="2784"/>
              <a:ext cx="1056" cy="576"/>
            </a:xfrm>
            <a:prstGeom prst="rect">
              <a:avLst/>
            </a:prstGeom>
            <a:noFill/>
            <a:ln w="25400" cap="sq">
              <a:solidFill>
                <a:srgbClr val="00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03" name="Line 63">
              <a:extLst>
                <a:ext uri="{FF2B5EF4-FFF2-40B4-BE49-F238E27FC236}">
                  <a16:creationId xmlns:a16="http://schemas.microsoft.com/office/drawing/2014/main" id="{87D59516-05B1-41BA-A3A1-9D485E2DA113}"/>
                </a:ext>
              </a:extLst>
            </p:cNvPr>
            <p:cNvSpPr>
              <a:spLocks noChangeShapeType="1"/>
            </p:cNvSpPr>
            <p:nvPr/>
          </p:nvSpPr>
          <p:spPr bwMode="auto">
            <a:xfrm flipV="1">
              <a:off x="4944" y="2976"/>
              <a:ext cx="0" cy="192"/>
            </a:xfrm>
            <a:prstGeom prst="line">
              <a:avLst/>
            </a:prstGeom>
            <a:noFill/>
            <a:ln w="25400" cap="sq">
              <a:solidFill>
                <a:srgbClr val="00FF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04" name="Line 64">
              <a:extLst>
                <a:ext uri="{FF2B5EF4-FFF2-40B4-BE49-F238E27FC236}">
                  <a16:creationId xmlns:a16="http://schemas.microsoft.com/office/drawing/2014/main" id="{5F285A02-5C65-46FB-B5D2-076656CC4292}"/>
                </a:ext>
              </a:extLst>
            </p:cNvPr>
            <p:cNvSpPr>
              <a:spLocks noChangeShapeType="1"/>
            </p:cNvSpPr>
            <p:nvPr/>
          </p:nvSpPr>
          <p:spPr bwMode="auto">
            <a:xfrm rot="10800000" flipV="1">
              <a:off x="3888" y="2976"/>
              <a:ext cx="0" cy="192"/>
            </a:xfrm>
            <a:prstGeom prst="line">
              <a:avLst/>
            </a:prstGeom>
            <a:noFill/>
            <a:ln w="25400" cap="sq">
              <a:solidFill>
                <a:srgbClr val="00FF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266305" name="Object 65">
            <a:extLst>
              <a:ext uri="{FF2B5EF4-FFF2-40B4-BE49-F238E27FC236}">
                <a16:creationId xmlns:a16="http://schemas.microsoft.com/office/drawing/2014/main" id="{96BF7DEA-8BD1-4D23-B3DB-68AED34BE3B3}"/>
              </a:ext>
            </a:extLst>
          </p:cNvPr>
          <p:cNvGraphicFramePr>
            <a:graphicFrameLocks noChangeAspect="1"/>
          </p:cNvGraphicFramePr>
          <p:nvPr/>
        </p:nvGraphicFramePr>
        <p:xfrm>
          <a:off x="7200900" y="1600200"/>
          <a:ext cx="1409700" cy="1676400"/>
        </p:xfrm>
        <a:graphic>
          <a:graphicData uri="http://schemas.openxmlformats.org/presentationml/2006/ole">
            <mc:AlternateContent xmlns:mc="http://schemas.openxmlformats.org/markup-compatibility/2006">
              <mc:Choice xmlns:v="urn:schemas-microsoft-com:vml" Requires="v">
                <p:oleObj spid="_x0000_s266445" name="Equation" r:id="rId8" imgW="520560" imgH="622080" progId="Equation.DSMT4">
                  <p:embed/>
                </p:oleObj>
              </mc:Choice>
              <mc:Fallback>
                <p:oleObj name="Equation" r:id="rId8" imgW="520560" imgH="622080" progId="Equation.DSMT4">
                  <p:embed/>
                  <p:pic>
                    <p:nvPicPr>
                      <p:cNvPr id="0" name="Object 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0900" y="1600200"/>
                        <a:ext cx="1409700" cy="167640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66314" name="Group 74">
            <a:extLst>
              <a:ext uri="{FF2B5EF4-FFF2-40B4-BE49-F238E27FC236}">
                <a16:creationId xmlns:a16="http://schemas.microsoft.com/office/drawing/2014/main" id="{C292816E-13D0-447C-9F87-694879B9D7D5}"/>
              </a:ext>
            </a:extLst>
          </p:cNvPr>
          <p:cNvGrpSpPr>
            <a:grpSpLocks/>
          </p:cNvGrpSpPr>
          <p:nvPr/>
        </p:nvGrpSpPr>
        <p:grpSpPr bwMode="auto">
          <a:xfrm>
            <a:off x="355600" y="5407025"/>
            <a:ext cx="3221038" cy="579438"/>
            <a:chOff x="224" y="3406"/>
            <a:chExt cx="2029" cy="365"/>
          </a:xfrm>
        </p:grpSpPr>
        <p:sp>
          <p:nvSpPr>
            <p:cNvPr id="266306" name="Rectangle 66">
              <a:extLst>
                <a:ext uri="{FF2B5EF4-FFF2-40B4-BE49-F238E27FC236}">
                  <a16:creationId xmlns:a16="http://schemas.microsoft.com/office/drawing/2014/main" id="{52C45CA9-924E-4550-B02B-EAE288BBCF83}"/>
                </a:ext>
              </a:extLst>
            </p:cNvPr>
            <p:cNvSpPr>
              <a:spLocks noChangeArrowheads="1"/>
            </p:cNvSpPr>
            <p:nvPr/>
          </p:nvSpPr>
          <p:spPr bwMode="auto">
            <a:xfrm>
              <a:off x="224" y="3406"/>
              <a:ext cx="195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solidFill>
                    <a:srgbClr val="FFFF66"/>
                  </a:solidFill>
                </a:rPr>
                <a:t>T</a:t>
              </a:r>
              <a:r>
                <a:rPr lang="en-US" altLang="zh-CN" sz="3200" baseline="-25000">
                  <a:solidFill>
                    <a:srgbClr val="FFFF66"/>
                  </a:solidFill>
                </a:rPr>
                <a:t>0</a:t>
              </a:r>
              <a:r>
                <a:rPr kumimoji="0" lang="zh-CN" altLang="en-US" sz="3200">
                  <a:solidFill>
                    <a:schemeClr val="tx1"/>
                  </a:solidFill>
                  <a:latin typeface="Arial" panose="020B0604020202020204" pitchFamily="34" charset="0"/>
                  <a:ea typeface="宋体" panose="02010600030101010101" pitchFamily="2" charset="-122"/>
                </a:rPr>
                <a:t>不变</a:t>
              </a:r>
              <a:r>
                <a:rPr kumimoji="0" lang="en-US" altLang="zh-CN" sz="3200">
                  <a:solidFill>
                    <a:schemeClr val="tx1"/>
                  </a:solidFill>
                  <a:latin typeface="Arial" panose="020B0604020202020204" pitchFamily="34" charset="0"/>
                  <a:ea typeface="宋体" panose="02010600030101010101" pitchFamily="2" charset="-122"/>
                </a:rPr>
                <a:t>, </a:t>
              </a:r>
              <a:r>
                <a:rPr lang="en-US" altLang="zh-CN" sz="3200" i="1">
                  <a:solidFill>
                    <a:srgbClr val="66FF66"/>
                  </a:solidFill>
                </a:rPr>
                <a:t>T</a:t>
              </a:r>
              <a:r>
                <a:rPr lang="en-US" altLang="zh-CN" sz="3200" baseline="-25000">
                  <a:solidFill>
                    <a:srgbClr val="66FF66"/>
                  </a:solidFill>
                </a:rPr>
                <a:t>2      </a:t>
              </a:r>
              <a:r>
                <a:rPr kumimoji="0" lang="en-US" altLang="zh-CN" sz="3200" b="0" i="1">
                  <a:solidFill>
                    <a:schemeClr val="tx1"/>
                  </a:solidFill>
                  <a:latin typeface="Arial" panose="020B0604020202020204" pitchFamily="34" charset="0"/>
                  <a:ea typeface="宋体" panose="02010600030101010101" pitchFamily="2" charset="-122"/>
                </a:rPr>
                <a:t> </a:t>
              </a:r>
              <a:r>
                <a:rPr kumimoji="0" lang="en-US" altLang="zh-CN" sz="3200" i="1">
                  <a:ea typeface="宋体" panose="02010600030101010101" pitchFamily="2" charset="-122"/>
                  <a:cs typeface="Arial" panose="020B0604020202020204" pitchFamily="34" charset="0"/>
                </a:rPr>
                <a:t>ε</a:t>
              </a:r>
              <a:r>
                <a:rPr kumimoji="0" lang="en-US" altLang="zh-CN" sz="3200" baseline="-25000">
                  <a:ea typeface="宋体" panose="02010600030101010101" pitchFamily="2" charset="-122"/>
                  <a:cs typeface="Arial" panose="020B0604020202020204" pitchFamily="34" charset="0"/>
                </a:rPr>
                <a:t>C</a:t>
              </a:r>
              <a:endParaRPr kumimoji="0" lang="en-US" altLang="zh-CN" sz="3200" baseline="-25000">
                <a:ea typeface="宋体" panose="02010600030101010101" pitchFamily="2" charset="-122"/>
              </a:endParaRPr>
            </a:p>
          </p:txBody>
        </p:sp>
        <p:sp>
          <p:nvSpPr>
            <p:cNvPr id="266307" name="AutoShape 67">
              <a:extLst>
                <a:ext uri="{FF2B5EF4-FFF2-40B4-BE49-F238E27FC236}">
                  <a16:creationId xmlns:a16="http://schemas.microsoft.com/office/drawing/2014/main" id="{E0328427-AA63-418D-9F4D-5F80B3C11307}"/>
                </a:ext>
              </a:extLst>
            </p:cNvPr>
            <p:cNvSpPr>
              <a:spLocks noChangeArrowheads="1"/>
            </p:cNvSpPr>
            <p:nvPr/>
          </p:nvSpPr>
          <p:spPr bwMode="auto">
            <a:xfrm>
              <a:off x="1632" y="3456"/>
              <a:ext cx="93" cy="288"/>
            </a:xfrm>
            <a:prstGeom prst="downArrow">
              <a:avLst>
                <a:gd name="adj1" fmla="val 50000"/>
                <a:gd name="adj2" fmla="val 77419"/>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08" name="AutoShape 68">
              <a:extLst>
                <a:ext uri="{FF2B5EF4-FFF2-40B4-BE49-F238E27FC236}">
                  <a16:creationId xmlns:a16="http://schemas.microsoft.com/office/drawing/2014/main" id="{702CC373-DDB3-4B00-AAD2-9941CD88B53D}"/>
                </a:ext>
              </a:extLst>
            </p:cNvPr>
            <p:cNvSpPr>
              <a:spLocks noChangeArrowheads="1"/>
            </p:cNvSpPr>
            <p:nvPr/>
          </p:nvSpPr>
          <p:spPr bwMode="auto">
            <a:xfrm>
              <a:off x="2160" y="3456"/>
              <a:ext cx="93" cy="288"/>
            </a:xfrm>
            <a:prstGeom prst="downArrow">
              <a:avLst>
                <a:gd name="adj1" fmla="val 50000"/>
                <a:gd name="adj2" fmla="val 77419"/>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315" name="Group 75">
            <a:extLst>
              <a:ext uri="{FF2B5EF4-FFF2-40B4-BE49-F238E27FC236}">
                <a16:creationId xmlns:a16="http://schemas.microsoft.com/office/drawing/2014/main" id="{D1128155-FD3B-46BD-A992-F1F63200AD0B}"/>
              </a:ext>
            </a:extLst>
          </p:cNvPr>
          <p:cNvGrpSpPr>
            <a:grpSpLocks/>
          </p:cNvGrpSpPr>
          <p:nvPr/>
        </p:nvGrpSpPr>
        <p:grpSpPr bwMode="auto">
          <a:xfrm>
            <a:off x="331788" y="6019800"/>
            <a:ext cx="3249612" cy="579438"/>
            <a:chOff x="209" y="3792"/>
            <a:chExt cx="2047" cy="365"/>
          </a:xfrm>
        </p:grpSpPr>
        <p:sp>
          <p:nvSpPr>
            <p:cNvPr id="266309" name="Rectangle 69">
              <a:extLst>
                <a:ext uri="{FF2B5EF4-FFF2-40B4-BE49-F238E27FC236}">
                  <a16:creationId xmlns:a16="http://schemas.microsoft.com/office/drawing/2014/main" id="{2B5D7D80-756B-49FE-9229-688172AC7D38}"/>
                </a:ext>
              </a:extLst>
            </p:cNvPr>
            <p:cNvSpPr>
              <a:spLocks noChangeArrowheads="1"/>
            </p:cNvSpPr>
            <p:nvPr/>
          </p:nvSpPr>
          <p:spPr bwMode="auto">
            <a:xfrm>
              <a:off x="209" y="3792"/>
              <a:ext cx="198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solidFill>
                    <a:srgbClr val="66FF66"/>
                  </a:solidFill>
                </a:rPr>
                <a:t>T</a:t>
              </a:r>
              <a:r>
                <a:rPr lang="en-US" altLang="zh-CN" sz="3200" baseline="-25000">
                  <a:solidFill>
                    <a:srgbClr val="66FF66"/>
                  </a:solidFill>
                </a:rPr>
                <a:t>2</a:t>
              </a:r>
              <a:r>
                <a:rPr kumimoji="0" lang="zh-CN" altLang="en-US" sz="3200">
                  <a:solidFill>
                    <a:schemeClr val="tx1"/>
                  </a:solidFill>
                  <a:latin typeface="Arial" panose="020B0604020202020204" pitchFamily="34" charset="0"/>
                  <a:ea typeface="宋体" panose="02010600030101010101" pitchFamily="2" charset="-122"/>
                </a:rPr>
                <a:t>不变</a:t>
              </a:r>
              <a:r>
                <a:rPr kumimoji="0" lang="en-US" altLang="zh-CN" sz="3200">
                  <a:solidFill>
                    <a:schemeClr val="tx1"/>
                  </a:solidFill>
                  <a:latin typeface="Arial" panose="020B0604020202020204" pitchFamily="34" charset="0"/>
                  <a:ea typeface="宋体" panose="02010600030101010101" pitchFamily="2" charset="-122"/>
                </a:rPr>
                <a:t>, </a:t>
              </a:r>
              <a:r>
                <a:rPr lang="en-US" altLang="zh-CN" sz="3200" i="1">
                  <a:solidFill>
                    <a:srgbClr val="FFFF66"/>
                  </a:solidFill>
                </a:rPr>
                <a:t>T</a:t>
              </a:r>
              <a:r>
                <a:rPr lang="en-US" altLang="zh-CN" sz="3200" baseline="-25000">
                  <a:solidFill>
                    <a:srgbClr val="FFFF66"/>
                  </a:solidFill>
                </a:rPr>
                <a:t>0</a:t>
              </a:r>
              <a:r>
                <a:rPr kumimoji="0" lang="en-US" altLang="zh-CN" sz="3200">
                  <a:solidFill>
                    <a:schemeClr val="tx1"/>
                  </a:solidFill>
                  <a:latin typeface="Arial" panose="020B0604020202020204" pitchFamily="34" charset="0"/>
                  <a:ea typeface="宋体" panose="02010600030101010101" pitchFamily="2" charset="-122"/>
                </a:rPr>
                <a:t>     </a:t>
              </a:r>
              <a:r>
                <a:rPr kumimoji="0" lang="en-US" altLang="zh-CN" sz="3200" i="1">
                  <a:ea typeface="宋体" panose="02010600030101010101" pitchFamily="2" charset="-122"/>
                  <a:cs typeface="Arial" panose="020B0604020202020204" pitchFamily="34" charset="0"/>
                </a:rPr>
                <a:t>ε</a:t>
              </a:r>
              <a:r>
                <a:rPr kumimoji="0" lang="en-US" altLang="zh-CN" sz="3200" baseline="-25000">
                  <a:ea typeface="宋体" panose="02010600030101010101" pitchFamily="2" charset="-122"/>
                  <a:cs typeface="Arial" panose="020B0604020202020204" pitchFamily="34" charset="0"/>
                </a:rPr>
                <a:t>C</a:t>
              </a:r>
            </a:p>
          </p:txBody>
        </p:sp>
        <p:sp>
          <p:nvSpPr>
            <p:cNvPr id="266310" name="AutoShape 70">
              <a:extLst>
                <a:ext uri="{FF2B5EF4-FFF2-40B4-BE49-F238E27FC236}">
                  <a16:creationId xmlns:a16="http://schemas.microsoft.com/office/drawing/2014/main" id="{1C3A296F-A36C-4BBB-9EA4-4C6BC3E167A0}"/>
                </a:ext>
              </a:extLst>
            </p:cNvPr>
            <p:cNvSpPr>
              <a:spLocks noChangeArrowheads="1"/>
            </p:cNvSpPr>
            <p:nvPr/>
          </p:nvSpPr>
          <p:spPr bwMode="auto">
            <a:xfrm>
              <a:off x="2163" y="3840"/>
              <a:ext cx="93" cy="288"/>
            </a:xfrm>
            <a:prstGeom prst="downArrow">
              <a:avLst>
                <a:gd name="adj1" fmla="val 50000"/>
                <a:gd name="adj2" fmla="val 77419"/>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11" name="AutoShape 71">
              <a:extLst>
                <a:ext uri="{FF2B5EF4-FFF2-40B4-BE49-F238E27FC236}">
                  <a16:creationId xmlns:a16="http://schemas.microsoft.com/office/drawing/2014/main" id="{55A3CDA6-9F7F-4EF2-8904-7D999EB8AEDD}"/>
                </a:ext>
              </a:extLst>
            </p:cNvPr>
            <p:cNvSpPr>
              <a:spLocks noChangeArrowheads="1"/>
            </p:cNvSpPr>
            <p:nvPr/>
          </p:nvSpPr>
          <p:spPr bwMode="auto">
            <a:xfrm rot="10800000">
              <a:off x="1632" y="3840"/>
              <a:ext cx="93" cy="288"/>
            </a:xfrm>
            <a:prstGeom prst="downArrow">
              <a:avLst>
                <a:gd name="adj1" fmla="val 50000"/>
                <a:gd name="adj2" fmla="val 77419"/>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6273"/>
                                        </p:tgtEl>
                                        <p:attrNameLst>
                                          <p:attrName>style.visibility</p:attrName>
                                        </p:attrNameLst>
                                      </p:cBhvr>
                                      <p:to>
                                        <p:strVal val="visible"/>
                                      </p:to>
                                    </p:set>
                                    <p:anim calcmode="lin" valueType="num">
                                      <p:cBhvr additive="base">
                                        <p:cTn id="7" dur="500" fill="hold"/>
                                        <p:tgtEl>
                                          <p:spTgt spid="266273"/>
                                        </p:tgtEl>
                                        <p:attrNameLst>
                                          <p:attrName>ppt_x</p:attrName>
                                        </p:attrNameLst>
                                      </p:cBhvr>
                                      <p:tavLst>
                                        <p:tav tm="0">
                                          <p:val>
                                            <p:strVal val="0-#ppt_w/2"/>
                                          </p:val>
                                        </p:tav>
                                        <p:tav tm="100000">
                                          <p:val>
                                            <p:strVal val="#ppt_x"/>
                                          </p:val>
                                        </p:tav>
                                      </p:tavLst>
                                    </p:anim>
                                    <p:anim calcmode="lin" valueType="num">
                                      <p:cBhvr additive="base">
                                        <p:cTn id="8" dur="500" fill="hold"/>
                                        <p:tgtEl>
                                          <p:spTgt spid="26627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266278"/>
                                        </p:tgtEl>
                                        <p:attrNameLst>
                                          <p:attrName>style.visibility</p:attrName>
                                        </p:attrNameLst>
                                      </p:cBhvr>
                                      <p:to>
                                        <p:strVal val="visible"/>
                                      </p:to>
                                    </p:set>
                                  </p:childTnLst>
                                </p:cTn>
                              </p:par>
                            </p:childTnLst>
                          </p:cTn>
                        </p:par>
                        <p:par>
                          <p:cTn id="13" fill="hold" nodeType="afterGroup">
                            <p:stCondLst>
                              <p:cond delay="500"/>
                            </p:stCondLst>
                            <p:childTnLst>
                              <p:par>
                                <p:cTn id="14" presetID="2" presetClass="entr" presetSubtype="2" fill="hold" nodeType="afterEffect">
                                  <p:stCondLst>
                                    <p:cond delay="0"/>
                                  </p:stCondLst>
                                  <p:childTnLst>
                                    <p:set>
                                      <p:cBhvr>
                                        <p:cTn id="15" dur="1" fill="hold">
                                          <p:stCondLst>
                                            <p:cond delay="0"/>
                                          </p:stCondLst>
                                        </p:cTn>
                                        <p:tgtEl>
                                          <p:spTgt spid="266312"/>
                                        </p:tgtEl>
                                        <p:attrNameLst>
                                          <p:attrName>style.visibility</p:attrName>
                                        </p:attrNameLst>
                                      </p:cBhvr>
                                      <p:to>
                                        <p:strVal val="visible"/>
                                      </p:to>
                                    </p:set>
                                    <p:anim calcmode="lin" valueType="num">
                                      <p:cBhvr additive="base">
                                        <p:cTn id="16" dur="500" fill="hold"/>
                                        <p:tgtEl>
                                          <p:spTgt spid="266312"/>
                                        </p:tgtEl>
                                        <p:attrNameLst>
                                          <p:attrName>ppt_x</p:attrName>
                                        </p:attrNameLst>
                                      </p:cBhvr>
                                      <p:tavLst>
                                        <p:tav tm="0">
                                          <p:val>
                                            <p:strVal val="1+#ppt_w/2"/>
                                          </p:val>
                                        </p:tav>
                                        <p:tav tm="100000">
                                          <p:val>
                                            <p:strVal val="#ppt_x"/>
                                          </p:val>
                                        </p:tav>
                                      </p:tavLst>
                                    </p:anim>
                                    <p:anim calcmode="lin" valueType="num">
                                      <p:cBhvr additive="base">
                                        <p:cTn id="17" dur="500" fill="hold"/>
                                        <p:tgtEl>
                                          <p:spTgt spid="266312"/>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00"/>
                            </p:stCondLst>
                            <p:childTnLst>
                              <p:par>
                                <p:cTn id="19" presetID="2" presetClass="entr" presetSubtype="2" fill="hold" nodeType="afterEffect">
                                  <p:stCondLst>
                                    <p:cond delay="0"/>
                                  </p:stCondLst>
                                  <p:childTnLst>
                                    <p:set>
                                      <p:cBhvr>
                                        <p:cTn id="20" dur="1" fill="hold">
                                          <p:stCondLst>
                                            <p:cond delay="0"/>
                                          </p:stCondLst>
                                        </p:cTn>
                                        <p:tgtEl>
                                          <p:spTgt spid="266313"/>
                                        </p:tgtEl>
                                        <p:attrNameLst>
                                          <p:attrName>style.visibility</p:attrName>
                                        </p:attrNameLst>
                                      </p:cBhvr>
                                      <p:to>
                                        <p:strVal val="visible"/>
                                      </p:to>
                                    </p:set>
                                    <p:anim calcmode="lin" valueType="num">
                                      <p:cBhvr additive="base">
                                        <p:cTn id="21" dur="500" fill="hold"/>
                                        <p:tgtEl>
                                          <p:spTgt spid="266313"/>
                                        </p:tgtEl>
                                        <p:attrNameLst>
                                          <p:attrName>ppt_x</p:attrName>
                                        </p:attrNameLst>
                                      </p:cBhvr>
                                      <p:tavLst>
                                        <p:tav tm="0">
                                          <p:val>
                                            <p:strVal val="1+#ppt_w/2"/>
                                          </p:val>
                                        </p:tav>
                                        <p:tav tm="100000">
                                          <p:val>
                                            <p:strVal val="#ppt_x"/>
                                          </p:val>
                                        </p:tav>
                                      </p:tavLst>
                                    </p:anim>
                                    <p:anim calcmode="lin" valueType="num">
                                      <p:cBhvr additive="base">
                                        <p:cTn id="22" dur="500" fill="hold"/>
                                        <p:tgtEl>
                                          <p:spTgt spid="266313"/>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266274"/>
                                        </p:tgtEl>
                                        <p:attrNameLst>
                                          <p:attrName>style.visibility</p:attrName>
                                        </p:attrNameLst>
                                      </p:cBhvr>
                                      <p:to>
                                        <p:strVal val="visible"/>
                                      </p:to>
                                    </p:set>
                                    <p:anim calcmode="lin" valueType="num">
                                      <p:cBhvr additive="base">
                                        <p:cTn id="27" dur="500" fill="hold"/>
                                        <p:tgtEl>
                                          <p:spTgt spid="266274"/>
                                        </p:tgtEl>
                                        <p:attrNameLst>
                                          <p:attrName>ppt_x</p:attrName>
                                        </p:attrNameLst>
                                      </p:cBhvr>
                                      <p:tavLst>
                                        <p:tav tm="0">
                                          <p:val>
                                            <p:strVal val="0-#ppt_w/2"/>
                                          </p:val>
                                        </p:tav>
                                        <p:tav tm="100000">
                                          <p:val>
                                            <p:strVal val="#ppt_x"/>
                                          </p:val>
                                        </p:tav>
                                      </p:tavLst>
                                    </p:anim>
                                    <p:anim calcmode="lin" valueType="num">
                                      <p:cBhvr additive="base">
                                        <p:cTn id="28" dur="500" fill="hold"/>
                                        <p:tgtEl>
                                          <p:spTgt spid="266274"/>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500"/>
                            </p:stCondLst>
                            <p:childTnLst>
                              <p:par>
                                <p:cTn id="30" presetID="2" presetClass="entr" presetSubtype="2" fill="hold" nodeType="afterEffect">
                                  <p:stCondLst>
                                    <p:cond delay="0"/>
                                  </p:stCondLst>
                                  <p:childTnLst>
                                    <p:set>
                                      <p:cBhvr>
                                        <p:cTn id="31" dur="1" fill="hold">
                                          <p:stCondLst>
                                            <p:cond delay="0"/>
                                          </p:stCondLst>
                                        </p:cTn>
                                        <p:tgtEl>
                                          <p:spTgt spid="266305"/>
                                        </p:tgtEl>
                                        <p:attrNameLst>
                                          <p:attrName>style.visibility</p:attrName>
                                        </p:attrNameLst>
                                      </p:cBhvr>
                                      <p:to>
                                        <p:strVal val="visible"/>
                                      </p:to>
                                    </p:set>
                                    <p:anim calcmode="lin" valueType="num">
                                      <p:cBhvr additive="base">
                                        <p:cTn id="32" dur="500" fill="hold"/>
                                        <p:tgtEl>
                                          <p:spTgt spid="266305"/>
                                        </p:tgtEl>
                                        <p:attrNameLst>
                                          <p:attrName>ppt_x</p:attrName>
                                        </p:attrNameLst>
                                      </p:cBhvr>
                                      <p:tavLst>
                                        <p:tav tm="0">
                                          <p:val>
                                            <p:strVal val="1+#ppt_w/2"/>
                                          </p:val>
                                        </p:tav>
                                        <p:tav tm="100000">
                                          <p:val>
                                            <p:strVal val="#ppt_x"/>
                                          </p:val>
                                        </p:tav>
                                      </p:tavLst>
                                    </p:anim>
                                    <p:anim calcmode="lin" valueType="num">
                                      <p:cBhvr additive="base">
                                        <p:cTn id="33" dur="500" fill="hold"/>
                                        <p:tgtEl>
                                          <p:spTgt spid="266305"/>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8" fill="hold" nodeType="clickEffect">
                                  <p:stCondLst>
                                    <p:cond delay="0"/>
                                  </p:stCondLst>
                                  <p:childTnLst>
                                    <p:set>
                                      <p:cBhvr>
                                        <p:cTn id="37" dur="1" fill="hold">
                                          <p:stCondLst>
                                            <p:cond delay="0"/>
                                          </p:stCondLst>
                                        </p:cTn>
                                        <p:tgtEl>
                                          <p:spTgt spid="266314"/>
                                        </p:tgtEl>
                                        <p:attrNameLst>
                                          <p:attrName>style.visibility</p:attrName>
                                        </p:attrNameLst>
                                      </p:cBhvr>
                                      <p:to>
                                        <p:strVal val="visible"/>
                                      </p:to>
                                    </p:set>
                                    <p:anim calcmode="lin" valueType="num">
                                      <p:cBhvr additive="base">
                                        <p:cTn id="38" dur="500" fill="hold"/>
                                        <p:tgtEl>
                                          <p:spTgt spid="266314"/>
                                        </p:tgtEl>
                                        <p:attrNameLst>
                                          <p:attrName>ppt_x</p:attrName>
                                        </p:attrNameLst>
                                      </p:cBhvr>
                                      <p:tavLst>
                                        <p:tav tm="0">
                                          <p:val>
                                            <p:strVal val="0-#ppt_w/2"/>
                                          </p:val>
                                        </p:tav>
                                        <p:tav tm="100000">
                                          <p:val>
                                            <p:strVal val="#ppt_x"/>
                                          </p:val>
                                        </p:tav>
                                      </p:tavLst>
                                    </p:anim>
                                    <p:anim calcmode="lin" valueType="num">
                                      <p:cBhvr additive="base">
                                        <p:cTn id="39" dur="500" fill="hold"/>
                                        <p:tgtEl>
                                          <p:spTgt spid="266314"/>
                                        </p:tgtEl>
                                        <p:attrNameLst>
                                          <p:attrName>ppt_y</p:attrName>
                                        </p:attrNameLst>
                                      </p:cBhvr>
                                      <p:tavLst>
                                        <p:tav tm="0">
                                          <p:val>
                                            <p:strVal val="#ppt_y"/>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nodeType="clickEffect">
                                  <p:stCondLst>
                                    <p:cond delay="0"/>
                                  </p:stCondLst>
                                  <p:childTnLst>
                                    <p:set>
                                      <p:cBhvr>
                                        <p:cTn id="43" dur="1" fill="hold">
                                          <p:stCondLst>
                                            <p:cond delay="0"/>
                                          </p:stCondLst>
                                        </p:cTn>
                                        <p:tgtEl>
                                          <p:spTgt spid="266315"/>
                                        </p:tgtEl>
                                        <p:attrNameLst>
                                          <p:attrName>style.visibility</p:attrName>
                                        </p:attrNameLst>
                                      </p:cBhvr>
                                      <p:to>
                                        <p:strVal val="visible"/>
                                      </p:to>
                                    </p:set>
                                    <p:anim calcmode="lin" valueType="num">
                                      <p:cBhvr additive="base">
                                        <p:cTn id="44" dur="500" fill="hold"/>
                                        <p:tgtEl>
                                          <p:spTgt spid="266315"/>
                                        </p:tgtEl>
                                        <p:attrNameLst>
                                          <p:attrName>ppt_x</p:attrName>
                                        </p:attrNameLst>
                                      </p:cBhvr>
                                      <p:tavLst>
                                        <p:tav tm="0">
                                          <p:val>
                                            <p:strVal val="0-#ppt_w/2"/>
                                          </p:val>
                                        </p:tav>
                                        <p:tav tm="100000">
                                          <p:val>
                                            <p:strVal val="#ppt_x"/>
                                          </p:val>
                                        </p:tav>
                                      </p:tavLst>
                                    </p:anim>
                                    <p:anim calcmode="lin" valueType="num">
                                      <p:cBhvr additive="base">
                                        <p:cTn id="45" dur="500" fill="hold"/>
                                        <p:tgtEl>
                                          <p:spTgt spid="2663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3"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a:extLst>
              <a:ext uri="{FF2B5EF4-FFF2-40B4-BE49-F238E27FC236}">
                <a16:creationId xmlns:a16="http://schemas.microsoft.com/office/drawing/2014/main" id="{B8CA07D5-236A-4E9F-86D3-BA713E113A35}"/>
              </a:ext>
            </a:extLst>
          </p:cNvPr>
          <p:cNvSpPr>
            <a:spLocks noGrp="1" noChangeArrowheads="1"/>
          </p:cNvSpPr>
          <p:nvPr>
            <p:ph type="title"/>
          </p:nvPr>
        </p:nvSpPr>
        <p:spPr>
          <a:xfrm>
            <a:off x="685800" y="152400"/>
            <a:ext cx="7772400" cy="823913"/>
          </a:xfrm>
        </p:spPr>
        <p:txBody>
          <a:bodyPr/>
          <a:lstStyle/>
          <a:p>
            <a:r>
              <a:rPr lang="zh-CN" altLang="en-US" sz="4800" b="1">
                <a:ea typeface="楷体_GB2312" pitchFamily="49" charset="-122"/>
              </a:rPr>
              <a:t>热泵循环和供热</a:t>
            </a:r>
            <a:r>
              <a:rPr kumimoji="1" lang="zh-CN" altLang="en-US" sz="4800" b="1">
                <a:latin typeface="Times New Roman" panose="02020603050405020304" pitchFamily="18" charset="0"/>
                <a:ea typeface="楷体_GB2312" pitchFamily="49" charset="-122"/>
              </a:rPr>
              <a:t>系数</a:t>
            </a:r>
          </a:p>
        </p:txBody>
      </p:sp>
      <p:sp>
        <p:nvSpPr>
          <p:cNvPr id="433155" name="Rectangle 3">
            <a:extLst>
              <a:ext uri="{FF2B5EF4-FFF2-40B4-BE49-F238E27FC236}">
                <a16:creationId xmlns:a16="http://schemas.microsoft.com/office/drawing/2014/main" id="{53EF5C14-C3F9-407E-8EA9-6EC7B7379BE0}"/>
              </a:ext>
            </a:extLst>
          </p:cNvPr>
          <p:cNvSpPr>
            <a:spLocks noChangeArrowheads="1"/>
          </p:cNvSpPr>
          <p:nvPr/>
        </p:nvSpPr>
        <p:spPr bwMode="auto">
          <a:xfrm>
            <a:off x="1236663" y="790575"/>
            <a:ext cx="63087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ea typeface="宋体" panose="02010600030101010101" pitchFamily="2" charset="-122"/>
              </a:rPr>
              <a:t>Coefficient  of  Performance</a:t>
            </a:r>
            <a:endParaRPr lang="en-US" altLang="zh-CN" sz="4000">
              <a:solidFill>
                <a:schemeClr val="tx1"/>
              </a:solidFill>
              <a:ea typeface="宋体" panose="02010600030101010101" pitchFamily="2" charset="-122"/>
            </a:endParaRPr>
          </a:p>
        </p:txBody>
      </p:sp>
      <p:graphicFrame>
        <p:nvGraphicFramePr>
          <p:cNvPr id="433156" name="Object 4">
            <a:extLst>
              <a:ext uri="{FF2B5EF4-FFF2-40B4-BE49-F238E27FC236}">
                <a16:creationId xmlns:a16="http://schemas.microsoft.com/office/drawing/2014/main" id="{2757EED6-B18E-46CA-B82C-3CFDBBB654F5}"/>
              </a:ext>
            </a:extLst>
          </p:cNvPr>
          <p:cNvGraphicFramePr>
            <a:graphicFrameLocks noChangeAspect="1"/>
          </p:cNvGraphicFramePr>
          <p:nvPr/>
        </p:nvGraphicFramePr>
        <p:xfrm>
          <a:off x="1031875" y="1905000"/>
          <a:ext cx="2478088" cy="1060450"/>
        </p:xfrm>
        <a:graphic>
          <a:graphicData uri="http://schemas.openxmlformats.org/presentationml/2006/ole">
            <mc:AlternateContent xmlns:mc="http://schemas.openxmlformats.org/markup-compatibility/2006">
              <mc:Choice xmlns:v="urn:schemas-microsoft-com:vml" Requires="v">
                <p:oleObj spid="_x0000_s433331" name="Equation" r:id="rId4" imgW="914400" imgH="393480" progId="Equation.DSMT4">
                  <p:embed/>
                </p:oleObj>
              </mc:Choice>
              <mc:Fallback>
                <p:oleObj name="Equation" r:id="rId4" imgW="914400" imgH="39348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875" y="1905000"/>
                        <a:ext cx="2478088" cy="106045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3170" name="Rectangle 18">
            <a:extLst>
              <a:ext uri="{FF2B5EF4-FFF2-40B4-BE49-F238E27FC236}">
                <a16:creationId xmlns:a16="http://schemas.microsoft.com/office/drawing/2014/main" id="{0978197D-1F4C-417B-80CC-667ACD172F78}"/>
              </a:ext>
            </a:extLst>
          </p:cNvPr>
          <p:cNvSpPr>
            <a:spLocks noChangeArrowheads="1"/>
          </p:cNvSpPr>
          <p:nvPr/>
        </p:nvSpPr>
        <p:spPr bwMode="auto">
          <a:xfrm>
            <a:off x="814387" y="3188105"/>
            <a:ext cx="24780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600" dirty="0">
                <a:solidFill>
                  <a:schemeClr val="tx1"/>
                </a:solidFill>
                <a:latin typeface="Arial" panose="020B0604020202020204" pitchFamily="34" charset="0"/>
                <a:ea typeface="宋体" panose="02010600030101010101" pitchFamily="2" charset="-122"/>
              </a:rPr>
              <a:t>卡诺逆循环</a:t>
            </a:r>
          </a:p>
        </p:txBody>
      </p:sp>
      <p:graphicFrame>
        <p:nvGraphicFramePr>
          <p:cNvPr id="433171" name="Object 19">
            <a:extLst>
              <a:ext uri="{FF2B5EF4-FFF2-40B4-BE49-F238E27FC236}">
                <a16:creationId xmlns:a16="http://schemas.microsoft.com/office/drawing/2014/main" id="{414E7FC6-53CF-43B6-8214-673579835504}"/>
              </a:ext>
            </a:extLst>
          </p:cNvPr>
          <p:cNvGraphicFramePr>
            <a:graphicFrameLocks noChangeAspect="1"/>
          </p:cNvGraphicFramePr>
          <p:nvPr/>
        </p:nvGraphicFramePr>
        <p:xfrm>
          <a:off x="492125" y="3962400"/>
          <a:ext cx="4368800" cy="1163638"/>
        </p:xfrm>
        <a:graphic>
          <a:graphicData uri="http://schemas.openxmlformats.org/presentationml/2006/ole">
            <mc:AlternateContent xmlns:mc="http://schemas.openxmlformats.org/markup-compatibility/2006">
              <mc:Choice xmlns:v="urn:schemas-microsoft-com:vml" Requires="v">
                <p:oleObj spid="_x0000_s433332" name="Equation" r:id="rId6" imgW="1612800" imgH="431640" progId="Equation.DSMT4">
                  <p:embed/>
                </p:oleObj>
              </mc:Choice>
              <mc:Fallback>
                <p:oleObj name="Equation" r:id="rId6" imgW="1612800" imgH="431640" progId="Equation.DSMT4">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125" y="3962400"/>
                        <a:ext cx="4368800" cy="116363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3174" name="Rectangle 22">
            <a:extLst>
              <a:ext uri="{FF2B5EF4-FFF2-40B4-BE49-F238E27FC236}">
                <a16:creationId xmlns:a16="http://schemas.microsoft.com/office/drawing/2014/main" id="{039BEEA0-4D4F-4456-AB22-6A4C52A6B0CB}"/>
              </a:ext>
            </a:extLst>
          </p:cNvPr>
          <p:cNvSpPr>
            <a:spLocks noChangeArrowheads="1"/>
          </p:cNvSpPr>
          <p:nvPr/>
        </p:nvSpPr>
        <p:spPr bwMode="auto">
          <a:xfrm>
            <a:off x="8339138" y="3505200"/>
            <a:ext cx="4556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t>w</a:t>
            </a:r>
            <a:endParaRPr lang="en-US" altLang="zh-CN" sz="3200" baseline="-25000"/>
          </a:p>
        </p:txBody>
      </p:sp>
      <p:grpSp>
        <p:nvGrpSpPr>
          <p:cNvPr id="433176" name="Group 24">
            <a:extLst>
              <a:ext uri="{FF2B5EF4-FFF2-40B4-BE49-F238E27FC236}">
                <a16:creationId xmlns:a16="http://schemas.microsoft.com/office/drawing/2014/main" id="{9EBCE1A4-7B44-4179-AFAB-D97EEA5ACCE4}"/>
              </a:ext>
            </a:extLst>
          </p:cNvPr>
          <p:cNvGrpSpPr>
            <a:grpSpLocks/>
          </p:cNvGrpSpPr>
          <p:nvPr/>
        </p:nvGrpSpPr>
        <p:grpSpPr bwMode="auto">
          <a:xfrm>
            <a:off x="5029200" y="2636838"/>
            <a:ext cx="3810000" cy="3703637"/>
            <a:chOff x="3168" y="1728"/>
            <a:chExt cx="2400" cy="2333"/>
          </a:xfrm>
        </p:grpSpPr>
        <p:sp>
          <p:nvSpPr>
            <p:cNvPr id="433177" name="Line 25">
              <a:extLst>
                <a:ext uri="{FF2B5EF4-FFF2-40B4-BE49-F238E27FC236}">
                  <a16:creationId xmlns:a16="http://schemas.microsoft.com/office/drawing/2014/main" id="{804A824D-D854-464F-ABA8-0473841C955A}"/>
                </a:ext>
              </a:extLst>
            </p:cNvPr>
            <p:cNvSpPr>
              <a:spLocks noChangeShapeType="1"/>
            </p:cNvSpPr>
            <p:nvPr/>
          </p:nvSpPr>
          <p:spPr bwMode="auto">
            <a:xfrm flipV="1">
              <a:off x="3456" y="1824"/>
              <a:ext cx="0" cy="1824"/>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3178" name="Line 26">
              <a:extLst>
                <a:ext uri="{FF2B5EF4-FFF2-40B4-BE49-F238E27FC236}">
                  <a16:creationId xmlns:a16="http://schemas.microsoft.com/office/drawing/2014/main" id="{299E2B40-CAF4-4FB8-BC63-5E07CDDCA6C6}"/>
                </a:ext>
              </a:extLst>
            </p:cNvPr>
            <p:cNvSpPr>
              <a:spLocks noChangeShapeType="1"/>
            </p:cNvSpPr>
            <p:nvPr/>
          </p:nvSpPr>
          <p:spPr bwMode="auto">
            <a:xfrm>
              <a:off x="3456" y="3648"/>
              <a:ext cx="2112" cy="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3179" name="Text Box 27">
              <a:extLst>
                <a:ext uri="{FF2B5EF4-FFF2-40B4-BE49-F238E27FC236}">
                  <a16:creationId xmlns:a16="http://schemas.microsoft.com/office/drawing/2014/main" id="{D3010D82-FCB8-449E-971E-12B822AC823F}"/>
                </a:ext>
              </a:extLst>
            </p:cNvPr>
            <p:cNvSpPr txBox="1">
              <a:spLocks noChangeArrowheads="1"/>
            </p:cNvSpPr>
            <p:nvPr/>
          </p:nvSpPr>
          <p:spPr bwMode="auto">
            <a:xfrm>
              <a:off x="3168" y="1728"/>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i="1">
                  <a:solidFill>
                    <a:srgbClr val="66FF66"/>
                  </a:solidFill>
                </a:rPr>
                <a:t>T</a:t>
              </a:r>
            </a:p>
          </p:txBody>
        </p:sp>
        <p:sp>
          <p:nvSpPr>
            <p:cNvPr id="433180" name="Text Box 28">
              <a:extLst>
                <a:ext uri="{FF2B5EF4-FFF2-40B4-BE49-F238E27FC236}">
                  <a16:creationId xmlns:a16="http://schemas.microsoft.com/office/drawing/2014/main" id="{FB081902-7E5D-4A49-B645-894CEE702FF2}"/>
                </a:ext>
              </a:extLst>
            </p:cNvPr>
            <p:cNvSpPr txBox="1">
              <a:spLocks noChangeArrowheads="1"/>
            </p:cNvSpPr>
            <p:nvPr/>
          </p:nvSpPr>
          <p:spPr bwMode="auto">
            <a:xfrm>
              <a:off x="5328" y="3696"/>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i="1"/>
                <a:t>s</a:t>
              </a:r>
            </a:p>
          </p:txBody>
        </p:sp>
      </p:grpSp>
      <p:grpSp>
        <p:nvGrpSpPr>
          <p:cNvPr id="433181" name="Group 29">
            <a:extLst>
              <a:ext uri="{FF2B5EF4-FFF2-40B4-BE49-F238E27FC236}">
                <a16:creationId xmlns:a16="http://schemas.microsoft.com/office/drawing/2014/main" id="{51576558-8C63-4AA4-A944-C52A41C17189}"/>
              </a:ext>
            </a:extLst>
          </p:cNvPr>
          <p:cNvGrpSpPr>
            <a:grpSpLocks/>
          </p:cNvGrpSpPr>
          <p:nvPr/>
        </p:nvGrpSpPr>
        <p:grpSpPr bwMode="auto">
          <a:xfrm>
            <a:off x="5486400" y="4114800"/>
            <a:ext cx="3405188" cy="1493838"/>
            <a:chOff x="3456" y="2592"/>
            <a:chExt cx="2145" cy="941"/>
          </a:xfrm>
        </p:grpSpPr>
        <p:sp>
          <p:nvSpPr>
            <p:cNvPr id="433182" name="Text Box 30">
              <a:extLst>
                <a:ext uri="{FF2B5EF4-FFF2-40B4-BE49-F238E27FC236}">
                  <a16:creationId xmlns:a16="http://schemas.microsoft.com/office/drawing/2014/main" id="{FF28D8BA-D9A4-4B82-A67E-2C667AB9322C}"/>
                </a:ext>
              </a:extLst>
            </p:cNvPr>
            <p:cNvSpPr txBox="1">
              <a:spLocks noChangeArrowheads="1"/>
            </p:cNvSpPr>
            <p:nvPr/>
          </p:nvSpPr>
          <p:spPr bwMode="auto">
            <a:xfrm>
              <a:off x="4944" y="3168"/>
              <a:ext cx="48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i="1">
                  <a:solidFill>
                    <a:srgbClr val="66FF66"/>
                  </a:solidFill>
                </a:rPr>
                <a:t>T</a:t>
              </a:r>
              <a:r>
                <a:rPr lang="en-US" altLang="zh-CN" sz="3200" baseline="-25000">
                  <a:solidFill>
                    <a:srgbClr val="66FF66"/>
                  </a:solidFill>
                </a:rPr>
                <a:t>2</a:t>
              </a:r>
            </a:p>
          </p:txBody>
        </p:sp>
        <p:sp>
          <p:nvSpPr>
            <p:cNvPr id="433183" name="Text Box 31">
              <a:extLst>
                <a:ext uri="{FF2B5EF4-FFF2-40B4-BE49-F238E27FC236}">
                  <a16:creationId xmlns:a16="http://schemas.microsoft.com/office/drawing/2014/main" id="{4CCA4586-6901-43BD-A8B2-03F149966038}"/>
                </a:ext>
              </a:extLst>
            </p:cNvPr>
            <p:cNvSpPr txBox="1">
              <a:spLocks noChangeArrowheads="1"/>
            </p:cNvSpPr>
            <p:nvPr/>
          </p:nvSpPr>
          <p:spPr bwMode="auto">
            <a:xfrm>
              <a:off x="5245" y="2592"/>
              <a:ext cx="356"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solidFill>
                    <a:srgbClr val="FFFF66"/>
                  </a:solidFill>
                </a:rPr>
                <a:t>T</a:t>
              </a:r>
              <a:r>
                <a:rPr lang="en-US" altLang="zh-CN" sz="3200" baseline="-25000">
                  <a:solidFill>
                    <a:srgbClr val="FFFF66"/>
                  </a:solidFill>
                </a:rPr>
                <a:t>0</a:t>
              </a:r>
            </a:p>
          </p:txBody>
        </p:sp>
        <p:sp>
          <p:nvSpPr>
            <p:cNvPr id="433184" name="Line 32">
              <a:extLst>
                <a:ext uri="{FF2B5EF4-FFF2-40B4-BE49-F238E27FC236}">
                  <a16:creationId xmlns:a16="http://schemas.microsoft.com/office/drawing/2014/main" id="{14045111-6C3C-42CC-A741-623695CF0D26}"/>
                </a:ext>
              </a:extLst>
            </p:cNvPr>
            <p:cNvSpPr>
              <a:spLocks noChangeShapeType="1"/>
            </p:cNvSpPr>
            <p:nvPr/>
          </p:nvSpPr>
          <p:spPr bwMode="auto">
            <a:xfrm>
              <a:off x="3456" y="2784"/>
              <a:ext cx="1776" cy="0"/>
            </a:xfrm>
            <a:prstGeom prst="line">
              <a:avLst/>
            </a:prstGeom>
            <a:noFill/>
            <a:ln w="25400">
              <a:solidFill>
                <a:srgbClr val="FF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3185" name="Rectangle 33">
              <a:extLst>
                <a:ext uri="{FF2B5EF4-FFF2-40B4-BE49-F238E27FC236}">
                  <a16:creationId xmlns:a16="http://schemas.microsoft.com/office/drawing/2014/main" id="{CA09DE4E-56DC-411A-A9BD-7447B3CC23DB}"/>
                </a:ext>
              </a:extLst>
            </p:cNvPr>
            <p:cNvSpPr>
              <a:spLocks noChangeArrowheads="1"/>
            </p:cNvSpPr>
            <p:nvPr/>
          </p:nvSpPr>
          <p:spPr bwMode="auto">
            <a:xfrm>
              <a:off x="3888" y="2784"/>
              <a:ext cx="1056" cy="576"/>
            </a:xfrm>
            <a:prstGeom prst="rect">
              <a:avLst/>
            </a:prstGeom>
            <a:noFill/>
            <a:ln w="25400" cap="sq">
              <a:solidFill>
                <a:srgbClr val="00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3186" name="Line 34">
              <a:extLst>
                <a:ext uri="{FF2B5EF4-FFF2-40B4-BE49-F238E27FC236}">
                  <a16:creationId xmlns:a16="http://schemas.microsoft.com/office/drawing/2014/main" id="{809205D6-2867-4BED-8B21-393D9E2C8536}"/>
                </a:ext>
              </a:extLst>
            </p:cNvPr>
            <p:cNvSpPr>
              <a:spLocks noChangeShapeType="1"/>
            </p:cNvSpPr>
            <p:nvPr/>
          </p:nvSpPr>
          <p:spPr bwMode="auto">
            <a:xfrm flipV="1">
              <a:off x="4944" y="2976"/>
              <a:ext cx="0" cy="192"/>
            </a:xfrm>
            <a:prstGeom prst="line">
              <a:avLst/>
            </a:prstGeom>
            <a:noFill/>
            <a:ln w="25400" cap="sq">
              <a:solidFill>
                <a:srgbClr val="00FF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3187" name="Line 35">
              <a:extLst>
                <a:ext uri="{FF2B5EF4-FFF2-40B4-BE49-F238E27FC236}">
                  <a16:creationId xmlns:a16="http://schemas.microsoft.com/office/drawing/2014/main" id="{1BF6CD1A-75EE-4578-AC8A-D364057F75C7}"/>
                </a:ext>
              </a:extLst>
            </p:cNvPr>
            <p:cNvSpPr>
              <a:spLocks noChangeShapeType="1"/>
            </p:cNvSpPr>
            <p:nvPr/>
          </p:nvSpPr>
          <p:spPr bwMode="auto">
            <a:xfrm rot="10800000" flipV="1">
              <a:off x="3888" y="2976"/>
              <a:ext cx="0" cy="192"/>
            </a:xfrm>
            <a:prstGeom prst="line">
              <a:avLst/>
            </a:prstGeom>
            <a:noFill/>
            <a:ln w="25400" cap="sq">
              <a:solidFill>
                <a:srgbClr val="00FF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433188" name="Object 36">
            <a:extLst>
              <a:ext uri="{FF2B5EF4-FFF2-40B4-BE49-F238E27FC236}">
                <a16:creationId xmlns:a16="http://schemas.microsoft.com/office/drawing/2014/main" id="{7D8AE5C3-B89B-4BD6-B7CA-4DCA57785F83}"/>
              </a:ext>
            </a:extLst>
          </p:cNvPr>
          <p:cNvGraphicFramePr>
            <a:graphicFrameLocks noChangeAspect="1"/>
          </p:cNvGraphicFramePr>
          <p:nvPr/>
        </p:nvGraphicFramePr>
        <p:xfrm>
          <a:off x="7410450" y="1268413"/>
          <a:ext cx="1409700" cy="1676400"/>
        </p:xfrm>
        <a:graphic>
          <a:graphicData uri="http://schemas.openxmlformats.org/presentationml/2006/ole">
            <mc:AlternateContent xmlns:mc="http://schemas.openxmlformats.org/markup-compatibility/2006">
              <mc:Choice xmlns:v="urn:schemas-microsoft-com:vml" Requires="v">
                <p:oleObj spid="_x0000_s433333" name="Equation" r:id="rId8" imgW="520560" imgH="622080" progId="Equation.DSMT4">
                  <p:embed/>
                </p:oleObj>
              </mc:Choice>
              <mc:Fallback>
                <p:oleObj name="Equation" r:id="rId8" imgW="520560" imgH="622080" progId="Equation.DSMT4">
                  <p:embed/>
                  <p:pic>
                    <p:nvPicPr>
                      <p:cNvPr id="0"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10450" y="1268413"/>
                        <a:ext cx="1409700" cy="167640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33189" name="Group 37">
            <a:extLst>
              <a:ext uri="{FF2B5EF4-FFF2-40B4-BE49-F238E27FC236}">
                <a16:creationId xmlns:a16="http://schemas.microsoft.com/office/drawing/2014/main" id="{756BC41C-1316-42C7-96D1-0449F7045967}"/>
              </a:ext>
            </a:extLst>
          </p:cNvPr>
          <p:cNvGrpSpPr>
            <a:grpSpLocks/>
          </p:cNvGrpSpPr>
          <p:nvPr/>
        </p:nvGrpSpPr>
        <p:grpSpPr bwMode="auto">
          <a:xfrm>
            <a:off x="355600" y="5407025"/>
            <a:ext cx="3221038" cy="579438"/>
            <a:chOff x="224" y="3406"/>
            <a:chExt cx="2029" cy="365"/>
          </a:xfrm>
        </p:grpSpPr>
        <p:sp>
          <p:nvSpPr>
            <p:cNvPr id="433190" name="Rectangle 38">
              <a:extLst>
                <a:ext uri="{FF2B5EF4-FFF2-40B4-BE49-F238E27FC236}">
                  <a16:creationId xmlns:a16="http://schemas.microsoft.com/office/drawing/2014/main" id="{5DA59038-7892-4358-B1AF-86977BABF16B}"/>
                </a:ext>
              </a:extLst>
            </p:cNvPr>
            <p:cNvSpPr>
              <a:spLocks noChangeArrowheads="1"/>
            </p:cNvSpPr>
            <p:nvPr/>
          </p:nvSpPr>
          <p:spPr bwMode="auto">
            <a:xfrm>
              <a:off x="224" y="3406"/>
              <a:ext cx="195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t>T</a:t>
              </a:r>
              <a:r>
                <a:rPr lang="en-US" altLang="zh-CN" sz="3200" baseline="-25000"/>
                <a:t>1</a:t>
              </a:r>
              <a:r>
                <a:rPr kumimoji="0" lang="zh-CN" altLang="en-US" sz="3200">
                  <a:solidFill>
                    <a:schemeClr val="tx1"/>
                  </a:solidFill>
                  <a:latin typeface="Arial" panose="020B0604020202020204" pitchFamily="34" charset="0"/>
                  <a:ea typeface="宋体" panose="02010600030101010101" pitchFamily="2" charset="-122"/>
                </a:rPr>
                <a:t>不变</a:t>
              </a:r>
              <a:r>
                <a:rPr kumimoji="0" lang="en-US" altLang="zh-CN" sz="3200">
                  <a:solidFill>
                    <a:schemeClr val="tx1"/>
                  </a:solidFill>
                  <a:latin typeface="Arial" panose="020B0604020202020204" pitchFamily="34" charset="0"/>
                  <a:ea typeface="宋体" panose="02010600030101010101" pitchFamily="2" charset="-122"/>
                </a:rPr>
                <a:t>, </a:t>
              </a:r>
              <a:r>
                <a:rPr lang="en-US" altLang="zh-CN" sz="3200" i="1">
                  <a:solidFill>
                    <a:srgbClr val="FFFF66"/>
                  </a:solidFill>
                </a:rPr>
                <a:t>T</a:t>
              </a:r>
              <a:r>
                <a:rPr lang="en-US" altLang="zh-CN" sz="3200" baseline="-25000">
                  <a:solidFill>
                    <a:srgbClr val="FFFF66"/>
                  </a:solidFill>
                </a:rPr>
                <a:t>0</a:t>
              </a:r>
              <a:r>
                <a:rPr lang="en-US" altLang="zh-CN" sz="3200" baseline="-25000">
                  <a:solidFill>
                    <a:srgbClr val="66FF66"/>
                  </a:solidFill>
                </a:rPr>
                <a:t>      </a:t>
              </a:r>
              <a:r>
                <a:rPr kumimoji="0" lang="en-US" altLang="zh-CN" sz="3200" b="0" i="1">
                  <a:solidFill>
                    <a:schemeClr val="tx1"/>
                  </a:solidFill>
                  <a:latin typeface="Arial" panose="020B0604020202020204" pitchFamily="34" charset="0"/>
                  <a:ea typeface="宋体" panose="02010600030101010101" pitchFamily="2" charset="-122"/>
                </a:rPr>
                <a:t> </a:t>
              </a:r>
              <a:r>
                <a:rPr kumimoji="0" lang="en-US" altLang="zh-CN" sz="3200" i="1">
                  <a:ea typeface="宋体" panose="02010600030101010101" pitchFamily="2" charset="-122"/>
                  <a:cs typeface="Arial" panose="020B0604020202020204" pitchFamily="34" charset="0"/>
                </a:rPr>
                <a:t>ε</a:t>
              </a:r>
              <a:r>
                <a:rPr kumimoji="0" lang="en-US" altLang="zh-CN" sz="3200" baseline="-25000">
                  <a:ea typeface="宋体" panose="02010600030101010101" pitchFamily="2" charset="-122"/>
                  <a:cs typeface="Arial" panose="020B0604020202020204" pitchFamily="34" charset="0"/>
                </a:rPr>
                <a:t>C</a:t>
              </a:r>
              <a:endParaRPr kumimoji="0" lang="en-US" altLang="zh-CN" sz="3200" baseline="-25000">
                <a:ea typeface="宋体" panose="02010600030101010101" pitchFamily="2" charset="-122"/>
              </a:endParaRPr>
            </a:p>
          </p:txBody>
        </p:sp>
        <p:sp>
          <p:nvSpPr>
            <p:cNvPr id="433191" name="AutoShape 39">
              <a:extLst>
                <a:ext uri="{FF2B5EF4-FFF2-40B4-BE49-F238E27FC236}">
                  <a16:creationId xmlns:a16="http://schemas.microsoft.com/office/drawing/2014/main" id="{7492802B-6F0C-406B-8B03-07AE28937386}"/>
                </a:ext>
              </a:extLst>
            </p:cNvPr>
            <p:cNvSpPr>
              <a:spLocks noChangeArrowheads="1"/>
            </p:cNvSpPr>
            <p:nvPr/>
          </p:nvSpPr>
          <p:spPr bwMode="auto">
            <a:xfrm>
              <a:off x="1632" y="3456"/>
              <a:ext cx="93" cy="288"/>
            </a:xfrm>
            <a:prstGeom prst="downArrow">
              <a:avLst>
                <a:gd name="adj1" fmla="val 50000"/>
                <a:gd name="adj2" fmla="val 77419"/>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3192" name="AutoShape 40">
              <a:extLst>
                <a:ext uri="{FF2B5EF4-FFF2-40B4-BE49-F238E27FC236}">
                  <a16:creationId xmlns:a16="http://schemas.microsoft.com/office/drawing/2014/main" id="{7293BA43-0EAA-46BD-8551-5968A79E728C}"/>
                </a:ext>
              </a:extLst>
            </p:cNvPr>
            <p:cNvSpPr>
              <a:spLocks noChangeArrowheads="1"/>
            </p:cNvSpPr>
            <p:nvPr/>
          </p:nvSpPr>
          <p:spPr bwMode="auto">
            <a:xfrm>
              <a:off x="2160" y="3456"/>
              <a:ext cx="93" cy="288"/>
            </a:xfrm>
            <a:prstGeom prst="downArrow">
              <a:avLst>
                <a:gd name="adj1" fmla="val 50000"/>
                <a:gd name="adj2" fmla="val 77419"/>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33193" name="Group 41">
            <a:extLst>
              <a:ext uri="{FF2B5EF4-FFF2-40B4-BE49-F238E27FC236}">
                <a16:creationId xmlns:a16="http://schemas.microsoft.com/office/drawing/2014/main" id="{9DE2B060-9379-4EB8-ABA0-858CC4385DEC}"/>
              </a:ext>
            </a:extLst>
          </p:cNvPr>
          <p:cNvGrpSpPr>
            <a:grpSpLocks/>
          </p:cNvGrpSpPr>
          <p:nvPr/>
        </p:nvGrpSpPr>
        <p:grpSpPr bwMode="auto">
          <a:xfrm>
            <a:off x="331788" y="6019800"/>
            <a:ext cx="3249612" cy="579438"/>
            <a:chOff x="209" y="3792"/>
            <a:chExt cx="2047" cy="365"/>
          </a:xfrm>
        </p:grpSpPr>
        <p:sp>
          <p:nvSpPr>
            <p:cNvPr id="433194" name="Rectangle 42">
              <a:extLst>
                <a:ext uri="{FF2B5EF4-FFF2-40B4-BE49-F238E27FC236}">
                  <a16:creationId xmlns:a16="http://schemas.microsoft.com/office/drawing/2014/main" id="{4049D00F-A469-4116-AFCE-3FB92D71BB23}"/>
                </a:ext>
              </a:extLst>
            </p:cNvPr>
            <p:cNvSpPr>
              <a:spLocks noChangeArrowheads="1"/>
            </p:cNvSpPr>
            <p:nvPr/>
          </p:nvSpPr>
          <p:spPr bwMode="auto">
            <a:xfrm>
              <a:off x="209" y="3792"/>
              <a:ext cx="198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solidFill>
                    <a:srgbClr val="FFFF66"/>
                  </a:solidFill>
                </a:rPr>
                <a:t>T</a:t>
              </a:r>
              <a:r>
                <a:rPr lang="en-US" altLang="zh-CN" sz="3200" baseline="-25000">
                  <a:solidFill>
                    <a:srgbClr val="FFFF66"/>
                  </a:solidFill>
                </a:rPr>
                <a:t>0</a:t>
              </a:r>
              <a:r>
                <a:rPr kumimoji="0" lang="zh-CN" altLang="en-US" sz="3200">
                  <a:solidFill>
                    <a:schemeClr val="tx1"/>
                  </a:solidFill>
                  <a:latin typeface="Arial" panose="020B0604020202020204" pitchFamily="34" charset="0"/>
                  <a:ea typeface="宋体" panose="02010600030101010101" pitchFamily="2" charset="-122"/>
                </a:rPr>
                <a:t>不变</a:t>
              </a:r>
              <a:r>
                <a:rPr kumimoji="0" lang="en-US" altLang="zh-CN" sz="3200">
                  <a:solidFill>
                    <a:schemeClr val="tx1"/>
                  </a:solidFill>
                  <a:latin typeface="Arial" panose="020B0604020202020204" pitchFamily="34" charset="0"/>
                  <a:ea typeface="宋体" panose="02010600030101010101" pitchFamily="2" charset="-122"/>
                </a:rPr>
                <a:t>, </a:t>
              </a:r>
              <a:r>
                <a:rPr lang="en-US" altLang="zh-CN" sz="3200" i="1"/>
                <a:t>T</a:t>
              </a:r>
              <a:r>
                <a:rPr lang="en-US" altLang="zh-CN" sz="3200" baseline="-25000"/>
                <a:t>1</a:t>
              </a:r>
              <a:r>
                <a:rPr kumimoji="0" lang="en-US" altLang="zh-CN" sz="3200">
                  <a:solidFill>
                    <a:schemeClr val="tx1"/>
                  </a:solidFill>
                  <a:latin typeface="Arial" panose="020B0604020202020204" pitchFamily="34" charset="0"/>
                  <a:ea typeface="宋体" panose="02010600030101010101" pitchFamily="2" charset="-122"/>
                </a:rPr>
                <a:t>     </a:t>
              </a:r>
              <a:r>
                <a:rPr kumimoji="0" lang="en-US" altLang="zh-CN" sz="3200" i="1">
                  <a:ea typeface="宋体" panose="02010600030101010101" pitchFamily="2" charset="-122"/>
                  <a:cs typeface="Arial" panose="020B0604020202020204" pitchFamily="34" charset="0"/>
                </a:rPr>
                <a:t>ε</a:t>
              </a:r>
              <a:r>
                <a:rPr kumimoji="0" lang="en-US" altLang="zh-CN" sz="3200" baseline="-25000">
                  <a:ea typeface="宋体" panose="02010600030101010101" pitchFamily="2" charset="-122"/>
                  <a:cs typeface="Arial" panose="020B0604020202020204" pitchFamily="34" charset="0"/>
                </a:rPr>
                <a:t>C</a:t>
              </a:r>
            </a:p>
          </p:txBody>
        </p:sp>
        <p:sp>
          <p:nvSpPr>
            <p:cNvPr id="433195" name="AutoShape 43">
              <a:extLst>
                <a:ext uri="{FF2B5EF4-FFF2-40B4-BE49-F238E27FC236}">
                  <a16:creationId xmlns:a16="http://schemas.microsoft.com/office/drawing/2014/main" id="{5B9F5EB6-28F7-49C7-9F7D-0822727228C6}"/>
                </a:ext>
              </a:extLst>
            </p:cNvPr>
            <p:cNvSpPr>
              <a:spLocks noChangeArrowheads="1"/>
            </p:cNvSpPr>
            <p:nvPr/>
          </p:nvSpPr>
          <p:spPr bwMode="auto">
            <a:xfrm>
              <a:off x="2163" y="3840"/>
              <a:ext cx="93" cy="288"/>
            </a:xfrm>
            <a:prstGeom prst="downArrow">
              <a:avLst>
                <a:gd name="adj1" fmla="val 50000"/>
                <a:gd name="adj2" fmla="val 77419"/>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3196" name="AutoShape 44">
              <a:extLst>
                <a:ext uri="{FF2B5EF4-FFF2-40B4-BE49-F238E27FC236}">
                  <a16:creationId xmlns:a16="http://schemas.microsoft.com/office/drawing/2014/main" id="{468F5BD8-376A-4833-AF5C-5EBBC0B97F80}"/>
                </a:ext>
              </a:extLst>
            </p:cNvPr>
            <p:cNvSpPr>
              <a:spLocks noChangeArrowheads="1"/>
            </p:cNvSpPr>
            <p:nvPr/>
          </p:nvSpPr>
          <p:spPr bwMode="auto">
            <a:xfrm rot="10800000">
              <a:off x="1632" y="3840"/>
              <a:ext cx="93" cy="288"/>
            </a:xfrm>
            <a:prstGeom prst="downArrow">
              <a:avLst>
                <a:gd name="adj1" fmla="val 50000"/>
                <a:gd name="adj2" fmla="val 77419"/>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33203" name="Group 51">
            <a:extLst>
              <a:ext uri="{FF2B5EF4-FFF2-40B4-BE49-F238E27FC236}">
                <a16:creationId xmlns:a16="http://schemas.microsoft.com/office/drawing/2014/main" id="{3178E890-718F-42B9-AC2C-428CFDA5EAE6}"/>
              </a:ext>
            </a:extLst>
          </p:cNvPr>
          <p:cNvGrpSpPr>
            <a:grpSpLocks/>
          </p:cNvGrpSpPr>
          <p:nvPr/>
        </p:nvGrpSpPr>
        <p:grpSpPr bwMode="auto">
          <a:xfrm>
            <a:off x="6172200" y="2971800"/>
            <a:ext cx="2393950" cy="1447800"/>
            <a:chOff x="3888" y="1872"/>
            <a:chExt cx="1508" cy="912"/>
          </a:xfrm>
        </p:grpSpPr>
        <p:sp>
          <p:nvSpPr>
            <p:cNvPr id="433198" name="Rectangle 46">
              <a:extLst>
                <a:ext uri="{FF2B5EF4-FFF2-40B4-BE49-F238E27FC236}">
                  <a16:creationId xmlns:a16="http://schemas.microsoft.com/office/drawing/2014/main" id="{2B7FFFCC-C076-4779-AAC9-313141A481AA}"/>
                </a:ext>
              </a:extLst>
            </p:cNvPr>
            <p:cNvSpPr>
              <a:spLocks noChangeArrowheads="1"/>
            </p:cNvSpPr>
            <p:nvPr/>
          </p:nvSpPr>
          <p:spPr bwMode="auto">
            <a:xfrm>
              <a:off x="3888" y="2160"/>
              <a:ext cx="1056" cy="624"/>
            </a:xfrm>
            <a:prstGeom prst="rect">
              <a:avLst/>
            </a:prstGeom>
            <a:noFill/>
            <a:ln w="25400" cap="sq">
              <a:solidFill>
                <a:schemeClr val="tx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3199" name="Rectangle 47">
              <a:extLst>
                <a:ext uri="{FF2B5EF4-FFF2-40B4-BE49-F238E27FC236}">
                  <a16:creationId xmlns:a16="http://schemas.microsoft.com/office/drawing/2014/main" id="{527117C8-676B-49D7-9483-0F52AB5823CF}"/>
                </a:ext>
              </a:extLst>
            </p:cNvPr>
            <p:cNvSpPr>
              <a:spLocks noChangeArrowheads="1"/>
            </p:cNvSpPr>
            <p:nvPr/>
          </p:nvSpPr>
          <p:spPr bwMode="auto">
            <a:xfrm>
              <a:off x="5040" y="1872"/>
              <a:ext cx="35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t>T</a:t>
              </a:r>
              <a:r>
                <a:rPr lang="en-US" altLang="zh-CN" sz="3200" baseline="-25000"/>
                <a:t>1</a:t>
              </a:r>
            </a:p>
          </p:txBody>
        </p:sp>
        <p:sp>
          <p:nvSpPr>
            <p:cNvPr id="433200" name="Line 48">
              <a:extLst>
                <a:ext uri="{FF2B5EF4-FFF2-40B4-BE49-F238E27FC236}">
                  <a16:creationId xmlns:a16="http://schemas.microsoft.com/office/drawing/2014/main" id="{1E8724B9-5991-49C6-AFCE-27766B1BF7BE}"/>
                </a:ext>
              </a:extLst>
            </p:cNvPr>
            <p:cNvSpPr>
              <a:spLocks noChangeShapeType="1"/>
            </p:cNvSpPr>
            <p:nvPr/>
          </p:nvSpPr>
          <p:spPr bwMode="auto">
            <a:xfrm flipV="1">
              <a:off x="4944" y="2352"/>
              <a:ext cx="0" cy="192"/>
            </a:xfrm>
            <a:prstGeom prst="line">
              <a:avLst/>
            </a:prstGeom>
            <a:noFill/>
            <a:ln w="25400" cap="sq">
              <a:solidFill>
                <a:schemeClr val="tx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3201" name="Line 49">
              <a:extLst>
                <a:ext uri="{FF2B5EF4-FFF2-40B4-BE49-F238E27FC236}">
                  <a16:creationId xmlns:a16="http://schemas.microsoft.com/office/drawing/2014/main" id="{B393F6C3-F0D6-4138-99A1-41D520038C99}"/>
                </a:ext>
              </a:extLst>
            </p:cNvPr>
            <p:cNvSpPr>
              <a:spLocks noChangeShapeType="1"/>
            </p:cNvSpPr>
            <p:nvPr/>
          </p:nvSpPr>
          <p:spPr bwMode="auto">
            <a:xfrm rot="10800000" flipV="1">
              <a:off x="3888" y="2352"/>
              <a:ext cx="0" cy="192"/>
            </a:xfrm>
            <a:prstGeom prst="line">
              <a:avLst/>
            </a:prstGeom>
            <a:noFill/>
            <a:ln w="25400" cap="sq">
              <a:solidFill>
                <a:schemeClr val="tx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a:extLst>
              <a:ext uri="{FF2B5EF4-FFF2-40B4-BE49-F238E27FC236}">
                <a16:creationId xmlns:a16="http://schemas.microsoft.com/office/drawing/2014/main" id="{B48BB6BE-CD51-4713-A095-A99A9E6CCB44}"/>
              </a:ext>
            </a:extLst>
          </p:cNvPr>
          <p:cNvSpPr>
            <a:spLocks noGrp="1" noChangeArrowheads="1"/>
          </p:cNvSpPr>
          <p:nvPr>
            <p:ph type="title"/>
          </p:nvPr>
        </p:nvSpPr>
        <p:spPr>
          <a:xfrm>
            <a:off x="2438400" y="166688"/>
            <a:ext cx="4495800" cy="823912"/>
          </a:xfrm>
        </p:spPr>
        <p:txBody>
          <a:bodyPr/>
          <a:lstStyle/>
          <a:p>
            <a:pPr algn="l"/>
            <a:r>
              <a:rPr kumimoji="1" lang="zh-CN" altLang="en-US" sz="4800" b="1">
                <a:latin typeface="楷体_GB2312" pitchFamily="49" charset="-122"/>
                <a:ea typeface="楷体_GB2312" pitchFamily="49" charset="-122"/>
                <a:sym typeface="Symbol" panose="05050102010706020507" pitchFamily="18" charset="2"/>
              </a:rPr>
              <a:t>制冷能力和冷吨</a:t>
            </a:r>
          </a:p>
        </p:txBody>
      </p:sp>
      <p:sp>
        <p:nvSpPr>
          <p:cNvPr id="435203" name="Rectangle 3">
            <a:extLst>
              <a:ext uri="{FF2B5EF4-FFF2-40B4-BE49-F238E27FC236}">
                <a16:creationId xmlns:a16="http://schemas.microsoft.com/office/drawing/2014/main" id="{9963A9D7-F397-46E3-B341-1FB8BD38E0B5}"/>
              </a:ext>
            </a:extLst>
          </p:cNvPr>
          <p:cNvSpPr>
            <a:spLocks noChangeArrowheads="1"/>
          </p:cNvSpPr>
          <p:nvPr/>
        </p:nvSpPr>
        <p:spPr bwMode="auto">
          <a:xfrm>
            <a:off x="798513" y="1676400"/>
            <a:ext cx="79359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chemeClr val="tx1"/>
                </a:solidFill>
                <a:ea typeface="宋体" panose="02010600030101010101" pitchFamily="2" charset="-122"/>
              </a:rPr>
              <a:t>生产中常用</a:t>
            </a:r>
            <a:r>
              <a:rPr lang="zh-CN" altLang="en-US" sz="3200">
                <a:solidFill>
                  <a:srgbClr val="66FF66"/>
                </a:solidFill>
                <a:ea typeface="宋体" panose="02010600030101010101" pitchFamily="2" charset="-122"/>
              </a:rPr>
              <a:t>制冷能力</a:t>
            </a:r>
            <a:r>
              <a:rPr lang="zh-CN" altLang="en-US" sz="3200">
                <a:solidFill>
                  <a:schemeClr val="tx1"/>
                </a:solidFill>
                <a:ea typeface="宋体" panose="02010600030101010101" pitchFamily="2" charset="-122"/>
              </a:rPr>
              <a:t>来衡量设备产冷量大小</a:t>
            </a:r>
          </a:p>
        </p:txBody>
      </p:sp>
      <p:sp>
        <p:nvSpPr>
          <p:cNvPr id="435204" name="Rectangle 4">
            <a:extLst>
              <a:ext uri="{FF2B5EF4-FFF2-40B4-BE49-F238E27FC236}">
                <a16:creationId xmlns:a16="http://schemas.microsoft.com/office/drawing/2014/main" id="{B6DCA20F-1055-48C5-88ED-47283F54F5DD}"/>
              </a:ext>
            </a:extLst>
          </p:cNvPr>
          <p:cNvSpPr>
            <a:spLocks noChangeArrowheads="1"/>
          </p:cNvSpPr>
          <p:nvPr/>
        </p:nvSpPr>
        <p:spPr bwMode="auto">
          <a:xfrm>
            <a:off x="609600" y="2636838"/>
            <a:ext cx="8001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a:solidFill>
                  <a:srgbClr val="66FF66"/>
                </a:solidFill>
                <a:latin typeface="Arial" panose="020B0604020202020204" pitchFamily="34" charset="0"/>
                <a:ea typeface="宋体" panose="02010600030101010101" pitchFamily="2" charset="-122"/>
              </a:rPr>
              <a:t>制冷能力：</a:t>
            </a:r>
            <a:r>
              <a:rPr kumimoji="0" lang="zh-CN" altLang="en-US" sz="3200">
                <a:solidFill>
                  <a:schemeClr val="tx1"/>
                </a:solidFill>
                <a:latin typeface="Arial" panose="020B0604020202020204" pitchFamily="34" charset="0"/>
                <a:ea typeface="宋体" panose="02010600030101010101" pitchFamily="2" charset="-122"/>
              </a:rPr>
              <a:t>制冷设备单位时间内从冷库取               走的热量</a:t>
            </a:r>
            <a:r>
              <a:rPr kumimoji="0" lang="en-US" altLang="zh-CN" sz="3200">
                <a:solidFill>
                  <a:schemeClr val="tx1"/>
                </a:solidFill>
                <a:latin typeface="Arial" panose="020B0604020202020204" pitchFamily="34" charset="0"/>
                <a:ea typeface="宋体" panose="02010600030101010101" pitchFamily="2" charset="-122"/>
              </a:rPr>
              <a:t>(kJ/s)</a:t>
            </a:r>
            <a:r>
              <a:rPr kumimoji="0" lang="zh-CN" altLang="en-US" sz="3200">
                <a:solidFill>
                  <a:schemeClr val="tx1"/>
                </a:solidFill>
                <a:latin typeface="Arial" panose="020B0604020202020204" pitchFamily="34" charset="0"/>
                <a:ea typeface="宋体" panose="02010600030101010101" pitchFamily="2" charset="-122"/>
              </a:rPr>
              <a:t>。</a:t>
            </a:r>
          </a:p>
        </p:txBody>
      </p:sp>
      <p:sp>
        <p:nvSpPr>
          <p:cNvPr id="435206" name="Rectangle 6">
            <a:extLst>
              <a:ext uri="{FF2B5EF4-FFF2-40B4-BE49-F238E27FC236}">
                <a16:creationId xmlns:a16="http://schemas.microsoft.com/office/drawing/2014/main" id="{E2F63999-C472-401D-8FAA-57D4B8A5DBF5}"/>
              </a:ext>
            </a:extLst>
          </p:cNvPr>
          <p:cNvSpPr>
            <a:spLocks noChangeArrowheads="1"/>
          </p:cNvSpPr>
          <p:nvPr/>
        </p:nvSpPr>
        <p:spPr bwMode="auto">
          <a:xfrm>
            <a:off x="533400" y="3870325"/>
            <a:ext cx="820737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SzPct val="85000"/>
            </a:pPr>
            <a:r>
              <a:rPr kumimoji="0" lang="en-US" altLang="zh-CN" sz="3200">
                <a:solidFill>
                  <a:srgbClr val="66FF66"/>
                </a:solidFill>
                <a:latin typeface="Arial" panose="020B0604020202020204" pitchFamily="34" charset="0"/>
                <a:ea typeface="宋体" panose="02010600030101010101" pitchFamily="2" charset="-122"/>
              </a:rPr>
              <a:t>1</a:t>
            </a:r>
            <a:r>
              <a:rPr kumimoji="0" lang="zh-CN" altLang="en-US" sz="3200">
                <a:solidFill>
                  <a:srgbClr val="66FF66"/>
                </a:solidFill>
                <a:latin typeface="Arial" panose="020B0604020202020204" pitchFamily="34" charset="0"/>
                <a:ea typeface="宋体" panose="02010600030101010101" pitchFamily="2" charset="-122"/>
              </a:rPr>
              <a:t>冷吨：</a:t>
            </a:r>
            <a:r>
              <a:rPr kumimoji="0" lang="en-US" altLang="zh-CN" sz="3200">
                <a:solidFill>
                  <a:srgbClr val="66FF66"/>
                </a:solidFill>
                <a:latin typeface="Arial" panose="020B0604020202020204" pitchFamily="34" charset="0"/>
                <a:ea typeface="宋体" panose="02010600030101010101" pitchFamily="2" charset="-122"/>
              </a:rPr>
              <a:t>1</a:t>
            </a:r>
            <a:r>
              <a:rPr kumimoji="0" lang="zh-CN" altLang="en-US" sz="3200">
                <a:solidFill>
                  <a:schemeClr val="tx1"/>
                </a:solidFill>
                <a:latin typeface="Arial" panose="020B0604020202020204" pitchFamily="34" charset="0"/>
                <a:ea typeface="宋体" panose="02010600030101010101" pitchFamily="2" charset="-122"/>
              </a:rPr>
              <a:t>吨</a:t>
            </a:r>
            <a:r>
              <a:rPr kumimoji="0" lang="en-US" altLang="zh-CN" sz="3200">
                <a:solidFill>
                  <a:srgbClr val="66FF66"/>
                </a:solidFill>
                <a:latin typeface="Arial" panose="020B0604020202020204" pitchFamily="34" charset="0"/>
                <a:ea typeface="宋体" panose="02010600030101010101" pitchFamily="2" charset="-122"/>
              </a:rPr>
              <a:t>0</a:t>
            </a:r>
            <a:r>
              <a:rPr kumimoji="0" lang="en-US" altLang="zh-CN" sz="3200">
                <a:solidFill>
                  <a:srgbClr val="66FF66"/>
                </a:solidFill>
                <a:latin typeface="Arial" panose="020B0604020202020204" pitchFamily="34" charset="0"/>
                <a:ea typeface="宋体" panose="02010600030101010101" pitchFamily="2" charset="-122"/>
                <a:cs typeface="Arial" panose="020B0604020202020204" pitchFamily="34" charset="0"/>
              </a:rPr>
              <a:t>°C</a:t>
            </a:r>
            <a:r>
              <a:rPr kumimoji="0" lang="zh-CN" altLang="en-US" sz="3200">
                <a:solidFill>
                  <a:schemeClr val="tx1"/>
                </a:solidFill>
                <a:latin typeface="Arial" panose="020B0604020202020204" pitchFamily="34" charset="0"/>
                <a:ea typeface="宋体" panose="02010600030101010101" pitchFamily="2" charset="-122"/>
              </a:rPr>
              <a:t>饱和</a:t>
            </a:r>
            <a:r>
              <a:rPr kumimoji="0" lang="zh-CN" altLang="en-US" sz="3200">
                <a:solidFill>
                  <a:srgbClr val="FFFF66"/>
                </a:solidFill>
                <a:latin typeface="Arial" panose="020B0604020202020204" pitchFamily="34" charset="0"/>
                <a:ea typeface="宋体" panose="02010600030101010101" pitchFamily="2" charset="-122"/>
              </a:rPr>
              <a:t>水</a:t>
            </a:r>
            <a:r>
              <a:rPr kumimoji="0" lang="zh-CN" altLang="en-US" sz="3200">
                <a:solidFill>
                  <a:schemeClr val="tx1"/>
                </a:solidFill>
                <a:latin typeface="Arial" panose="020B0604020202020204" pitchFamily="34" charset="0"/>
                <a:ea typeface="宋体" panose="02010600030101010101" pitchFamily="2" charset="-122"/>
              </a:rPr>
              <a:t>在</a:t>
            </a:r>
            <a:r>
              <a:rPr kumimoji="0" lang="en-US" altLang="zh-CN" sz="3200">
                <a:solidFill>
                  <a:schemeClr val="tx1"/>
                </a:solidFill>
                <a:latin typeface="Arial" panose="020B0604020202020204" pitchFamily="34" charset="0"/>
                <a:ea typeface="宋体" panose="02010600030101010101" pitchFamily="2" charset="-122"/>
              </a:rPr>
              <a:t>24</a:t>
            </a:r>
            <a:r>
              <a:rPr kumimoji="0" lang="zh-CN" altLang="en-US" sz="3200">
                <a:solidFill>
                  <a:schemeClr val="tx1"/>
                </a:solidFill>
                <a:latin typeface="Arial" panose="020B0604020202020204" pitchFamily="34" charset="0"/>
                <a:ea typeface="宋体" panose="02010600030101010101" pitchFamily="2" charset="-122"/>
              </a:rPr>
              <a:t>小时内被冷冻</a:t>
            </a:r>
          </a:p>
          <a:p>
            <a:pPr>
              <a:spcBef>
                <a:spcPct val="0"/>
              </a:spcBef>
              <a:buSzPct val="85000"/>
            </a:pPr>
            <a:r>
              <a:rPr kumimoji="0" lang="zh-CN" altLang="en-US" sz="3200">
                <a:solidFill>
                  <a:schemeClr val="tx1"/>
                </a:solidFill>
                <a:latin typeface="Arial" panose="020B0604020202020204" pitchFamily="34" charset="0"/>
                <a:ea typeface="宋体" panose="02010600030101010101" pitchFamily="2" charset="-122"/>
              </a:rPr>
              <a:t> 到</a:t>
            </a:r>
            <a:r>
              <a:rPr kumimoji="0" lang="en-US" altLang="zh-CN" sz="3200">
                <a:solidFill>
                  <a:srgbClr val="66FF66"/>
                </a:solidFill>
                <a:latin typeface="Arial" panose="020B0604020202020204" pitchFamily="34" charset="0"/>
                <a:ea typeface="宋体" panose="02010600030101010101" pitchFamily="2" charset="-122"/>
              </a:rPr>
              <a:t>0</a:t>
            </a:r>
            <a:r>
              <a:rPr kumimoji="0" lang="en-US" altLang="zh-CN" sz="3200">
                <a:solidFill>
                  <a:srgbClr val="66FF66"/>
                </a:solidFill>
                <a:latin typeface="Arial" panose="020B0604020202020204" pitchFamily="34" charset="0"/>
                <a:ea typeface="宋体" panose="02010600030101010101" pitchFamily="2" charset="-122"/>
                <a:cs typeface="Arial" panose="020B0604020202020204" pitchFamily="34" charset="0"/>
              </a:rPr>
              <a:t>°C</a:t>
            </a:r>
            <a:r>
              <a:rPr kumimoji="0" lang="zh-CN" altLang="en-US" sz="3200">
                <a:solidFill>
                  <a:schemeClr val="tx1"/>
                </a:solidFill>
                <a:latin typeface="Arial" panose="020B0604020202020204" pitchFamily="34" charset="0"/>
                <a:ea typeface="宋体" panose="02010600030101010101" pitchFamily="2" charset="-122"/>
              </a:rPr>
              <a:t>的</a:t>
            </a:r>
            <a:r>
              <a:rPr kumimoji="0" lang="zh-CN" altLang="en-US" sz="3200">
                <a:solidFill>
                  <a:srgbClr val="FFFF66"/>
                </a:solidFill>
                <a:latin typeface="Arial" panose="020B0604020202020204" pitchFamily="34" charset="0"/>
                <a:ea typeface="宋体" panose="02010600030101010101" pitchFamily="2" charset="-122"/>
              </a:rPr>
              <a:t>冰</a:t>
            </a:r>
            <a:r>
              <a:rPr kumimoji="0" lang="zh-CN" altLang="en-US" sz="3200">
                <a:solidFill>
                  <a:schemeClr val="tx1"/>
                </a:solidFill>
                <a:latin typeface="Arial" panose="020B0604020202020204" pitchFamily="34" charset="0"/>
                <a:ea typeface="宋体" panose="02010600030101010101" pitchFamily="2" charset="-122"/>
              </a:rPr>
              <a:t>所需冷量。</a:t>
            </a:r>
          </a:p>
        </p:txBody>
      </p:sp>
      <p:sp>
        <p:nvSpPr>
          <p:cNvPr id="435207" name="Rectangle 7">
            <a:extLst>
              <a:ext uri="{FF2B5EF4-FFF2-40B4-BE49-F238E27FC236}">
                <a16:creationId xmlns:a16="http://schemas.microsoft.com/office/drawing/2014/main" id="{63F0CBDB-768C-4448-8E43-EAB1B8D2A8AC}"/>
              </a:ext>
            </a:extLst>
          </p:cNvPr>
          <p:cNvSpPr>
            <a:spLocks noChangeArrowheads="1"/>
          </p:cNvSpPr>
          <p:nvPr/>
        </p:nvSpPr>
        <p:spPr bwMode="auto">
          <a:xfrm>
            <a:off x="914400" y="4937125"/>
            <a:ext cx="7620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SzPct val="85000"/>
            </a:pPr>
            <a:r>
              <a:rPr kumimoji="0" lang="zh-CN" altLang="en-US" sz="3200">
                <a:solidFill>
                  <a:schemeClr val="tx1"/>
                </a:solidFill>
                <a:latin typeface="Arial" panose="020B0604020202020204" pitchFamily="34" charset="0"/>
                <a:ea typeface="宋体" panose="02010600030101010101" pitchFamily="2" charset="-122"/>
              </a:rPr>
              <a:t>水的凝结（熔化）热</a:t>
            </a:r>
            <a:r>
              <a:rPr kumimoji="0" lang="zh-CN" altLang="en-US" sz="3200">
                <a:solidFill>
                  <a:srgbClr val="CCFFCC"/>
                </a:solidFill>
                <a:latin typeface="Arial" panose="020B0604020202020204" pitchFamily="34" charset="0"/>
                <a:ea typeface="宋体" panose="02010600030101010101" pitchFamily="2" charset="-122"/>
              </a:rPr>
              <a:t>  </a:t>
            </a:r>
            <a:r>
              <a:rPr kumimoji="0" lang="en-US" altLang="zh-CN" sz="3200" b="0" i="1">
                <a:solidFill>
                  <a:srgbClr val="66FF66"/>
                </a:solidFill>
                <a:latin typeface="Arial" panose="020B0604020202020204" pitchFamily="34" charset="0"/>
                <a:ea typeface="宋体" panose="02010600030101010101" pitchFamily="2" charset="-122"/>
              </a:rPr>
              <a:t>r </a:t>
            </a:r>
            <a:r>
              <a:rPr kumimoji="0" lang="en-US" altLang="zh-CN" sz="3200">
                <a:solidFill>
                  <a:srgbClr val="66FF66"/>
                </a:solidFill>
                <a:latin typeface="Arial" panose="020B0604020202020204" pitchFamily="34" charset="0"/>
                <a:ea typeface="宋体" panose="02010600030101010101" pitchFamily="2" charset="-122"/>
              </a:rPr>
              <a:t>=334 kJ/kg</a:t>
            </a:r>
          </a:p>
        </p:txBody>
      </p:sp>
      <p:sp>
        <p:nvSpPr>
          <p:cNvPr id="435208" name="Rectangle 8">
            <a:extLst>
              <a:ext uri="{FF2B5EF4-FFF2-40B4-BE49-F238E27FC236}">
                <a16:creationId xmlns:a16="http://schemas.microsoft.com/office/drawing/2014/main" id="{B2D244AC-D2F4-44C7-9E99-F4BF8E8E8790}"/>
              </a:ext>
            </a:extLst>
          </p:cNvPr>
          <p:cNvSpPr>
            <a:spLocks noChangeArrowheads="1"/>
          </p:cNvSpPr>
          <p:nvPr/>
        </p:nvSpPr>
        <p:spPr bwMode="auto">
          <a:xfrm>
            <a:off x="914400" y="5562600"/>
            <a:ext cx="31543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a:solidFill>
                  <a:srgbClr val="66FF66"/>
                </a:solidFill>
                <a:latin typeface="Arial" panose="020B0604020202020204" pitchFamily="34" charset="0"/>
                <a:ea typeface="宋体" panose="02010600030101010101" pitchFamily="2" charset="-122"/>
              </a:rPr>
              <a:t>1</a:t>
            </a:r>
            <a:r>
              <a:rPr kumimoji="0" lang="zh-CN" altLang="en-US" sz="3200">
                <a:solidFill>
                  <a:schemeClr val="tx1"/>
                </a:solidFill>
                <a:latin typeface="Arial" panose="020B0604020202020204" pitchFamily="34" charset="0"/>
                <a:ea typeface="宋体" panose="02010600030101010101" pitchFamily="2" charset="-122"/>
              </a:rPr>
              <a:t>冷吨</a:t>
            </a:r>
            <a:r>
              <a:rPr kumimoji="0" lang="en-US" altLang="zh-CN" sz="3200">
                <a:solidFill>
                  <a:schemeClr val="tx1"/>
                </a:solidFill>
                <a:latin typeface="Arial" panose="020B0604020202020204" pitchFamily="34" charset="0"/>
                <a:ea typeface="宋体" panose="02010600030101010101" pitchFamily="2" charset="-122"/>
              </a:rPr>
              <a:t>=</a:t>
            </a:r>
            <a:r>
              <a:rPr kumimoji="0" lang="en-US" altLang="zh-CN" sz="3200">
                <a:solidFill>
                  <a:srgbClr val="66FF66"/>
                </a:solidFill>
                <a:latin typeface="Arial" panose="020B0604020202020204" pitchFamily="34" charset="0"/>
                <a:ea typeface="宋体" panose="02010600030101010101" pitchFamily="2" charset="-122"/>
              </a:rPr>
              <a:t>3.86</a:t>
            </a:r>
            <a:r>
              <a:rPr kumimoji="0" lang="en-US" altLang="zh-CN" sz="3200">
                <a:solidFill>
                  <a:schemeClr val="tx1"/>
                </a:solidFill>
                <a:latin typeface="Arial" panose="020B0604020202020204" pitchFamily="34" charset="0"/>
                <a:ea typeface="宋体" panose="02010600030101010101" pitchFamily="2" charset="-122"/>
              </a:rPr>
              <a:t> </a:t>
            </a:r>
            <a:r>
              <a:rPr kumimoji="0" lang="en-US" altLang="zh-CN" sz="3200" i="1">
                <a:solidFill>
                  <a:schemeClr val="tx1"/>
                </a:solidFill>
                <a:latin typeface="Arial" panose="020B0604020202020204" pitchFamily="34" charset="0"/>
                <a:ea typeface="宋体" panose="02010600030101010101" pitchFamily="2" charset="-122"/>
              </a:rPr>
              <a:t>kJ/s</a:t>
            </a:r>
          </a:p>
        </p:txBody>
      </p:sp>
      <p:sp>
        <p:nvSpPr>
          <p:cNvPr id="435209" name="Rectangle 9">
            <a:extLst>
              <a:ext uri="{FF2B5EF4-FFF2-40B4-BE49-F238E27FC236}">
                <a16:creationId xmlns:a16="http://schemas.microsoft.com/office/drawing/2014/main" id="{9E066620-CC5B-4262-A649-335C59C52D09}"/>
              </a:ext>
            </a:extLst>
          </p:cNvPr>
          <p:cNvSpPr>
            <a:spLocks noChangeArrowheads="1"/>
          </p:cNvSpPr>
          <p:nvPr/>
        </p:nvSpPr>
        <p:spPr bwMode="auto">
          <a:xfrm>
            <a:off x="4643438" y="5562600"/>
            <a:ext cx="41957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dirty="0">
                <a:solidFill>
                  <a:srgbClr val="66FF66"/>
                </a:solidFill>
                <a:latin typeface="Arial" panose="020B0604020202020204" pitchFamily="34" charset="0"/>
                <a:ea typeface="宋体" panose="02010600030101010101" pitchFamily="2" charset="-122"/>
              </a:rPr>
              <a:t>1</a:t>
            </a:r>
            <a:r>
              <a:rPr kumimoji="0" lang="zh-CN" altLang="en-US" sz="3200" dirty="0">
                <a:solidFill>
                  <a:schemeClr val="tx1"/>
                </a:solidFill>
                <a:latin typeface="Arial" panose="020B0604020202020204" pitchFamily="34" charset="0"/>
                <a:ea typeface="宋体" panose="02010600030101010101" pitchFamily="2" charset="-122"/>
              </a:rPr>
              <a:t>美国冷吨</a:t>
            </a:r>
            <a:r>
              <a:rPr kumimoji="0" lang="en-US" altLang="zh-CN" sz="3200" dirty="0">
                <a:solidFill>
                  <a:schemeClr val="tx1"/>
                </a:solidFill>
                <a:latin typeface="Arial" panose="020B0604020202020204" pitchFamily="34" charset="0"/>
                <a:ea typeface="宋体" panose="02010600030101010101" pitchFamily="2" charset="-122"/>
              </a:rPr>
              <a:t>=</a:t>
            </a:r>
            <a:r>
              <a:rPr kumimoji="0" lang="en-US" altLang="zh-CN" sz="3200" dirty="0">
                <a:solidFill>
                  <a:srgbClr val="66FF66"/>
                </a:solidFill>
                <a:latin typeface="Arial" panose="020B0604020202020204" pitchFamily="34" charset="0"/>
                <a:ea typeface="宋体" panose="02010600030101010101" pitchFamily="2" charset="-122"/>
              </a:rPr>
              <a:t>3.517</a:t>
            </a:r>
            <a:r>
              <a:rPr kumimoji="0" lang="en-US" altLang="zh-CN" sz="3200" dirty="0">
                <a:solidFill>
                  <a:schemeClr val="tx1"/>
                </a:solidFill>
                <a:latin typeface="Arial" panose="020B0604020202020204" pitchFamily="34" charset="0"/>
                <a:ea typeface="宋体" panose="02010600030101010101" pitchFamily="2" charset="-122"/>
              </a:rPr>
              <a:t> </a:t>
            </a:r>
            <a:r>
              <a:rPr kumimoji="0" lang="en-US" altLang="zh-CN" sz="3200" i="1" dirty="0">
                <a:solidFill>
                  <a:schemeClr val="tx1"/>
                </a:solidFill>
                <a:latin typeface="Arial" panose="020B0604020202020204" pitchFamily="34" charset="0"/>
                <a:ea typeface="宋体" panose="02010600030101010101" pitchFamily="2" charset="-122"/>
              </a:rPr>
              <a:t>kJ/s</a:t>
            </a:r>
          </a:p>
        </p:txBody>
      </p:sp>
      <p:sp>
        <p:nvSpPr>
          <p:cNvPr id="435210" name="Rectangle 10">
            <a:extLst>
              <a:ext uri="{FF2B5EF4-FFF2-40B4-BE49-F238E27FC236}">
                <a16:creationId xmlns:a16="http://schemas.microsoft.com/office/drawing/2014/main" id="{34332877-C4AA-43BD-9DC0-A6FAB8AC2DA6}"/>
              </a:ext>
            </a:extLst>
          </p:cNvPr>
          <p:cNvSpPr>
            <a:spLocks noChangeArrowheads="1"/>
          </p:cNvSpPr>
          <p:nvPr/>
        </p:nvSpPr>
        <p:spPr bwMode="auto">
          <a:xfrm>
            <a:off x="0" y="838200"/>
            <a:ext cx="914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zh-CN" sz="3600">
                <a:ea typeface="宋体" panose="02010600030101010101" pitchFamily="2" charset="-122"/>
              </a:rPr>
              <a:t>Cooling Capacity and Ton of Refrigeration</a:t>
            </a:r>
            <a:endParaRPr lang="en-US" altLang="zh-CN" sz="36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35203"/>
                                        </p:tgtEl>
                                        <p:attrNameLst>
                                          <p:attrName>style.visibility</p:attrName>
                                        </p:attrNameLst>
                                      </p:cBhvr>
                                      <p:to>
                                        <p:strVal val="visible"/>
                                      </p:to>
                                    </p:set>
                                    <p:anim calcmode="lin" valueType="num">
                                      <p:cBhvr additive="base">
                                        <p:cTn id="7" dur="500" fill="hold"/>
                                        <p:tgtEl>
                                          <p:spTgt spid="435203"/>
                                        </p:tgtEl>
                                        <p:attrNameLst>
                                          <p:attrName>ppt_x</p:attrName>
                                        </p:attrNameLst>
                                      </p:cBhvr>
                                      <p:tavLst>
                                        <p:tav tm="0">
                                          <p:val>
                                            <p:strVal val="0-#ppt_w/2"/>
                                          </p:val>
                                        </p:tav>
                                        <p:tav tm="100000">
                                          <p:val>
                                            <p:strVal val="#ppt_x"/>
                                          </p:val>
                                        </p:tav>
                                      </p:tavLst>
                                    </p:anim>
                                    <p:anim calcmode="lin" valueType="num">
                                      <p:cBhvr additive="base">
                                        <p:cTn id="8" dur="500" fill="hold"/>
                                        <p:tgtEl>
                                          <p:spTgt spid="43520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5204"/>
                                        </p:tgtEl>
                                        <p:attrNameLst>
                                          <p:attrName>style.visibility</p:attrName>
                                        </p:attrNameLst>
                                      </p:cBhvr>
                                      <p:to>
                                        <p:strVal val="visible"/>
                                      </p:to>
                                    </p:set>
                                    <p:anim calcmode="lin" valueType="num">
                                      <p:cBhvr additive="base">
                                        <p:cTn id="13" dur="500" fill="hold"/>
                                        <p:tgtEl>
                                          <p:spTgt spid="435204"/>
                                        </p:tgtEl>
                                        <p:attrNameLst>
                                          <p:attrName>ppt_x</p:attrName>
                                        </p:attrNameLst>
                                      </p:cBhvr>
                                      <p:tavLst>
                                        <p:tav tm="0">
                                          <p:val>
                                            <p:strVal val="0-#ppt_w/2"/>
                                          </p:val>
                                        </p:tav>
                                        <p:tav tm="100000">
                                          <p:val>
                                            <p:strVal val="#ppt_x"/>
                                          </p:val>
                                        </p:tav>
                                      </p:tavLst>
                                    </p:anim>
                                    <p:anim calcmode="lin" valueType="num">
                                      <p:cBhvr additive="base">
                                        <p:cTn id="14" dur="500" fill="hold"/>
                                        <p:tgtEl>
                                          <p:spTgt spid="43520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35206"/>
                                        </p:tgtEl>
                                        <p:attrNameLst>
                                          <p:attrName>style.visibility</p:attrName>
                                        </p:attrNameLst>
                                      </p:cBhvr>
                                      <p:to>
                                        <p:strVal val="visible"/>
                                      </p:to>
                                    </p:set>
                                    <p:anim calcmode="lin" valueType="num">
                                      <p:cBhvr additive="base">
                                        <p:cTn id="19" dur="500" fill="hold"/>
                                        <p:tgtEl>
                                          <p:spTgt spid="435206"/>
                                        </p:tgtEl>
                                        <p:attrNameLst>
                                          <p:attrName>ppt_x</p:attrName>
                                        </p:attrNameLst>
                                      </p:cBhvr>
                                      <p:tavLst>
                                        <p:tav tm="0">
                                          <p:val>
                                            <p:strVal val="0-#ppt_w/2"/>
                                          </p:val>
                                        </p:tav>
                                        <p:tav tm="100000">
                                          <p:val>
                                            <p:strVal val="#ppt_x"/>
                                          </p:val>
                                        </p:tav>
                                      </p:tavLst>
                                    </p:anim>
                                    <p:anim calcmode="lin" valueType="num">
                                      <p:cBhvr additive="base">
                                        <p:cTn id="20" dur="500" fill="hold"/>
                                        <p:tgtEl>
                                          <p:spTgt spid="43520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35207"/>
                                        </p:tgtEl>
                                        <p:attrNameLst>
                                          <p:attrName>style.visibility</p:attrName>
                                        </p:attrNameLst>
                                      </p:cBhvr>
                                      <p:to>
                                        <p:strVal val="visible"/>
                                      </p:to>
                                    </p:set>
                                    <p:anim calcmode="lin" valueType="num">
                                      <p:cBhvr additive="base">
                                        <p:cTn id="25" dur="500" fill="hold"/>
                                        <p:tgtEl>
                                          <p:spTgt spid="435207"/>
                                        </p:tgtEl>
                                        <p:attrNameLst>
                                          <p:attrName>ppt_x</p:attrName>
                                        </p:attrNameLst>
                                      </p:cBhvr>
                                      <p:tavLst>
                                        <p:tav tm="0">
                                          <p:val>
                                            <p:strVal val="0-#ppt_w/2"/>
                                          </p:val>
                                        </p:tav>
                                        <p:tav tm="100000">
                                          <p:val>
                                            <p:strVal val="#ppt_x"/>
                                          </p:val>
                                        </p:tav>
                                      </p:tavLst>
                                    </p:anim>
                                    <p:anim calcmode="lin" valueType="num">
                                      <p:cBhvr additive="base">
                                        <p:cTn id="26" dur="500" fill="hold"/>
                                        <p:tgtEl>
                                          <p:spTgt spid="43520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35208"/>
                                        </p:tgtEl>
                                        <p:attrNameLst>
                                          <p:attrName>style.visibility</p:attrName>
                                        </p:attrNameLst>
                                      </p:cBhvr>
                                      <p:to>
                                        <p:strVal val="visible"/>
                                      </p:to>
                                    </p:set>
                                    <p:anim calcmode="lin" valueType="num">
                                      <p:cBhvr additive="base">
                                        <p:cTn id="31" dur="500" fill="hold"/>
                                        <p:tgtEl>
                                          <p:spTgt spid="435208"/>
                                        </p:tgtEl>
                                        <p:attrNameLst>
                                          <p:attrName>ppt_x</p:attrName>
                                        </p:attrNameLst>
                                      </p:cBhvr>
                                      <p:tavLst>
                                        <p:tav tm="0">
                                          <p:val>
                                            <p:strVal val="0-#ppt_w/2"/>
                                          </p:val>
                                        </p:tav>
                                        <p:tav tm="100000">
                                          <p:val>
                                            <p:strVal val="#ppt_x"/>
                                          </p:val>
                                        </p:tav>
                                      </p:tavLst>
                                    </p:anim>
                                    <p:anim calcmode="lin" valueType="num">
                                      <p:cBhvr additive="base">
                                        <p:cTn id="32" dur="500" fill="hold"/>
                                        <p:tgtEl>
                                          <p:spTgt spid="43520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35209"/>
                                        </p:tgtEl>
                                        <p:attrNameLst>
                                          <p:attrName>style.visibility</p:attrName>
                                        </p:attrNameLst>
                                      </p:cBhvr>
                                      <p:to>
                                        <p:strVal val="visible"/>
                                      </p:to>
                                    </p:set>
                                    <p:anim calcmode="lin" valueType="num">
                                      <p:cBhvr additive="base">
                                        <p:cTn id="37" dur="500" fill="hold"/>
                                        <p:tgtEl>
                                          <p:spTgt spid="435209"/>
                                        </p:tgtEl>
                                        <p:attrNameLst>
                                          <p:attrName>ppt_x</p:attrName>
                                        </p:attrNameLst>
                                      </p:cBhvr>
                                      <p:tavLst>
                                        <p:tav tm="0">
                                          <p:val>
                                            <p:strVal val="1+#ppt_w/2"/>
                                          </p:val>
                                        </p:tav>
                                        <p:tav tm="100000">
                                          <p:val>
                                            <p:strVal val="#ppt_x"/>
                                          </p:val>
                                        </p:tav>
                                      </p:tavLst>
                                    </p:anim>
                                    <p:anim calcmode="lin" valueType="num">
                                      <p:cBhvr additive="base">
                                        <p:cTn id="38" dur="500" fill="hold"/>
                                        <p:tgtEl>
                                          <p:spTgt spid="4352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3" grpId="0" autoUpdateAnimBg="0"/>
      <p:bldP spid="435204" grpId="0" autoUpdateAnimBg="0"/>
      <p:bldP spid="435206" grpId="0" autoUpdateAnimBg="0"/>
      <p:bldP spid="435207" grpId="0" autoUpdateAnimBg="0"/>
      <p:bldP spid="435208" grpId="0" autoUpdateAnimBg="0"/>
      <p:bldP spid="435209"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050">
            <a:extLst>
              <a:ext uri="{FF2B5EF4-FFF2-40B4-BE49-F238E27FC236}">
                <a16:creationId xmlns:a16="http://schemas.microsoft.com/office/drawing/2014/main" id="{D1999AE5-28E1-4D52-86C7-B205818155EA}"/>
              </a:ext>
            </a:extLst>
          </p:cNvPr>
          <p:cNvSpPr>
            <a:spLocks noGrp="1" noChangeArrowheads="1"/>
          </p:cNvSpPr>
          <p:nvPr>
            <p:ph type="title"/>
          </p:nvPr>
        </p:nvSpPr>
        <p:spPr>
          <a:xfrm>
            <a:off x="800100" y="-97195"/>
            <a:ext cx="7467600" cy="1446550"/>
          </a:xfrm>
        </p:spPr>
        <p:txBody>
          <a:bodyPr/>
          <a:lstStyle/>
          <a:p>
            <a:pPr algn="l"/>
            <a:r>
              <a:rPr lang="zh-CN" altLang="en-US" b="1" dirty="0">
                <a:ea typeface="楷体_GB2312" pitchFamily="49" charset="-122"/>
              </a:rPr>
              <a:t>动力循环与</a:t>
            </a:r>
            <a:r>
              <a:rPr kumimoji="1" lang="zh-CN" altLang="en-US" b="1" dirty="0">
                <a:latin typeface="Times New Roman" panose="02020603050405020304" pitchFamily="18" charset="0"/>
                <a:ea typeface="楷体_GB2312" pitchFamily="49" charset="-122"/>
              </a:rPr>
              <a:t>制冷（热泵）循环</a:t>
            </a:r>
            <a:endParaRPr lang="zh-CN" altLang="en-US" b="1" dirty="0">
              <a:ea typeface="楷体_GB2312" pitchFamily="49" charset="-122"/>
            </a:endParaRPr>
          </a:p>
        </p:txBody>
      </p:sp>
      <p:sp>
        <p:nvSpPr>
          <p:cNvPr id="593923" name="Rectangle 2051">
            <a:extLst>
              <a:ext uri="{FF2B5EF4-FFF2-40B4-BE49-F238E27FC236}">
                <a16:creationId xmlns:a16="http://schemas.microsoft.com/office/drawing/2014/main" id="{6B78780F-7315-4A04-80D1-81EA90684691}"/>
              </a:ext>
            </a:extLst>
          </p:cNvPr>
          <p:cNvSpPr>
            <a:spLocks noChangeArrowheads="1"/>
          </p:cNvSpPr>
          <p:nvPr/>
        </p:nvSpPr>
        <p:spPr bwMode="auto">
          <a:xfrm>
            <a:off x="457200" y="2701925"/>
            <a:ext cx="7866063"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en-US" altLang="zh-CN" sz="3600">
                <a:solidFill>
                  <a:srgbClr val="FFFF66"/>
                </a:solidFill>
                <a:latin typeface="Arial Black" panose="020B0A04020102020204" pitchFamily="34" charset="0"/>
                <a:ea typeface="宋体" panose="02010600030101010101" pitchFamily="2" charset="-122"/>
              </a:rPr>
              <a:t>•  </a:t>
            </a:r>
            <a:r>
              <a:rPr lang="zh-CN" altLang="en-US" sz="3600">
                <a:solidFill>
                  <a:srgbClr val="FFFF66"/>
                </a:solidFill>
                <a:ea typeface="宋体" panose="02010600030101010101" pitchFamily="2" charset="-122"/>
              </a:rPr>
              <a:t>制冷</a:t>
            </a:r>
            <a:r>
              <a:rPr lang="en-US" altLang="zh-CN" sz="4000">
                <a:solidFill>
                  <a:srgbClr val="FFFF66"/>
                </a:solidFill>
                <a:ea typeface="宋体" panose="02010600030101010101" pitchFamily="2" charset="-122"/>
              </a:rPr>
              <a:t>Refrigeration</a:t>
            </a:r>
            <a:r>
              <a:rPr lang="zh-CN" altLang="en-US" sz="3600">
                <a:solidFill>
                  <a:srgbClr val="FFFF66"/>
                </a:solidFill>
                <a:ea typeface="宋体" panose="02010600030101010101" pitchFamily="2" charset="-122"/>
              </a:rPr>
              <a:t>循环</a:t>
            </a:r>
          </a:p>
          <a:p>
            <a:pPr algn="l">
              <a:spcBef>
                <a:spcPct val="0"/>
              </a:spcBef>
            </a:pPr>
            <a:r>
              <a:rPr lang="zh-CN" altLang="en-US" sz="3600">
                <a:solidFill>
                  <a:schemeClr val="tx1"/>
                </a:solidFill>
                <a:ea typeface="宋体" panose="02010600030101010101" pitchFamily="2" charset="-122"/>
              </a:rPr>
              <a:t>       输入功量（或其他代价），从低温</a:t>
            </a:r>
          </a:p>
          <a:p>
            <a:pPr algn="l">
              <a:spcBef>
                <a:spcPct val="0"/>
              </a:spcBef>
            </a:pPr>
            <a:r>
              <a:rPr lang="zh-CN" altLang="en-US" sz="3600">
                <a:solidFill>
                  <a:schemeClr val="tx1"/>
                </a:solidFill>
                <a:ea typeface="宋体" panose="02010600030101010101" pitchFamily="2" charset="-122"/>
              </a:rPr>
              <a:t>热源取热</a:t>
            </a:r>
          </a:p>
        </p:txBody>
      </p:sp>
      <p:sp>
        <p:nvSpPr>
          <p:cNvPr id="593924" name="Rectangle 2052">
            <a:extLst>
              <a:ext uri="{FF2B5EF4-FFF2-40B4-BE49-F238E27FC236}">
                <a16:creationId xmlns:a16="http://schemas.microsoft.com/office/drawing/2014/main" id="{549885B4-D777-40D0-B22E-6C6704FCC2D6}"/>
              </a:ext>
            </a:extLst>
          </p:cNvPr>
          <p:cNvSpPr>
            <a:spLocks noChangeArrowheads="1"/>
          </p:cNvSpPr>
          <p:nvPr/>
        </p:nvSpPr>
        <p:spPr bwMode="auto">
          <a:xfrm>
            <a:off x="381000" y="1223963"/>
            <a:ext cx="8001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3600" dirty="0">
                <a:solidFill>
                  <a:srgbClr val="FFFF66"/>
                </a:solidFill>
                <a:latin typeface="Arial Black" panose="020B0A04020102020204" pitchFamily="34" charset="0"/>
              </a:rPr>
              <a:t>•  </a:t>
            </a:r>
            <a:r>
              <a:rPr kumimoji="0" lang="zh-CN" altLang="en-US" sz="3600" dirty="0">
                <a:solidFill>
                  <a:srgbClr val="FFFF66"/>
                </a:solidFill>
                <a:latin typeface="Arial Black" panose="020B0A04020102020204" pitchFamily="34" charset="0"/>
              </a:rPr>
              <a:t>动力</a:t>
            </a:r>
            <a:r>
              <a:rPr kumimoji="0" lang="en-US" altLang="zh-CN" sz="4000" dirty="0">
                <a:solidFill>
                  <a:srgbClr val="FFFF66"/>
                </a:solidFill>
              </a:rPr>
              <a:t>Power</a:t>
            </a:r>
            <a:r>
              <a:rPr kumimoji="0" lang="zh-CN" altLang="en-US" sz="3600" dirty="0">
                <a:solidFill>
                  <a:srgbClr val="FFFF66"/>
                </a:solidFill>
                <a:latin typeface="Arial Black" panose="020B0A04020102020204" pitchFamily="34" charset="0"/>
              </a:rPr>
              <a:t>循环</a:t>
            </a:r>
            <a:br>
              <a:rPr kumimoji="0" lang="zh-CN" altLang="en-US" sz="3600" dirty="0">
                <a:latin typeface="Arial Black" panose="020B0A04020102020204" pitchFamily="34" charset="0"/>
              </a:rPr>
            </a:br>
            <a:r>
              <a:rPr kumimoji="0" lang="zh-CN" altLang="en-US" sz="3600" dirty="0">
                <a:latin typeface="Arial Black" panose="020B0A04020102020204" pitchFamily="34" charset="0"/>
              </a:rPr>
              <a:t>       </a:t>
            </a:r>
            <a:r>
              <a:rPr kumimoji="0" lang="zh-CN" altLang="en-US" sz="3600" dirty="0">
                <a:latin typeface="+mn-ea"/>
                <a:ea typeface="+mn-ea"/>
              </a:rPr>
              <a:t>输入热，通过循环输出功</a:t>
            </a:r>
            <a:r>
              <a:rPr kumimoji="0" lang="zh-CN" altLang="en-US" sz="4000" dirty="0">
                <a:solidFill>
                  <a:schemeClr val="tx2"/>
                </a:solidFill>
                <a:latin typeface="+mn-ea"/>
                <a:ea typeface="+mn-ea"/>
              </a:rPr>
              <a:t> </a:t>
            </a:r>
          </a:p>
        </p:txBody>
      </p:sp>
      <p:sp>
        <p:nvSpPr>
          <p:cNvPr id="593925" name="Rectangle 2053">
            <a:extLst>
              <a:ext uri="{FF2B5EF4-FFF2-40B4-BE49-F238E27FC236}">
                <a16:creationId xmlns:a16="http://schemas.microsoft.com/office/drawing/2014/main" id="{76E824B4-9A85-4DF7-BC82-9F8BA0C6CFB1}"/>
              </a:ext>
            </a:extLst>
          </p:cNvPr>
          <p:cNvSpPr>
            <a:spLocks noChangeArrowheads="1"/>
          </p:cNvSpPr>
          <p:nvPr/>
        </p:nvSpPr>
        <p:spPr bwMode="auto">
          <a:xfrm>
            <a:off x="457200" y="4606925"/>
            <a:ext cx="81534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en-US" altLang="zh-CN" sz="3600">
                <a:solidFill>
                  <a:srgbClr val="FFFF66"/>
                </a:solidFill>
                <a:latin typeface="Arial Black" panose="020B0A04020102020204" pitchFamily="34" charset="0"/>
                <a:ea typeface="宋体" panose="02010600030101010101" pitchFamily="2" charset="-122"/>
              </a:rPr>
              <a:t>•</a:t>
            </a:r>
            <a:r>
              <a:rPr lang="en-US" altLang="zh-CN" sz="3600">
                <a:solidFill>
                  <a:srgbClr val="FFFF66"/>
                </a:solidFill>
                <a:ea typeface="宋体" panose="02010600030101010101" pitchFamily="2" charset="-122"/>
              </a:rPr>
              <a:t>  </a:t>
            </a:r>
            <a:r>
              <a:rPr lang="zh-CN" altLang="en-US" sz="3600">
                <a:solidFill>
                  <a:srgbClr val="FFFF66"/>
                </a:solidFill>
                <a:ea typeface="宋体" panose="02010600030101010101" pitchFamily="2" charset="-122"/>
              </a:rPr>
              <a:t>热泵</a:t>
            </a:r>
            <a:r>
              <a:rPr lang="en-US" altLang="zh-CN" sz="4000">
                <a:solidFill>
                  <a:srgbClr val="FFFF66"/>
                </a:solidFill>
                <a:ea typeface="宋体" panose="02010600030101010101" pitchFamily="2" charset="-122"/>
              </a:rPr>
              <a:t>Heat Pump</a:t>
            </a:r>
            <a:r>
              <a:rPr lang="zh-CN" altLang="en-US" sz="3600">
                <a:solidFill>
                  <a:srgbClr val="FFFF66"/>
                </a:solidFill>
                <a:ea typeface="宋体" panose="02010600030101010101" pitchFamily="2" charset="-122"/>
              </a:rPr>
              <a:t>循环</a:t>
            </a:r>
          </a:p>
          <a:p>
            <a:pPr algn="l">
              <a:spcBef>
                <a:spcPct val="0"/>
              </a:spcBef>
            </a:pPr>
            <a:r>
              <a:rPr lang="zh-CN" altLang="en-US" sz="3600">
                <a:solidFill>
                  <a:schemeClr val="tx1"/>
                </a:solidFill>
                <a:ea typeface="宋体" panose="02010600030101010101" pitchFamily="2" charset="-122"/>
              </a:rPr>
              <a:t>        输入功量（或其他代价），向高温热用户供热 </a:t>
            </a:r>
          </a:p>
        </p:txBody>
      </p:sp>
      <p:sp>
        <p:nvSpPr>
          <p:cNvPr id="593926" name="Rectangle 2054">
            <a:extLst>
              <a:ext uri="{FF2B5EF4-FFF2-40B4-BE49-F238E27FC236}">
                <a16:creationId xmlns:a16="http://schemas.microsoft.com/office/drawing/2014/main" id="{26BC710F-F3B8-43AA-BBCA-234C3E758DF4}"/>
              </a:ext>
            </a:extLst>
          </p:cNvPr>
          <p:cNvSpPr>
            <a:spLocks noChangeArrowheads="1"/>
          </p:cNvSpPr>
          <p:nvPr/>
        </p:nvSpPr>
        <p:spPr bwMode="auto">
          <a:xfrm>
            <a:off x="4787900" y="1219200"/>
            <a:ext cx="37623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3600">
                <a:solidFill>
                  <a:srgbClr val="66FF66"/>
                </a:solidFill>
                <a:ea typeface="宋体" panose="02010600030101010101" pitchFamily="2" charset="-122"/>
                <a:cs typeface="Times New Roman" panose="02020603050405020304" pitchFamily="18" charset="0"/>
              </a:rPr>
              <a:t>—</a:t>
            </a:r>
            <a:r>
              <a:rPr lang="zh-CN" altLang="en-US" sz="3600">
                <a:solidFill>
                  <a:srgbClr val="66FF66"/>
                </a:solidFill>
                <a:ea typeface="宋体" panose="02010600030101010101" pitchFamily="2" charset="-122"/>
              </a:rPr>
              <a:t>正循环</a:t>
            </a:r>
          </a:p>
        </p:txBody>
      </p:sp>
      <p:sp>
        <p:nvSpPr>
          <p:cNvPr id="593927" name="Rectangle 2055">
            <a:extLst>
              <a:ext uri="{FF2B5EF4-FFF2-40B4-BE49-F238E27FC236}">
                <a16:creationId xmlns:a16="http://schemas.microsoft.com/office/drawing/2014/main" id="{36B33DB7-ACC2-43AD-AA56-0D76D6281CA9}"/>
              </a:ext>
            </a:extLst>
          </p:cNvPr>
          <p:cNvSpPr>
            <a:spLocks noChangeArrowheads="1"/>
          </p:cNvSpPr>
          <p:nvPr/>
        </p:nvSpPr>
        <p:spPr bwMode="auto">
          <a:xfrm>
            <a:off x="5761038" y="2730500"/>
            <a:ext cx="33829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3600">
                <a:solidFill>
                  <a:srgbClr val="66FF66"/>
                </a:solidFill>
                <a:ea typeface="宋体" panose="02010600030101010101" pitchFamily="2" charset="-122"/>
                <a:cs typeface="Times New Roman" panose="02020603050405020304" pitchFamily="18" charset="0"/>
              </a:rPr>
              <a:t>—</a:t>
            </a:r>
            <a:r>
              <a:rPr lang="zh-CN" altLang="en-US" sz="3600">
                <a:solidFill>
                  <a:srgbClr val="66FF66"/>
                </a:solidFill>
                <a:ea typeface="宋体" panose="02010600030101010101" pitchFamily="2" charset="-122"/>
              </a:rPr>
              <a:t>逆循环</a:t>
            </a:r>
          </a:p>
        </p:txBody>
      </p:sp>
      <p:sp>
        <p:nvSpPr>
          <p:cNvPr id="593928" name="Rectangle 2056">
            <a:extLst>
              <a:ext uri="{FF2B5EF4-FFF2-40B4-BE49-F238E27FC236}">
                <a16:creationId xmlns:a16="http://schemas.microsoft.com/office/drawing/2014/main" id="{7BAFC324-0E84-4FD2-8F20-31F8A1E3602C}"/>
              </a:ext>
            </a:extLst>
          </p:cNvPr>
          <p:cNvSpPr>
            <a:spLocks noChangeArrowheads="1"/>
          </p:cNvSpPr>
          <p:nvPr/>
        </p:nvSpPr>
        <p:spPr bwMode="auto">
          <a:xfrm>
            <a:off x="5292725" y="4603750"/>
            <a:ext cx="33242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3600">
                <a:solidFill>
                  <a:srgbClr val="66FF66"/>
                </a:solidFill>
                <a:ea typeface="宋体" panose="02010600030101010101" pitchFamily="2" charset="-122"/>
                <a:cs typeface="Times New Roman" panose="02020603050405020304" pitchFamily="18" charset="0"/>
              </a:rPr>
              <a:t>—</a:t>
            </a:r>
            <a:r>
              <a:rPr lang="zh-CN" altLang="en-US" sz="3600">
                <a:solidFill>
                  <a:srgbClr val="66FF66"/>
                </a:solidFill>
                <a:ea typeface="宋体" panose="02010600030101010101" pitchFamily="2" charset="-122"/>
              </a:rPr>
              <a:t>逆循环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93924"/>
                                        </p:tgtEl>
                                        <p:attrNameLst>
                                          <p:attrName>style.visibility</p:attrName>
                                        </p:attrNameLst>
                                      </p:cBhvr>
                                      <p:to>
                                        <p:strVal val="visible"/>
                                      </p:to>
                                    </p:set>
                                    <p:anim calcmode="lin" valueType="num">
                                      <p:cBhvr additive="base">
                                        <p:cTn id="7" dur="500" fill="hold"/>
                                        <p:tgtEl>
                                          <p:spTgt spid="593924"/>
                                        </p:tgtEl>
                                        <p:attrNameLst>
                                          <p:attrName>ppt_x</p:attrName>
                                        </p:attrNameLst>
                                      </p:cBhvr>
                                      <p:tavLst>
                                        <p:tav tm="0">
                                          <p:val>
                                            <p:strVal val="0-#ppt_w/2"/>
                                          </p:val>
                                        </p:tav>
                                        <p:tav tm="100000">
                                          <p:val>
                                            <p:strVal val="#ppt_x"/>
                                          </p:val>
                                        </p:tav>
                                      </p:tavLst>
                                    </p:anim>
                                    <p:anim calcmode="lin" valueType="num">
                                      <p:cBhvr additive="base">
                                        <p:cTn id="8" dur="500" fill="hold"/>
                                        <p:tgtEl>
                                          <p:spTgt spid="59392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93923"/>
                                        </p:tgtEl>
                                        <p:attrNameLst>
                                          <p:attrName>style.visibility</p:attrName>
                                        </p:attrNameLst>
                                      </p:cBhvr>
                                      <p:to>
                                        <p:strVal val="visible"/>
                                      </p:to>
                                    </p:set>
                                    <p:anim calcmode="lin" valueType="num">
                                      <p:cBhvr additive="base">
                                        <p:cTn id="13" dur="500" fill="hold"/>
                                        <p:tgtEl>
                                          <p:spTgt spid="593923"/>
                                        </p:tgtEl>
                                        <p:attrNameLst>
                                          <p:attrName>ppt_x</p:attrName>
                                        </p:attrNameLst>
                                      </p:cBhvr>
                                      <p:tavLst>
                                        <p:tav tm="0">
                                          <p:val>
                                            <p:strVal val="0-#ppt_w/2"/>
                                          </p:val>
                                        </p:tav>
                                        <p:tav tm="100000">
                                          <p:val>
                                            <p:strVal val="#ppt_x"/>
                                          </p:val>
                                        </p:tav>
                                      </p:tavLst>
                                    </p:anim>
                                    <p:anim calcmode="lin" valueType="num">
                                      <p:cBhvr additive="base">
                                        <p:cTn id="14" dur="500" fill="hold"/>
                                        <p:tgtEl>
                                          <p:spTgt spid="59392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93925"/>
                                        </p:tgtEl>
                                        <p:attrNameLst>
                                          <p:attrName>style.visibility</p:attrName>
                                        </p:attrNameLst>
                                      </p:cBhvr>
                                      <p:to>
                                        <p:strVal val="visible"/>
                                      </p:to>
                                    </p:set>
                                    <p:anim calcmode="lin" valueType="num">
                                      <p:cBhvr additive="base">
                                        <p:cTn id="19" dur="500" fill="hold"/>
                                        <p:tgtEl>
                                          <p:spTgt spid="593925"/>
                                        </p:tgtEl>
                                        <p:attrNameLst>
                                          <p:attrName>ppt_x</p:attrName>
                                        </p:attrNameLst>
                                      </p:cBhvr>
                                      <p:tavLst>
                                        <p:tav tm="0">
                                          <p:val>
                                            <p:strVal val="0-#ppt_w/2"/>
                                          </p:val>
                                        </p:tav>
                                        <p:tav tm="100000">
                                          <p:val>
                                            <p:strVal val="#ppt_x"/>
                                          </p:val>
                                        </p:tav>
                                      </p:tavLst>
                                    </p:anim>
                                    <p:anim calcmode="lin" valueType="num">
                                      <p:cBhvr additive="base">
                                        <p:cTn id="20" dur="500" fill="hold"/>
                                        <p:tgtEl>
                                          <p:spTgt spid="59392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93926"/>
                                        </p:tgtEl>
                                        <p:attrNameLst>
                                          <p:attrName>style.visibility</p:attrName>
                                        </p:attrNameLst>
                                      </p:cBhvr>
                                      <p:to>
                                        <p:strVal val="visible"/>
                                      </p:to>
                                    </p:set>
                                    <p:anim calcmode="lin" valueType="num">
                                      <p:cBhvr additive="base">
                                        <p:cTn id="25" dur="500" fill="hold"/>
                                        <p:tgtEl>
                                          <p:spTgt spid="593926"/>
                                        </p:tgtEl>
                                        <p:attrNameLst>
                                          <p:attrName>ppt_x</p:attrName>
                                        </p:attrNameLst>
                                      </p:cBhvr>
                                      <p:tavLst>
                                        <p:tav tm="0">
                                          <p:val>
                                            <p:strVal val="1+#ppt_w/2"/>
                                          </p:val>
                                        </p:tav>
                                        <p:tav tm="100000">
                                          <p:val>
                                            <p:strVal val="#ppt_x"/>
                                          </p:val>
                                        </p:tav>
                                      </p:tavLst>
                                    </p:anim>
                                    <p:anim calcmode="lin" valueType="num">
                                      <p:cBhvr additive="base">
                                        <p:cTn id="26" dur="500" fill="hold"/>
                                        <p:tgtEl>
                                          <p:spTgt spid="59392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93927"/>
                                        </p:tgtEl>
                                        <p:attrNameLst>
                                          <p:attrName>style.visibility</p:attrName>
                                        </p:attrNameLst>
                                      </p:cBhvr>
                                      <p:to>
                                        <p:strVal val="visible"/>
                                      </p:to>
                                    </p:set>
                                    <p:anim calcmode="lin" valueType="num">
                                      <p:cBhvr additive="base">
                                        <p:cTn id="31" dur="500" fill="hold"/>
                                        <p:tgtEl>
                                          <p:spTgt spid="593927"/>
                                        </p:tgtEl>
                                        <p:attrNameLst>
                                          <p:attrName>ppt_x</p:attrName>
                                        </p:attrNameLst>
                                      </p:cBhvr>
                                      <p:tavLst>
                                        <p:tav tm="0">
                                          <p:val>
                                            <p:strVal val="1+#ppt_w/2"/>
                                          </p:val>
                                        </p:tav>
                                        <p:tav tm="100000">
                                          <p:val>
                                            <p:strVal val="#ppt_x"/>
                                          </p:val>
                                        </p:tav>
                                      </p:tavLst>
                                    </p:anim>
                                    <p:anim calcmode="lin" valueType="num">
                                      <p:cBhvr additive="base">
                                        <p:cTn id="32" dur="500" fill="hold"/>
                                        <p:tgtEl>
                                          <p:spTgt spid="59392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93928"/>
                                        </p:tgtEl>
                                        <p:attrNameLst>
                                          <p:attrName>style.visibility</p:attrName>
                                        </p:attrNameLst>
                                      </p:cBhvr>
                                      <p:to>
                                        <p:strVal val="visible"/>
                                      </p:to>
                                    </p:set>
                                    <p:anim calcmode="lin" valueType="num">
                                      <p:cBhvr additive="base">
                                        <p:cTn id="37" dur="500" fill="hold"/>
                                        <p:tgtEl>
                                          <p:spTgt spid="593928"/>
                                        </p:tgtEl>
                                        <p:attrNameLst>
                                          <p:attrName>ppt_x</p:attrName>
                                        </p:attrNameLst>
                                      </p:cBhvr>
                                      <p:tavLst>
                                        <p:tav tm="0">
                                          <p:val>
                                            <p:strVal val="1+#ppt_w/2"/>
                                          </p:val>
                                        </p:tav>
                                        <p:tav tm="100000">
                                          <p:val>
                                            <p:strVal val="#ppt_x"/>
                                          </p:val>
                                        </p:tav>
                                      </p:tavLst>
                                    </p:anim>
                                    <p:anim calcmode="lin" valueType="num">
                                      <p:cBhvr additive="base">
                                        <p:cTn id="38" dur="500" fill="hold"/>
                                        <p:tgtEl>
                                          <p:spTgt spid="5939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3" grpId="0" autoUpdateAnimBg="0"/>
      <p:bldP spid="593924" grpId="0" autoUpdateAnimBg="0"/>
      <p:bldP spid="593925" grpId="0" autoUpdateAnimBg="0"/>
      <p:bldP spid="593926" grpId="0" autoUpdateAnimBg="0"/>
      <p:bldP spid="593927" grpId="0" autoUpdateAnimBg="0"/>
      <p:bldP spid="593928"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a:extLst>
              <a:ext uri="{FF2B5EF4-FFF2-40B4-BE49-F238E27FC236}">
                <a16:creationId xmlns:a16="http://schemas.microsoft.com/office/drawing/2014/main" id="{1B51A216-4B7B-4257-B4EF-3C645CA1FBE1}"/>
              </a:ext>
            </a:extLst>
          </p:cNvPr>
          <p:cNvSpPr>
            <a:spLocks noGrp="1" noChangeArrowheads="1"/>
          </p:cNvSpPr>
          <p:nvPr>
            <p:ph type="title"/>
          </p:nvPr>
        </p:nvSpPr>
        <p:spPr>
          <a:xfrm>
            <a:off x="2438400" y="166688"/>
            <a:ext cx="4495800" cy="823912"/>
          </a:xfrm>
        </p:spPr>
        <p:txBody>
          <a:bodyPr/>
          <a:lstStyle/>
          <a:p>
            <a:pPr algn="l"/>
            <a:r>
              <a:rPr kumimoji="1" lang="zh-CN" altLang="en-US" sz="4800" b="1">
                <a:latin typeface="楷体_GB2312" pitchFamily="49" charset="-122"/>
                <a:ea typeface="楷体_GB2312" pitchFamily="49" charset="-122"/>
                <a:sym typeface="Symbol" panose="05050102010706020507" pitchFamily="18" charset="2"/>
              </a:rPr>
              <a:t>制冷循环种类</a:t>
            </a:r>
          </a:p>
        </p:txBody>
      </p:sp>
      <p:graphicFrame>
        <p:nvGraphicFramePr>
          <p:cNvPr id="575508" name="Group 20">
            <a:extLst>
              <a:ext uri="{FF2B5EF4-FFF2-40B4-BE49-F238E27FC236}">
                <a16:creationId xmlns:a16="http://schemas.microsoft.com/office/drawing/2014/main" id="{D9877F58-48CB-46CF-894C-4CD15C8AA8B6}"/>
              </a:ext>
            </a:extLst>
          </p:cNvPr>
          <p:cNvGraphicFramePr>
            <a:graphicFrameLocks noGrp="1"/>
          </p:cNvGraphicFramePr>
          <p:nvPr/>
        </p:nvGraphicFramePr>
        <p:xfrm>
          <a:off x="838200" y="1295400"/>
          <a:ext cx="7467600" cy="5334000"/>
        </p:xfrm>
        <a:graphic>
          <a:graphicData uri="http://schemas.openxmlformats.org/drawingml/2006/table">
            <a:tbl>
              <a:tblPr/>
              <a:tblGrid>
                <a:gridCol w="7467600">
                  <a:extLst>
                    <a:ext uri="{9D8B030D-6E8A-4147-A177-3AD203B41FA5}">
                      <a16:colId xmlns:a16="http://schemas.microsoft.com/office/drawing/2014/main" val="926949177"/>
                    </a:ext>
                  </a:extLst>
                </a:gridCol>
              </a:tblGrid>
              <a:tr h="5334000">
                <a:tc>
                  <a:txBody>
                    <a:bodyPr/>
                    <a:lstStyle>
                      <a:lvl1pPr algn="l">
                        <a:buSzPct val="85000"/>
                        <a:defRPr sz="2800">
                          <a:solidFill>
                            <a:schemeClr val="tx1"/>
                          </a:solidFill>
                          <a:latin typeface="Arial" panose="020B0604020202020204" pitchFamily="34" charset="0"/>
                          <a:ea typeface="宋体" panose="02010600030101010101" pitchFamily="2" charset="-122"/>
                        </a:defRPr>
                      </a:lvl1pPr>
                      <a:lvl2pPr algn="l">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lgn="l">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zh-CN" altLang="en-US" sz="3200" b="1" i="0" u="none" strike="noStrike" cap="none" normalizeH="0" baseline="0">
                          <a:ln>
                            <a:noFill/>
                          </a:ln>
                          <a:solidFill>
                            <a:schemeClr val="tx1"/>
                          </a:solidFill>
                          <a:effectLst/>
                          <a:latin typeface="Arial" panose="020B0604020202020204" pitchFamily="34" charset="0"/>
                          <a:ea typeface="宋体" panose="02010600030101010101" pitchFamily="2" charset="-122"/>
                        </a:rPr>
                        <a:t>空气压缩制冷</a:t>
                      </a:r>
                    </a:p>
                    <a:p>
                      <a:pPr marL="0" marR="0" lvl="0" indent="0" algn="l" defTabSz="914400" rtl="0" eaLnBrk="1" fontAlgn="base" latinLnBrk="0" hangingPunct="1">
                        <a:lnSpc>
                          <a:spcPct val="100000"/>
                        </a:lnSpc>
                        <a:spcBef>
                          <a:spcPct val="20000"/>
                        </a:spcBef>
                        <a:spcAft>
                          <a:spcPct val="0"/>
                        </a:spcAft>
                        <a:buClrTx/>
                        <a:buSzPct val="85000"/>
                        <a:buFontTx/>
                        <a:buNone/>
                        <a:tabLst/>
                      </a:pPr>
                      <a:r>
                        <a:rPr kumimoji="0" lang="zh-CN" altLang="en-US" sz="3200" b="1" i="0" u="none" strike="noStrike" cap="none" normalizeH="0" baseline="0">
                          <a:ln>
                            <a:noFill/>
                          </a:ln>
                          <a:solidFill>
                            <a:schemeClr val="tx1"/>
                          </a:solidFill>
                          <a:effectLst/>
                          <a:latin typeface="Arial" panose="020B0604020202020204" pitchFamily="34" charset="0"/>
                          <a:ea typeface="宋体" panose="02010600030101010101" pitchFamily="2" charset="-122"/>
                        </a:rPr>
                        <a:t>                    压缩制冷</a:t>
                      </a:r>
                    </a:p>
                    <a:p>
                      <a:pPr marL="0" marR="0" lvl="0" indent="0" algn="l" defTabSz="914400" rtl="0" eaLnBrk="1" fontAlgn="base" latinLnBrk="0" hangingPunct="1">
                        <a:lnSpc>
                          <a:spcPct val="100000"/>
                        </a:lnSpc>
                        <a:spcBef>
                          <a:spcPct val="20000"/>
                        </a:spcBef>
                        <a:spcAft>
                          <a:spcPct val="0"/>
                        </a:spcAft>
                        <a:buClrTx/>
                        <a:buSzPct val="85000"/>
                        <a:buFontTx/>
                        <a:buNone/>
                        <a:tabLst/>
                      </a:pPr>
                      <a:r>
                        <a:rPr kumimoji="0" lang="zh-CN" altLang="en-US" sz="3200" b="1" i="0" u="none" strike="noStrike" cap="none" normalizeH="0" baseline="0">
                          <a:ln>
                            <a:noFill/>
                          </a:ln>
                          <a:solidFill>
                            <a:schemeClr val="tx1"/>
                          </a:solidFill>
                          <a:effectLst/>
                          <a:latin typeface="Arial" panose="020B0604020202020204" pitchFamily="34" charset="0"/>
                          <a:ea typeface="宋体" panose="02010600030101010101" pitchFamily="2" charset="-122"/>
                        </a:rPr>
                        <a:t>                                       蒸气压缩制冷</a:t>
                      </a:r>
                    </a:p>
                    <a:p>
                      <a:pPr marL="0" marR="0" lvl="0" indent="0" algn="l" defTabSz="914400" rtl="0" eaLnBrk="1" fontAlgn="base" latinLnBrk="0" hangingPunct="1">
                        <a:lnSpc>
                          <a:spcPct val="100000"/>
                        </a:lnSpc>
                        <a:spcBef>
                          <a:spcPct val="20000"/>
                        </a:spcBef>
                        <a:spcAft>
                          <a:spcPct val="0"/>
                        </a:spcAft>
                        <a:buClrTx/>
                        <a:buSzPct val="85000"/>
                        <a:buFontTx/>
                        <a:buNone/>
                        <a:tabLst/>
                      </a:pPr>
                      <a:r>
                        <a:rPr kumimoji="0" lang="zh-CN" altLang="en-US" sz="3200" b="1"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p>
                      <a:pPr marL="0" marR="0" lvl="0" indent="0" algn="l" defTabSz="914400" rtl="0" eaLnBrk="1" fontAlgn="base" latinLnBrk="0" hangingPunct="1">
                        <a:lnSpc>
                          <a:spcPct val="100000"/>
                        </a:lnSpc>
                        <a:spcBef>
                          <a:spcPct val="20000"/>
                        </a:spcBef>
                        <a:spcAft>
                          <a:spcPct val="0"/>
                        </a:spcAft>
                        <a:buClrTx/>
                        <a:buSzPct val="85000"/>
                        <a:buFontTx/>
                        <a:buNone/>
                        <a:tabLst/>
                      </a:pPr>
                      <a:r>
                        <a:rPr kumimoji="0" lang="zh-CN" altLang="en-US" sz="3200" b="1" i="0" u="none" strike="noStrike" cap="none" normalizeH="0" baseline="0">
                          <a:ln>
                            <a:noFill/>
                          </a:ln>
                          <a:solidFill>
                            <a:schemeClr val="tx1"/>
                          </a:solidFill>
                          <a:effectLst/>
                          <a:latin typeface="Arial" panose="020B0604020202020204" pitchFamily="34" charset="0"/>
                          <a:ea typeface="宋体" panose="02010600030101010101" pitchFamily="2" charset="-122"/>
                        </a:rPr>
                        <a:t>                    吸收式制冷</a:t>
                      </a:r>
                    </a:p>
                    <a:p>
                      <a:pPr marL="0" marR="0" lvl="0" indent="0" algn="l" defTabSz="914400" rtl="0" eaLnBrk="1" fontAlgn="base" latinLnBrk="0" hangingPunct="1">
                        <a:lnSpc>
                          <a:spcPct val="100000"/>
                        </a:lnSpc>
                        <a:spcBef>
                          <a:spcPct val="20000"/>
                        </a:spcBef>
                        <a:spcAft>
                          <a:spcPct val="0"/>
                        </a:spcAft>
                        <a:buClrTx/>
                        <a:buSzPct val="85000"/>
                        <a:buFontTx/>
                        <a:buNone/>
                        <a:tabLst/>
                      </a:pPr>
                      <a:r>
                        <a:rPr kumimoji="0" lang="zh-CN" altLang="en-US" sz="3600" b="1" i="0" u="none" strike="noStrike" cap="none" normalizeH="0" baseline="0">
                          <a:ln>
                            <a:noFill/>
                          </a:ln>
                          <a:solidFill>
                            <a:schemeClr val="tx2"/>
                          </a:solidFill>
                          <a:effectLst/>
                          <a:latin typeface="Arial" panose="020B0604020202020204" pitchFamily="34" charset="0"/>
                          <a:ea typeface="宋体" panose="02010600030101010101" pitchFamily="2" charset="-122"/>
                        </a:rPr>
                        <a:t>制冷循环</a:t>
                      </a:r>
                      <a:r>
                        <a:rPr kumimoji="0" lang="zh-CN" altLang="en-US" sz="3200" b="1" i="0" u="none" strike="noStrike" cap="none" normalizeH="0" baseline="0">
                          <a:ln>
                            <a:noFill/>
                          </a:ln>
                          <a:solidFill>
                            <a:schemeClr val="tx1"/>
                          </a:solidFill>
                          <a:effectLst/>
                          <a:latin typeface="Arial" panose="020B0604020202020204" pitchFamily="34" charset="0"/>
                          <a:ea typeface="宋体" panose="02010600030101010101" pitchFamily="2" charset="-122"/>
                        </a:rPr>
                        <a:t>    吸附式制冷</a:t>
                      </a:r>
                    </a:p>
                    <a:p>
                      <a:pPr marL="0" marR="0" lvl="0" indent="0" algn="l" defTabSz="914400" rtl="0" eaLnBrk="1" fontAlgn="base" latinLnBrk="0" hangingPunct="1">
                        <a:lnSpc>
                          <a:spcPct val="100000"/>
                        </a:lnSpc>
                        <a:spcBef>
                          <a:spcPct val="20000"/>
                        </a:spcBef>
                        <a:spcAft>
                          <a:spcPct val="0"/>
                        </a:spcAft>
                        <a:buClrTx/>
                        <a:buSzPct val="85000"/>
                        <a:buFontTx/>
                        <a:buNone/>
                        <a:tabLst/>
                      </a:pPr>
                      <a:r>
                        <a:rPr kumimoji="0" lang="zh-CN" altLang="en-US" sz="3200" b="1" i="0" u="none" strike="noStrike" cap="none" normalizeH="0" baseline="0">
                          <a:ln>
                            <a:noFill/>
                          </a:ln>
                          <a:solidFill>
                            <a:schemeClr val="tx1"/>
                          </a:solidFill>
                          <a:effectLst/>
                          <a:latin typeface="Arial" panose="020B0604020202020204" pitchFamily="34" charset="0"/>
                          <a:ea typeface="宋体" panose="02010600030101010101" pitchFamily="2" charset="-122"/>
                        </a:rPr>
                        <a:t>                    蒸汽喷射制冷</a:t>
                      </a:r>
                    </a:p>
                    <a:p>
                      <a:pPr marL="0" marR="0" lvl="0" indent="0" algn="l" defTabSz="914400" rtl="0" eaLnBrk="1" fontAlgn="base" latinLnBrk="0" hangingPunct="1">
                        <a:lnSpc>
                          <a:spcPct val="100000"/>
                        </a:lnSpc>
                        <a:spcBef>
                          <a:spcPct val="20000"/>
                        </a:spcBef>
                        <a:spcAft>
                          <a:spcPct val="0"/>
                        </a:spcAft>
                        <a:buClrTx/>
                        <a:buSzPct val="85000"/>
                        <a:buFontTx/>
                        <a:buNone/>
                        <a:tabLst/>
                      </a:pPr>
                      <a:r>
                        <a:rPr kumimoji="0" lang="zh-CN" altLang="en-US" sz="3200" b="1" i="0" u="none" strike="noStrike" cap="none" normalizeH="0" baseline="0">
                          <a:ln>
                            <a:noFill/>
                          </a:ln>
                          <a:solidFill>
                            <a:schemeClr val="tx1"/>
                          </a:solidFill>
                          <a:effectLst/>
                          <a:latin typeface="Arial" panose="020B0604020202020204" pitchFamily="34" charset="0"/>
                          <a:ea typeface="宋体" panose="02010600030101010101" pitchFamily="2" charset="-122"/>
                        </a:rPr>
                        <a:t>                    半导体制冷</a:t>
                      </a:r>
                    </a:p>
                    <a:p>
                      <a:pPr marL="0" marR="0" lvl="0" indent="0" algn="l" defTabSz="914400" rtl="0" eaLnBrk="1" fontAlgn="base" latinLnBrk="0" hangingPunct="1">
                        <a:lnSpc>
                          <a:spcPct val="100000"/>
                        </a:lnSpc>
                        <a:spcBef>
                          <a:spcPct val="20000"/>
                        </a:spcBef>
                        <a:spcAft>
                          <a:spcPct val="0"/>
                        </a:spcAft>
                        <a:buClrTx/>
                        <a:buSzPct val="85000"/>
                        <a:buFontTx/>
                        <a:buNone/>
                        <a:tabLst/>
                      </a:pPr>
                      <a:r>
                        <a:rPr kumimoji="0" lang="zh-CN" altLang="en-US" sz="3200" b="1" i="0" u="none" strike="noStrike" cap="none" normalizeH="0" baseline="0">
                          <a:ln>
                            <a:noFill/>
                          </a:ln>
                          <a:solidFill>
                            <a:schemeClr val="tx1"/>
                          </a:solidFill>
                          <a:effectLst/>
                          <a:latin typeface="Arial" panose="020B0604020202020204" pitchFamily="34" charset="0"/>
                          <a:ea typeface="宋体" panose="02010600030101010101" pitchFamily="2" charset="-122"/>
                        </a:rPr>
                        <a:t>                    热声制冷</a:t>
                      </a:r>
                      <a:r>
                        <a:rPr kumimoji="0" lang="en-US" altLang="zh-CN" sz="32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zh-CN" altLang="en-US" sz="3200" b="1" i="0" u="none" strike="noStrike" cap="none" normalizeH="0" baseline="0">
                          <a:ln>
                            <a:noFill/>
                          </a:ln>
                          <a:solidFill>
                            <a:schemeClr val="tx1"/>
                          </a:solidFill>
                          <a:effectLst/>
                          <a:latin typeface="Arial" panose="020B0604020202020204" pitchFamily="34" charset="0"/>
                          <a:ea typeface="宋体" panose="02010600030101010101" pitchFamily="2" charset="-122"/>
                        </a:rPr>
                        <a:t>磁制冷</a:t>
                      </a:r>
                    </a:p>
                  </a:txBody>
                  <a:tcP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4006786348"/>
                  </a:ext>
                </a:extLst>
              </a:tr>
            </a:tbl>
          </a:graphicData>
        </a:graphic>
      </p:graphicFrame>
      <p:sp>
        <p:nvSpPr>
          <p:cNvPr id="575497" name="AutoShape 9">
            <a:extLst>
              <a:ext uri="{FF2B5EF4-FFF2-40B4-BE49-F238E27FC236}">
                <a16:creationId xmlns:a16="http://schemas.microsoft.com/office/drawing/2014/main" id="{FEF8203F-6CE5-4C7D-B9A5-BAC0ABB23A6C}"/>
              </a:ext>
            </a:extLst>
          </p:cNvPr>
          <p:cNvSpPr>
            <a:spLocks/>
          </p:cNvSpPr>
          <p:nvPr/>
        </p:nvSpPr>
        <p:spPr bwMode="auto">
          <a:xfrm>
            <a:off x="2895600" y="2057400"/>
            <a:ext cx="152400" cy="4516438"/>
          </a:xfrm>
          <a:prstGeom prst="leftBrace">
            <a:avLst>
              <a:gd name="adj1" fmla="val 246962"/>
              <a:gd name="adj2" fmla="val 50000"/>
            </a:avLst>
          </a:prstGeom>
          <a:noFill/>
          <a:ln w="25400" cap="sq">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5498" name="AutoShape 10">
            <a:extLst>
              <a:ext uri="{FF2B5EF4-FFF2-40B4-BE49-F238E27FC236}">
                <a16:creationId xmlns:a16="http://schemas.microsoft.com/office/drawing/2014/main" id="{A078483A-60C4-49DE-B3F2-D5BF56D1A819}"/>
              </a:ext>
            </a:extLst>
          </p:cNvPr>
          <p:cNvSpPr>
            <a:spLocks/>
          </p:cNvSpPr>
          <p:nvPr/>
        </p:nvSpPr>
        <p:spPr bwMode="auto">
          <a:xfrm>
            <a:off x="5029200" y="1676400"/>
            <a:ext cx="76200" cy="1066800"/>
          </a:xfrm>
          <a:prstGeom prst="leftBrace">
            <a:avLst>
              <a:gd name="adj1" fmla="val 116667"/>
              <a:gd name="adj2" fmla="val 50000"/>
            </a:avLst>
          </a:prstGeom>
          <a:noFill/>
          <a:ln w="25400" cap="sq">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5499" name="Rectangle 11">
            <a:extLst>
              <a:ext uri="{FF2B5EF4-FFF2-40B4-BE49-F238E27FC236}">
                <a16:creationId xmlns:a16="http://schemas.microsoft.com/office/drawing/2014/main" id="{54220B63-E357-43DC-B4A7-078AF9C84187}"/>
              </a:ext>
            </a:extLst>
          </p:cNvPr>
          <p:cNvSpPr>
            <a:spLocks noChangeArrowheads="1"/>
          </p:cNvSpPr>
          <p:nvPr/>
        </p:nvSpPr>
        <p:spPr bwMode="auto">
          <a:xfrm>
            <a:off x="7585075" y="990600"/>
            <a:ext cx="9493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6000">
                <a:solidFill>
                  <a:srgbClr val="66FF66"/>
                </a:solidFill>
                <a:latin typeface="宋体" panose="02010600030101010101" pitchFamily="2" charset="-122"/>
                <a:ea typeface="宋体" panose="02010600030101010101" pitchFamily="2" charset="-122"/>
              </a:rPr>
              <a:t>√</a:t>
            </a:r>
          </a:p>
        </p:txBody>
      </p:sp>
      <p:sp>
        <p:nvSpPr>
          <p:cNvPr id="575500" name="Rectangle 12">
            <a:extLst>
              <a:ext uri="{FF2B5EF4-FFF2-40B4-BE49-F238E27FC236}">
                <a16:creationId xmlns:a16="http://schemas.microsoft.com/office/drawing/2014/main" id="{7E7447C9-6AAC-462B-8313-D01D8C8D636A}"/>
              </a:ext>
            </a:extLst>
          </p:cNvPr>
          <p:cNvSpPr>
            <a:spLocks noChangeArrowheads="1"/>
          </p:cNvSpPr>
          <p:nvPr/>
        </p:nvSpPr>
        <p:spPr bwMode="auto">
          <a:xfrm>
            <a:off x="7585075" y="2117725"/>
            <a:ext cx="9493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6000">
                <a:solidFill>
                  <a:srgbClr val="66FF66"/>
                </a:solidFill>
                <a:latin typeface="宋体" panose="02010600030101010101" pitchFamily="2" charset="-122"/>
                <a:ea typeface="宋体" panose="02010600030101010101" pitchFamily="2" charset="-122"/>
              </a:rPr>
              <a:t>√</a:t>
            </a:r>
          </a:p>
        </p:txBody>
      </p:sp>
      <p:sp>
        <p:nvSpPr>
          <p:cNvPr id="575501" name="Rectangle 13">
            <a:extLst>
              <a:ext uri="{FF2B5EF4-FFF2-40B4-BE49-F238E27FC236}">
                <a16:creationId xmlns:a16="http://schemas.microsoft.com/office/drawing/2014/main" id="{F655EA42-78B3-4CBF-9DDC-AF8ABAC19888}"/>
              </a:ext>
            </a:extLst>
          </p:cNvPr>
          <p:cNvSpPr>
            <a:spLocks noChangeArrowheads="1"/>
          </p:cNvSpPr>
          <p:nvPr/>
        </p:nvSpPr>
        <p:spPr bwMode="auto">
          <a:xfrm>
            <a:off x="7620000" y="3352800"/>
            <a:ext cx="9493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6000">
                <a:solidFill>
                  <a:srgbClr val="66FF66"/>
                </a:solidFill>
                <a:latin typeface="宋体" panose="02010600030101010101" pitchFamily="2" charset="-122"/>
                <a:ea typeface="宋体" panose="02010600030101010101" pitchFamily="2" charset="-122"/>
              </a:rPr>
              <a:t>√</a:t>
            </a:r>
          </a:p>
        </p:txBody>
      </p:sp>
      <p:sp>
        <p:nvSpPr>
          <p:cNvPr id="575502" name="Rectangle 14">
            <a:extLst>
              <a:ext uri="{FF2B5EF4-FFF2-40B4-BE49-F238E27FC236}">
                <a16:creationId xmlns:a16="http://schemas.microsoft.com/office/drawing/2014/main" id="{0F54876D-1A26-4A37-AD0B-9FD42BD3D53E}"/>
              </a:ext>
            </a:extLst>
          </p:cNvPr>
          <p:cNvSpPr>
            <a:spLocks noChangeArrowheads="1"/>
          </p:cNvSpPr>
          <p:nvPr/>
        </p:nvSpPr>
        <p:spPr bwMode="auto">
          <a:xfrm>
            <a:off x="4495800" y="2819400"/>
            <a:ext cx="4648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GB" altLang="zh-CN" sz="4000">
                <a:solidFill>
                  <a:srgbClr val="FFFF00"/>
                </a:solidFill>
                <a:ea typeface="宋体" panose="02010600030101010101" pitchFamily="2" charset="-122"/>
              </a:rPr>
              <a:t>Vapor-compression</a:t>
            </a:r>
            <a:endParaRPr lang="en-US" altLang="zh-CN" sz="4000">
              <a:solidFill>
                <a:srgbClr val="FFFF00"/>
              </a:solidFill>
              <a:ea typeface="宋体" panose="02010600030101010101" pitchFamily="2" charset="-122"/>
            </a:endParaRPr>
          </a:p>
        </p:txBody>
      </p:sp>
      <p:sp>
        <p:nvSpPr>
          <p:cNvPr id="575503" name="Rectangle 15">
            <a:extLst>
              <a:ext uri="{FF2B5EF4-FFF2-40B4-BE49-F238E27FC236}">
                <a16:creationId xmlns:a16="http://schemas.microsoft.com/office/drawing/2014/main" id="{1C70C02C-AF67-4E1B-89A4-15AD152FB84C}"/>
              </a:ext>
            </a:extLst>
          </p:cNvPr>
          <p:cNvSpPr>
            <a:spLocks noChangeArrowheads="1"/>
          </p:cNvSpPr>
          <p:nvPr/>
        </p:nvSpPr>
        <p:spPr bwMode="auto">
          <a:xfrm>
            <a:off x="5105400" y="1676400"/>
            <a:ext cx="4038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GB" altLang="zh-CN" sz="4000">
                <a:solidFill>
                  <a:srgbClr val="FFFF00"/>
                </a:solidFill>
                <a:ea typeface="宋体" panose="02010600030101010101" pitchFamily="2" charset="-122"/>
              </a:rPr>
              <a:t>Gas compression</a:t>
            </a:r>
            <a:endParaRPr lang="en-US" altLang="zh-CN" sz="4000">
              <a:solidFill>
                <a:srgbClr val="FFFF00"/>
              </a:solidFill>
              <a:ea typeface="宋体" panose="02010600030101010101" pitchFamily="2" charset="-122"/>
            </a:endParaRPr>
          </a:p>
        </p:txBody>
      </p:sp>
      <p:sp>
        <p:nvSpPr>
          <p:cNvPr id="575504" name="Rectangle 16">
            <a:extLst>
              <a:ext uri="{FF2B5EF4-FFF2-40B4-BE49-F238E27FC236}">
                <a16:creationId xmlns:a16="http://schemas.microsoft.com/office/drawing/2014/main" id="{E43FB44D-889B-4110-8684-0220B7B79A17}"/>
              </a:ext>
            </a:extLst>
          </p:cNvPr>
          <p:cNvSpPr>
            <a:spLocks noChangeArrowheads="1"/>
          </p:cNvSpPr>
          <p:nvPr/>
        </p:nvSpPr>
        <p:spPr bwMode="auto">
          <a:xfrm>
            <a:off x="5181600" y="3581400"/>
            <a:ext cx="3048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GB" altLang="zh-CN" sz="4000">
                <a:solidFill>
                  <a:srgbClr val="FFFF00"/>
                </a:solidFill>
                <a:ea typeface="宋体" panose="02010600030101010101" pitchFamily="2" charset="-122"/>
              </a:rPr>
              <a:t>Absorption</a:t>
            </a:r>
            <a:endParaRPr lang="en-US" altLang="zh-CN" sz="4000">
              <a:solidFill>
                <a:srgbClr val="FFFF00"/>
              </a:solidFill>
              <a:ea typeface="宋体" panose="02010600030101010101" pitchFamily="2" charset="-122"/>
            </a:endParaRPr>
          </a:p>
        </p:txBody>
      </p:sp>
      <p:sp>
        <p:nvSpPr>
          <p:cNvPr id="575505" name="Rectangle 17">
            <a:extLst>
              <a:ext uri="{FF2B5EF4-FFF2-40B4-BE49-F238E27FC236}">
                <a16:creationId xmlns:a16="http://schemas.microsoft.com/office/drawing/2014/main" id="{D634172D-A129-4998-91FC-755D54D90BAC}"/>
              </a:ext>
            </a:extLst>
          </p:cNvPr>
          <p:cNvSpPr>
            <a:spLocks noChangeArrowheads="1"/>
          </p:cNvSpPr>
          <p:nvPr/>
        </p:nvSpPr>
        <p:spPr bwMode="auto">
          <a:xfrm>
            <a:off x="457200" y="746125"/>
            <a:ext cx="5562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GB" altLang="zh-CN" sz="4000">
                <a:ea typeface="宋体" panose="02010600030101010101" pitchFamily="2" charset="-122"/>
              </a:rPr>
              <a:t>Refrigeration Cycle</a:t>
            </a:r>
            <a:endParaRPr lang="en-US" altLang="zh-CN" sz="4000">
              <a:ea typeface="宋体" panose="02010600030101010101" pitchFamily="2" charset="-122"/>
            </a:endParaRPr>
          </a:p>
        </p:txBody>
      </p:sp>
      <p:sp>
        <p:nvSpPr>
          <p:cNvPr id="575506" name="Rectangle 18">
            <a:extLst>
              <a:ext uri="{FF2B5EF4-FFF2-40B4-BE49-F238E27FC236}">
                <a16:creationId xmlns:a16="http://schemas.microsoft.com/office/drawing/2014/main" id="{01FE532A-1C13-4E89-BA00-1921064A7D03}"/>
              </a:ext>
            </a:extLst>
          </p:cNvPr>
          <p:cNvSpPr>
            <a:spLocks noChangeArrowheads="1"/>
          </p:cNvSpPr>
          <p:nvPr/>
        </p:nvSpPr>
        <p:spPr bwMode="auto">
          <a:xfrm>
            <a:off x="5257800" y="4191000"/>
            <a:ext cx="3048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GB" altLang="zh-CN" sz="4000">
                <a:solidFill>
                  <a:srgbClr val="FFFF00"/>
                </a:solidFill>
                <a:ea typeface="宋体" panose="02010600030101010101" pitchFamily="2" charset="-122"/>
              </a:rPr>
              <a:t>Adsorption</a:t>
            </a:r>
            <a:endParaRPr lang="en-US" altLang="zh-CN" sz="4000">
              <a:solidFill>
                <a:srgbClr val="FFFF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5499"/>
                                        </p:tgtEl>
                                        <p:attrNameLst>
                                          <p:attrName>style.visibility</p:attrName>
                                        </p:attrNameLst>
                                      </p:cBhvr>
                                      <p:to>
                                        <p:strVal val="visible"/>
                                      </p:to>
                                    </p:set>
                                    <p:animEffect transition="in" filter="dissolve">
                                      <p:cBhvr>
                                        <p:cTn id="7" dur="500"/>
                                        <p:tgtEl>
                                          <p:spTgt spid="5754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5500"/>
                                        </p:tgtEl>
                                        <p:attrNameLst>
                                          <p:attrName>style.visibility</p:attrName>
                                        </p:attrNameLst>
                                      </p:cBhvr>
                                      <p:to>
                                        <p:strVal val="visible"/>
                                      </p:to>
                                    </p:set>
                                    <p:animEffect transition="in" filter="dissolve">
                                      <p:cBhvr>
                                        <p:cTn id="12" dur="500"/>
                                        <p:tgtEl>
                                          <p:spTgt spid="5755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75501"/>
                                        </p:tgtEl>
                                        <p:attrNameLst>
                                          <p:attrName>style.visibility</p:attrName>
                                        </p:attrNameLst>
                                      </p:cBhvr>
                                      <p:to>
                                        <p:strVal val="visible"/>
                                      </p:to>
                                    </p:set>
                                    <p:animEffect transition="in" filter="dissolve">
                                      <p:cBhvr>
                                        <p:cTn id="17" dur="500"/>
                                        <p:tgtEl>
                                          <p:spTgt spid="575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9" grpId="0" autoUpdateAnimBg="0"/>
      <p:bldP spid="575500" grpId="0" autoUpdateAnimBg="0"/>
      <p:bldP spid="575501"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a:extLst>
              <a:ext uri="{FF2B5EF4-FFF2-40B4-BE49-F238E27FC236}">
                <a16:creationId xmlns:a16="http://schemas.microsoft.com/office/drawing/2014/main" id="{A58492B3-92C4-4096-9ADF-00E374786A93}"/>
              </a:ext>
            </a:extLst>
          </p:cNvPr>
          <p:cNvSpPr>
            <a:spLocks noGrp="1" noChangeArrowheads="1"/>
          </p:cNvSpPr>
          <p:nvPr>
            <p:ph type="title"/>
          </p:nvPr>
        </p:nvSpPr>
        <p:spPr>
          <a:xfrm>
            <a:off x="1143000" y="166688"/>
            <a:ext cx="7086600" cy="823912"/>
          </a:xfrm>
        </p:spPr>
        <p:txBody>
          <a:bodyPr/>
          <a:lstStyle/>
          <a:p>
            <a:pPr algn="l"/>
            <a:r>
              <a:rPr lang="en-US" altLang="zh-CN" sz="4800" b="1">
                <a:latin typeface="Times New Roman" panose="02020603050405020304" pitchFamily="18" charset="0"/>
                <a:ea typeface="黑体" panose="02010609060101010101" pitchFamily="49" charset="-122"/>
              </a:rPr>
              <a:t>§8</a:t>
            </a:r>
            <a:r>
              <a:rPr lang="zh-CN" altLang="en-US" sz="4800" b="1">
                <a:latin typeface="Times New Roman" panose="02020603050405020304" pitchFamily="18" charset="0"/>
                <a:ea typeface="黑体" panose="02010609060101010101" pitchFamily="49" charset="-122"/>
              </a:rPr>
              <a:t>－</a:t>
            </a:r>
            <a:r>
              <a:rPr lang="en-US" altLang="zh-CN" sz="4800" b="1">
                <a:latin typeface="Times New Roman" panose="02020603050405020304" pitchFamily="18" charset="0"/>
                <a:ea typeface="黑体" panose="02010609060101010101" pitchFamily="49" charset="-122"/>
              </a:rPr>
              <a:t>1</a:t>
            </a:r>
            <a:r>
              <a:rPr lang="en-US" altLang="zh-CN" b="1">
                <a:latin typeface="Times New Roman" panose="02020603050405020304" pitchFamily="18" charset="0"/>
                <a:ea typeface="黑体" panose="02010609060101010101" pitchFamily="49" charset="-122"/>
              </a:rPr>
              <a:t> </a:t>
            </a:r>
            <a:r>
              <a:rPr kumimoji="1" lang="zh-CN" altLang="en-US" sz="4800" b="1">
                <a:latin typeface="楷体_GB2312" pitchFamily="49" charset="-122"/>
                <a:ea typeface="楷体_GB2312" pitchFamily="49" charset="-122"/>
                <a:sym typeface="Symbol" panose="05050102010706020507" pitchFamily="18" charset="2"/>
              </a:rPr>
              <a:t>空气压缩制冷循环</a:t>
            </a:r>
          </a:p>
        </p:txBody>
      </p:sp>
      <p:sp>
        <p:nvSpPr>
          <p:cNvPr id="438275" name="Line 3">
            <a:extLst>
              <a:ext uri="{FF2B5EF4-FFF2-40B4-BE49-F238E27FC236}">
                <a16:creationId xmlns:a16="http://schemas.microsoft.com/office/drawing/2014/main" id="{C1FD0AD1-C8B9-479A-BC97-33BEA431C271}"/>
              </a:ext>
            </a:extLst>
          </p:cNvPr>
          <p:cNvSpPr>
            <a:spLocks noChangeShapeType="1"/>
          </p:cNvSpPr>
          <p:nvPr/>
        </p:nvSpPr>
        <p:spPr bwMode="auto">
          <a:xfrm flipV="1">
            <a:off x="1905000" y="2362200"/>
            <a:ext cx="0" cy="13716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276" name="Line 4">
            <a:extLst>
              <a:ext uri="{FF2B5EF4-FFF2-40B4-BE49-F238E27FC236}">
                <a16:creationId xmlns:a16="http://schemas.microsoft.com/office/drawing/2014/main" id="{47D22C56-2293-47FC-B453-072B4C5B9A21}"/>
              </a:ext>
            </a:extLst>
          </p:cNvPr>
          <p:cNvSpPr>
            <a:spLocks noChangeShapeType="1"/>
          </p:cNvSpPr>
          <p:nvPr/>
        </p:nvSpPr>
        <p:spPr bwMode="auto">
          <a:xfrm>
            <a:off x="1905000" y="2362200"/>
            <a:ext cx="17526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277" name="Rectangle 5">
            <a:extLst>
              <a:ext uri="{FF2B5EF4-FFF2-40B4-BE49-F238E27FC236}">
                <a16:creationId xmlns:a16="http://schemas.microsoft.com/office/drawing/2014/main" id="{C03E51D2-E5C7-4A9A-B7A0-8B39DE639A5E}"/>
              </a:ext>
            </a:extLst>
          </p:cNvPr>
          <p:cNvSpPr>
            <a:spLocks noChangeArrowheads="1"/>
          </p:cNvSpPr>
          <p:nvPr/>
        </p:nvSpPr>
        <p:spPr bwMode="auto">
          <a:xfrm>
            <a:off x="3200400" y="1828800"/>
            <a:ext cx="2286000" cy="990600"/>
          </a:xfrm>
          <a:prstGeom prst="rect">
            <a:avLst/>
          </a:prstGeom>
          <a:noFill/>
          <a:ln w="381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78" name="Line 6">
            <a:extLst>
              <a:ext uri="{FF2B5EF4-FFF2-40B4-BE49-F238E27FC236}">
                <a16:creationId xmlns:a16="http://schemas.microsoft.com/office/drawing/2014/main" id="{64218D46-8CA5-4EAF-AD6E-2A120CB8E9DB}"/>
              </a:ext>
            </a:extLst>
          </p:cNvPr>
          <p:cNvSpPr>
            <a:spLocks noChangeShapeType="1"/>
          </p:cNvSpPr>
          <p:nvPr/>
        </p:nvSpPr>
        <p:spPr bwMode="auto">
          <a:xfrm>
            <a:off x="381000" y="3581400"/>
            <a:ext cx="129540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279" name="Line 7">
            <a:extLst>
              <a:ext uri="{FF2B5EF4-FFF2-40B4-BE49-F238E27FC236}">
                <a16:creationId xmlns:a16="http://schemas.microsoft.com/office/drawing/2014/main" id="{5C25AAEB-DBA7-4F63-B0D1-A3A5EB54C372}"/>
              </a:ext>
            </a:extLst>
          </p:cNvPr>
          <p:cNvSpPr>
            <a:spLocks noChangeShapeType="1"/>
          </p:cNvSpPr>
          <p:nvPr/>
        </p:nvSpPr>
        <p:spPr bwMode="auto">
          <a:xfrm>
            <a:off x="1676400" y="3581400"/>
            <a:ext cx="0" cy="9906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280" name="Line 8">
            <a:extLst>
              <a:ext uri="{FF2B5EF4-FFF2-40B4-BE49-F238E27FC236}">
                <a16:creationId xmlns:a16="http://schemas.microsoft.com/office/drawing/2014/main" id="{3C36F0F6-0A01-431D-ABC8-6C30FC748D56}"/>
              </a:ext>
            </a:extLst>
          </p:cNvPr>
          <p:cNvSpPr>
            <a:spLocks noChangeShapeType="1"/>
          </p:cNvSpPr>
          <p:nvPr/>
        </p:nvSpPr>
        <p:spPr bwMode="auto">
          <a:xfrm>
            <a:off x="381000" y="4572000"/>
            <a:ext cx="129540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285" name="Line 13">
            <a:extLst>
              <a:ext uri="{FF2B5EF4-FFF2-40B4-BE49-F238E27FC236}">
                <a16:creationId xmlns:a16="http://schemas.microsoft.com/office/drawing/2014/main" id="{25930C3A-A379-4187-A53E-EEF05936DC18}"/>
              </a:ext>
            </a:extLst>
          </p:cNvPr>
          <p:cNvSpPr>
            <a:spLocks noChangeShapeType="1"/>
          </p:cNvSpPr>
          <p:nvPr/>
        </p:nvSpPr>
        <p:spPr bwMode="auto">
          <a:xfrm flipV="1">
            <a:off x="1905000" y="4343400"/>
            <a:ext cx="0" cy="16002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286" name="Line 14">
            <a:extLst>
              <a:ext uri="{FF2B5EF4-FFF2-40B4-BE49-F238E27FC236}">
                <a16:creationId xmlns:a16="http://schemas.microsoft.com/office/drawing/2014/main" id="{31C8AF9F-A53B-4ABF-B2A2-398384197895}"/>
              </a:ext>
            </a:extLst>
          </p:cNvPr>
          <p:cNvSpPr>
            <a:spLocks noChangeShapeType="1"/>
          </p:cNvSpPr>
          <p:nvPr/>
        </p:nvSpPr>
        <p:spPr bwMode="auto">
          <a:xfrm>
            <a:off x="1676400" y="3733800"/>
            <a:ext cx="2286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287" name="Line 15">
            <a:extLst>
              <a:ext uri="{FF2B5EF4-FFF2-40B4-BE49-F238E27FC236}">
                <a16:creationId xmlns:a16="http://schemas.microsoft.com/office/drawing/2014/main" id="{E2AC85CE-FD04-45A8-BABB-F907EF972EFE}"/>
              </a:ext>
            </a:extLst>
          </p:cNvPr>
          <p:cNvSpPr>
            <a:spLocks noChangeShapeType="1"/>
          </p:cNvSpPr>
          <p:nvPr/>
        </p:nvSpPr>
        <p:spPr bwMode="auto">
          <a:xfrm>
            <a:off x="1676400" y="4343400"/>
            <a:ext cx="2286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288" name="Line 16">
            <a:extLst>
              <a:ext uri="{FF2B5EF4-FFF2-40B4-BE49-F238E27FC236}">
                <a16:creationId xmlns:a16="http://schemas.microsoft.com/office/drawing/2014/main" id="{D248C8E5-E021-4D9D-9E21-6E2495B8068C}"/>
              </a:ext>
            </a:extLst>
          </p:cNvPr>
          <p:cNvSpPr>
            <a:spLocks noChangeShapeType="1"/>
          </p:cNvSpPr>
          <p:nvPr/>
        </p:nvSpPr>
        <p:spPr bwMode="auto">
          <a:xfrm>
            <a:off x="1905000" y="5943600"/>
            <a:ext cx="18288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289" name="Line 17">
            <a:extLst>
              <a:ext uri="{FF2B5EF4-FFF2-40B4-BE49-F238E27FC236}">
                <a16:creationId xmlns:a16="http://schemas.microsoft.com/office/drawing/2014/main" id="{99668C64-A0CA-49D5-A537-E067039FF586}"/>
              </a:ext>
            </a:extLst>
          </p:cNvPr>
          <p:cNvSpPr>
            <a:spLocks noChangeShapeType="1"/>
          </p:cNvSpPr>
          <p:nvPr/>
        </p:nvSpPr>
        <p:spPr bwMode="auto">
          <a:xfrm flipV="1">
            <a:off x="3657600" y="2133600"/>
            <a:ext cx="228600" cy="2286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290" name="Line 18">
            <a:extLst>
              <a:ext uri="{FF2B5EF4-FFF2-40B4-BE49-F238E27FC236}">
                <a16:creationId xmlns:a16="http://schemas.microsoft.com/office/drawing/2014/main" id="{5F9C0D80-3C8A-4B1B-9AFE-4EBDD33BF428}"/>
              </a:ext>
            </a:extLst>
          </p:cNvPr>
          <p:cNvSpPr>
            <a:spLocks noChangeShapeType="1"/>
          </p:cNvSpPr>
          <p:nvPr/>
        </p:nvSpPr>
        <p:spPr bwMode="auto">
          <a:xfrm>
            <a:off x="3886200" y="2133600"/>
            <a:ext cx="228600" cy="5334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291" name="Line 19">
            <a:extLst>
              <a:ext uri="{FF2B5EF4-FFF2-40B4-BE49-F238E27FC236}">
                <a16:creationId xmlns:a16="http://schemas.microsoft.com/office/drawing/2014/main" id="{3D0F3FF2-4B56-4CC1-8DDD-68CEFBE09BA6}"/>
              </a:ext>
            </a:extLst>
          </p:cNvPr>
          <p:cNvSpPr>
            <a:spLocks noChangeShapeType="1"/>
          </p:cNvSpPr>
          <p:nvPr/>
        </p:nvSpPr>
        <p:spPr bwMode="auto">
          <a:xfrm flipV="1">
            <a:off x="4114800" y="2133600"/>
            <a:ext cx="228600" cy="5334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292" name="Line 20">
            <a:extLst>
              <a:ext uri="{FF2B5EF4-FFF2-40B4-BE49-F238E27FC236}">
                <a16:creationId xmlns:a16="http://schemas.microsoft.com/office/drawing/2014/main" id="{D972DEBE-7670-45C3-8458-934D4DD32E7E}"/>
              </a:ext>
            </a:extLst>
          </p:cNvPr>
          <p:cNvSpPr>
            <a:spLocks noChangeShapeType="1"/>
          </p:cNvSpPr>
          <p:nvPr/>
        </p:nvSpPr>
        <p:spPr bwMode="auto">
          <a:xfrm>
            <a:off x="4343400" y="2133600"/>
            <a:ext cx="228600" cy="5334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293" name="Line 21">
            <a:extLst>
              <a:ext uri="{FF2B5EF4-FFF2-40B4-BE49-F238E27FC236}">
                <a16:creationId xmlns:a16="http://schemas.microsoft.com/office/drawing/2014/main" id="{556307B9-32EF-4A0C-8F95-8488B1071F07}"/>
              </a:ext>
            </a:extLst>
          </p:cNvPr>
          <p:cNvSpPr>
            <a:spLocks noChangeShapeType="1"/>
          </p:cNvSpPr>
          <p:nvPr/>
        </p:nvSpPr>
        <p:spPr bwMode="auto">
          <a:xfrm flipV="1">
            <a:off x="4572000" y="2133600"/>
            <a:ext cx="304800" cy="5334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294" name="Line 22">
            <a:extLst>
              <a:ext uri="{FF2B5EF4-FFF2-40B4-BE49-F238E27FC236}">
                <a16:creationId xmlns:a16="http://schemas.microsoft.com/office/drawing/2014/main" id="{E4DBC11C-E817-4B5B-A97C-83C753A86AF7}"/>
              </a:ext>
            </a:extLst>
          </p:cNvPr>
          <p:cNvSpPr>
            <a:spLocks noChangeShapeType="1"/>
          </p:cNvSpPr>
          <p:nvPr/>
        </p:nvSpPr>
        <p:spPr bwMode="auto">
          <a:xfrm>
            <a:off x="4876800" y="2133600"/>
            <a:ext cx="152400" cy="2286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295" name="Line 23">
            <a:extLst>
              <a:ext uri="{FF2B5EF4-FFF2-40B4-BE49-F238E27FC236}">
                <a16:creationId xmlns:a16="http://schemas.microsoft.com/office/drawing/2014/main" id="{CB2BC5ED-D01C-4C6B-A1CD-F2DF0ECFFAD0}"/>
              </a:ext>
            </a:extLst>
          </p:cNvPr>
          <p:cNvSpPr>
            <a:spLocks noChangeShapeType="1"/>
          </p:cNvSpPr>
          <p:nvPr/>
        </p:nvSpPr>
        <p:spPr bwMode="auto">
          <a:xfrm>
            <a:off x="5029200" y="2362200"/>
            <a:ext cx="22098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296" name="Rectangle 24">
            <a:extLst>
              <a:ext uri="{FF2B5EF4-FFF2-40B4-BE49-F238E27FC236}">
                <a16:creationId xmlns:a16="http://schemas.microsoft.com/office/drawing/2014/main" id="{F263B43A-B2F8-446B-BBB7-039C33FF1F71}"/>
              </a:ext>
            </a:extLst>
          </p:cNvPr>
          <p:cNvSpPr>
            <a:spLocks noChangeArrowheads="1"/>
          </p:cNvSpPr>
          <p:nvPr/>
        </p:nvSpPr>
        <p:spPr bwMode="auto">
          <a:xfrm>
            <a:off x="3352800" y="5334000"/>
            <a:ext cx="2438400" cy="990600"/>
          </a:xfrm>
          <a:prstGeom prst="rect">
            <a:avLst/>
          </a:prstGeom>
          <a:noFill/>
          <a:ln w="381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97" name="Line 25">
            <a:extLst>
              <a:ext uri="{FF2B5EF4-FFF2-40B4-BE49-F238E27FC236}">
                <a16:creationId xmlns:a16="http://schemas.microsoft.com/office/drawing/2014/main" id="{AB666738-6BEA-441A-8D51-BFD34A5B305D}"/>
              </a:ext>
            </a:extLst>
          </p:cNvPr>
          <p:cNvSpPr>
            <a:spLocks noChangeShapeType="1"/>
          </p:cNvSpPr>
          <p:nvPr/>
        </p:nvSpPr>
        <p:spPr bwMode="auto">
          <a:xfrm flipV="1">
            <a:off x="3733800" y="5562600"/>
            <a:ext cx="228600" cy="3810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298" name="Line 26">
            <a:extLst>
              <a:ext uri="{FF2B5EF4-FFF2-40B4-BE49-F238E27FC236}">
                <a16:creationId xmlns:a16="http://schemas.microsoft.com/office/drawing/2014/main" id="{07D3A464-A6F1-4F46-91CF-9233961C5151}"/>
              </a:ext>
            </a:extLst>
          </p:cNvPr>
          <p:cNvSpPr>
            <a:spLocks noChangeShapeType="1"/>
          </p:cNvSpPr>
          <p:nvPr/>
        </p:nvSpPr>
        <p:spPr bwMode="auto">
          <a:xfrm>
            <a:off x="3962400" y="5562600"/>
            <a:ext cx="304800" cy="6858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299" name="Line 27">
            <a:extLst>
              <a:ext uri="{FF2B5EF4-FFF2-40B4-BE49-F238E27FC236}">
                <a16:creationId xmlns:a16="http://schemas.microsoft.com/office/drawing/2014/main" id="{B3D996ED-4121-421D-B93B-6673B47553CB}"/>
              </a:ext>
            </a:extLst>
          </p:cNvPr>
          <p:cNvSpPr>
            <a:spLocks noChangeShapeType="1"/>
          </p:cNvSpPr>
          <p:nvPr/>
        </p:nvSpPr>
        <p:spPr bwMode="auto">
          <a:xfrm flipV="1">
            <a:off x="4267200" y="5562600"/>
            <a:ext cx="381000" cy="6858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300" name="Line 28">
            <a:extLst>
              <a:ext uri="{FF2B5EF4-FFF2-40B4-BE49-F238E27FC236}">
                <a16:creationId xmlns:a16="http://schemas.microsoft.com/office/drawing/2014/main" id="{C1923B24-DA3A-4F0A-8673-A9F1DF5F4893}"/>
              </a:ext>
            </a:extLst>
          </p:cNvPr>
          <p:cNvSpPr>
            <a:spLocks noChangeShapeType="1"/>
          </p:cNvSpPr>
          <p:nvPr/>
        </p:nvSpPr>
        <p:spPr bwMode="auto">
          <a:xfrm>
            <a:off x="4648200" y="5562600"/>
            <a:ext cx="228600" cy="6858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301" name="Line 29">
            <a:extLst>
              <a:ext uri="{FF2B5EF4-FFF2-40B4-BE49-F238E27FC236}">
                <a16:creationId xmlns:a16="http://schemas.microsoft.com/office/drawing/2014/main" id="{2EBB1200-4D01-4C0D-9635-D7EF11245F06}"/>
              </a:ext>
            </a:extLst>
          </p:cNvPr>
          <p:cNvSpPr>
            <a:spLocks noChangeShapeType="1"/>
          </p:cNvSpPr>
          <p:nvPr/>
        </p:nvSpPr>
        <p:spPr bwMode="auto">
          <a:xfrm flipV="1">
            <a:off x="4876800" y="5562600"/>
            <a:ext cx="228600" cy="6858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302" name="Line 30">
            <a:extLst>
              <a:ext uri="{FF2B5EF4-FFF2-40B4-BE49-F238E27FC236}">
                <a16:creationId xmlns:a16="http://schemas.microsoft.com/office/drawing/2014/main" id="{F9463B6F-1A2C-402D-BA81-83DD3E7CBC25}"/>
              </a:ext>
            </a:extLst>
          </p:cNvPr>
          <p:cNvSpPr>
            <a:spLocks noChangeShapeType="1"/>
          </p:cNvSpPr>
          <p:nvPr/>
        </p:nvSpPr>
        <p:spPr bwMode="auto">
          <a:xfrm>
            <a:off x="5105400" y="5562600"/>
            <a:ext cx="228600" cy="3810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303" name="Line 31">
            <a:extLst>
              <a:ext uri="{FF2B5EF4-FFF2-40B4-BE49-F238E27FC236}">
                <a16:creationId xmlns:a16="http://schemas.microsoft.com/office/drawing/2014/main" id="{1134D793-1D78-4513-9C83-0645E30CD7CD}"/>
              </a:ext>
            </a:extLst>
          </p:cNvPr>
          <p:cNvSpPr>
            <a:spLocks noChangeShapeType="1"/>
          </p:cNvSpPr>
          <p:nvPr/>
        </p:nvSpPr>
        <p:spPr bwMode="auto">
          <a:xfrm>
            <a:off x="5334000" y="5943600"/>
            <a:ext cx="19050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304" name="Line 32">
            <a:extLst>
              <a:ext uri="{FF2B5EF4-FFF2-40B4-BE49-F238E27FC236}">
                <a16:creationId xmlns:a16="http://schemas.microsoft.com/office/drawing/2014/main" id="{1D82ACD0-5986-4725-8FB4-187C8076C0A8}"/>
              </a:ext>
            </a:extLst>
          </p:cNvPr>
          <p:cNvSpPr>
            <a:spLocks noChangeShapeType="1"/>
          </p:cNvSpPr>
          <p:nvPr/>
        </p:nvSpPr>
        <p:spPr bwMode="auto">
          <a:xfrm>
            <a:off x="7239000" y="2362200"/>
            <a:ext cx="0" cy="15240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305" name="Line 33">
            <a:extLst>
              <a:ext uri="{FF2B5EF4-FFF2-40B4-BE49-F238E27FC236}">
                <a16:creationId xmlns:a16="http://schemas.microsoft.com/office/drawing/2014/main" id="{567DC8B4-B07C-4E02-8097-398A865A2DDC}"/>
              </a:ext>
            </a:extLst>
          </p:cNvPr>
          <p:cNvSpPr>
            <a:spLocks noChangeShapeType="1"/>
          </p:cNvSpPr>
          <p:nvPr/>
        </p:nvSpPr>
        <p:spPr bwMode="auto">
          <a:xfrm flipV="1">
            <a:off x="7239000" y="4343400"/>
            <a:ext cx="0" cy="16002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306" name="Line 34">
            <a:extLst>
              <a:ext uri="{FF2B5EF4-FFF2-40B4-BE49-F238E27FC236}">
                <a16:creationId xmlns:a16="http://schemas.microsoft.com/office/drawing/2014/main" id="{314CA518-77E2-40A9-B5F3-6AD99C573459}"/>
              </a:ext>
            </a:extLst>
          </p:cNvPr>
          <p:cNvSpPr>
            <a:spLocks noChangeShapeType="1"/>
          </p:cNvSpPr>
          <p:nvPr/>
        </p:nvSpPr>
        <p:spPr bwMode="auto">
          <a:xfrm>
            <a:off x="7467600" y="3657600"/>
            <a:ext cx="1295400" cy="1588"/>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307" name="Line 35">
            <a:extLst>
              <a:ext uri="{FF2B5EF4-FFF2-40B4-BE49-F238E27FC236}">
                <a16:creationId xmlns:a16="http://schemas.microsoft.com/office/drawing/2014/main" id="{E34CFE3D-D5F8-4B5A-BA9F-6AD29E87A714}"/>
              </a:ext>
            </a:extLst>
          </p:cNvPr>
          <p:cNvSpPr>
            <a:spLocks noChangeShapeType="1"/>
          </p:cNvSpPr>
          <p:nvPr/>
        </p:nvSpPr>
        <p:spPr bwMode="auto">
          <a:xfrm>
            <a:off x="7467600" y="4648200"/>
            <a:ext cx="1295400" cy="1588"/>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312" name="Line 40">
            <a:extLst>
              <a:ext uri="{FF2B5EF4-FFF2-40B4-BE49-F238E27FC236}">
                <a16:creationId xmlns:a16="http://schemas.microsoft.com/office/drawing/2014/main" id="{16EE8F00-1233-4C76-B646-5EBFEA996A43}"/>
              </a:ext>
            </a:extLst>
          </p:cNvPr>
          <p:cNvSpPr>
            <a:spLocks noChangeShapeType="1"/>
          </p:cNvSpPr>
          <p:nvPr/>
        </p:nvSpPr>
        <p:spPr bwMode="auto">
          <a:xfrm>
            <a:off x="7239000" y="4343400"/>
            <a:ext cx="2286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313" name="Line 41">
            <a:extLst>
              <a:ext uri="{FF2B5EF4-FFF2-40B4-BE49-F238E27FC236}">
                <a16:creationId xmlns:a16="http://schemas.microsoft.com/office/drawing/2014/main" id="{4C479BDC-5E05-44A9-8BF0-35C5F0BC5BBE}"/>
              </a:ext>
            </a:extLst>
          </p:cNvPr>
          <p:cNvSpPr>
            <a:spLocks noChangeShapeType="1"/>
          </p:cNvSpPr>
          <p:nvPr/>
        </p:nvSpPr>
        <p:spPr bwMode="auto">
          <a:xfrm>
            <a:off x="7239000" y="3886200"/>
            <a:ext cx="2286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314" name="Text Box 42">
            <a:extLst>
              <a:ext uri="{FF2B5EF4-FFF2-40B4-BE49-F238E27FC236}">
                <a16:creationId xmlns:a16="http://schemas.microsoft.com/office/drawing/2014/main" id="{34918400-F6ED-40BE-9CD8-923913C8A951}"/>
              </a:ext>
            </a:extLst>
          </p:cNvPr>
          <p:cNvSpPr txBox="1">
            <a:spLocks noChangeArrowheads="1"/>
          </p:cNvSpPr>
          <p:nvPr/>
        </p:nvSpPr>
        <p:spPr bwMode="auto">
          <a:xfrm>
            <a:off x="5181600" y="1143000"/>
            <a:ext cx="14081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chemeClr val="accent1"/>
                </a:solidFill>
              </a:rPr>
              <a:t>冷却水</a:t>
            </a:r>
          </a:p>
        </p:txBody>
      </p:sp>
      <p:sp>
        <p:nvSpPr>
          <p:cNvPr id="438315" name="Text Box 43">
            <a:extLst>
              <a:ext uri="{FF2B5EF4-FFF2-40B4-BE49-F238E27FC236}">
                <a16:creationId xmlns:a16="http://schemas.microsoft.com/office/drawing/2014/main" id="{0AB8F2E8-2520-4A03-B210-FB7294904A02}"/>
              </a:ext>
            </a:extLst>
          </p:cNvPr>
          <p:cNvSpPr txBox="1">
            <a:spLocks noChangeArrowheads="1"/>
          </p:cNvSpPr>
          <p:nvPr/>
        </p:nvSpPr>
        <p:spPr bwMode="auto">
          <a:xfrm>
            <a:off x="228600" y="4724400"/>
            <a:ext cx="14081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chemeClr val="accent1"/>
                </a:solidFill>
              </a:rPr>
              <a:t>膨胀机</a:t>
            </a:r>
          </a:p>
        </p:txBody>
      </p:sp>
      <p:sp>
        <p:nvSpPr>
          <p:cNvPr id="438316" name="Text Box 44">
            <a:extLst>
              <a:ext uri="{FF2B5EF4-FFF2-40B4-BE49-F238E27FC236}">
                <a16:creationId xmlns:a16="http://schemas.microsoft.com/office/drawing/2014/main" id="{F9AFE7A8-55E1-4468-8C2F-810DA7CBA117}"/>
              </a:ext>
            </a:extLst>
          </p:cNvPr>
          <p:cNvSpPr txBox="1">
            <a:spLocks noChangeArrowheads="1"/>
          </p:cNvSpPr>
          <p:nvPr/>
        </p:nvSpPr>
        <p:spPr bwMode="auto">
          <a:xfrm>
            <a:off x="7467600" y="4800600"/>
            <a:ext cx="14081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chemeClr val="accent1"/>
                </a:solidFill>
              </a:rPr>
              <a:t>压缩机</a:t>
            </a:r>
          </a:p>
        </p:txBody>
      </p:sp>
      <p:sp>
        <p:nvSpPr>
          <p:cNvPr id="438317" name="Text Box 45">
            <a:extLst>
              <a:ext uri="{FF2B5EF4-FFF2-40B4-BE49-F238E27FC236}">
                <a16:creationId xmlns:a16="http://schemas.microsoft.com/office/drawing/2014/main" id="{C220AE35-2FAC-4B16-AFF5-C87490AD1344}"/>
              </a:ext>
            </a:extLst>
          </p:cNvPr>
          <p:cNvSpPr txBox="1">
            <a:spLocks noChangeArrowheads="1"/>
          </p:cNvSpPr>
          <p:nvPr/>
        </p:nvSpPr>
        <p:spPr bwMode="auto">
          <a:xfrm>
            <a:off x="3810000" y="4572000"/>
            <a:ext cx="14081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chemeClr val="accent1"/>
                </a:solidFill>
              </a:rPr>
              <a:t>冷藏室</a:t>
            </a:r>
          </a:p>
        </p:txBody>
      </p:sp>
      <p:sp>
        <p:nvSpPr>
          <p:cNvPr id="438318" name="Text Box 46">
            <a:extLst>
              <a:ext uri="{FF2B5EF4-FFF2-40B4-BE49-F238E27FC236}">
                <a16:creationId xmlns:a16="http://schemas.microsoft.com/office/drawing/2014/main" id="{B8FB716D-2008-4048-8B69-04441FC00C4F}"/>
              </a:ext>
            </a:extLst>
          </p:cNvPr>
          <p:cNvSpPr txBox="1">
            <a:spLocks noChangeArrowheads="1"/>
          </p:cNvSpPr>
          <p:nvPr/>
        </p:nvSpPr>
        <p:spPr bwMode="auto">
          <a:xfrm>
            <a:off x="3810000" y="3048000"/>
            <a:ext cx="1600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200">
                <a:solidFill>
                  <a:schemeClr val="accent1"/>
                </a:solidFill>
              </a:rPr>
              <a:t>冷却器</a:t>
            </a:r>
          </a:p>
        </p:txBody>
      </p:sp>
      <p:sp>
        <p:nvSpPr>
          <p:cNvPr id="438319" name="Line 47">
            <a:extLst>
              <a:ext uri="{FF2B5EF4-FFF2-40B4-BE49-F238E27FC236}">
                <a16:creationId xmlns:a16="http://schemas.microsoft.com/office/drawing/2014/main" id="{5B95E610-062B-45B7-8C44-3AE6F1BCB04C}"/>
              </a:ext>
            </a:extLst>
          </p:cNvPr>
          <p:cNvSpPr>
            <a:spLocks noChangeShapeType="1"/>
          </p:cNvSpPr>
          <p:nvPr/>
        </p:nvSpPr>
        <p:spPr bwMode="auto">
          <a:xfrm>
            <a:off x="1828800" y="3124200"/>
            <a:ext cx="76200" cy="304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320" name="Line 48">
            <a:extLst>
              <a:ext uri="{FF2B5EF4-FFF2-40B4-BE49-F238E27FC236}">
                <a16:creationId xmlns:a16="http://schemas.microsoft.com/office/drawing/2014/main" id="{798B4BE6-E78B-483C-9E24-A5C3D9C097AB}"/>
              </a:ext>
            </a:extLst>
          </p:cNvPr>
          <p:cNvSpPr>
            <a:spLocks noChangeShapeType="1"/>
          </p:cNvSpPr>
          <p:nvPr/>
        </p:nvSpPr>
        <p:spPr bwMode="auto">
          <a:xfrm flipH="1">
            <a:off x="1905000" y="3124200"/>
            <a:ext cx="76200" cy="228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321" name="Line 49">
            <a:extLst>
              <a:ext uri="{FF2B5EF4-FFF2-40B4-BE49-F238E27FC236}">
                <a16:creationId xmlns:a16="http://schemas.microsoft.com/office/drawing/2014/main" id="{358394F2-668C-441E-890A-858E0918A22A}"/>
              </a:ext>
            </a:extLst>
          </p:cNvPr>
          <p:cNvSpPr>
            <a:spLocks noChangeShapeType="1"/>
          </p:cNvSpPr>
          <p:nvPr/>
        </p:nvSpPr>
        <p:spPr bwMode="auto">
          <a:xfrm>
            <a:off x="1828800" y="5257800"/>
            <a:ext cx="76200" cy="228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322" name="Line 50">
            <a:extLst>
              <a:ext uri="{FF2B5EF4-FFF2-40B4-BE49-F238E27FC236}">
                <a16:creationId xmlns:a16="http://schemas.microsoft.com/office/drawing/2014/main" id="{ACF506C9-FDF6-4423-87DC-37A66E503200}"/>
              </a:ext>
            </a:extLst>
          </p:cNvPr>
          <p:cNvSpPr>
            <a:spLocks noChangeShapeType="1"/>
          </p:cNvSpPr>
          <p:nvPr/>
        </p:nvSpPr>
        <p:spPr bwMode="auto">
          <a:xfrm flipH="1">
            <a:off x="1905000" y="5257800"/>
            <a:ext cx="76200" cy="228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323" name="Line 51">
            <a:extLst>
              <a:ext uri="{FF2B5EF4-FFF2-40B4-BE49-F238E27FC236}">
                <a16:creationId xmlns:a16="http://schemas.microsoft.com/office/drawing/2014/main" id="{E3A3DEDC-0927-4CCD-A39C-8C09EDC2E696}"/>
              </a:ext>
            </a:extLst>
          </p:cNvPr>
          <p:cNvSpPr>
            <a:spLocks noChangeShapeType="1"/>
          </p:cNvSpPr>
          <p:nvPr/>
        </p:nvSpPr>
        <p:spPr bwMode="auto">
          <a:xfrm flipV="1">
            <a:off x="7162800" y="5181600"/>
            <a:ext cx="76200" cy="228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324" name="Line 52">
            <a:extLst>
              <a:ext uri="{FF2B5EF4-FFF2-40B4-BE49-F238E27FC236}">
                <a16:creationId xmlns:a16="http://schemas.microsoft.com/office/drawing/2014/main" id="{0AE80D44-0B77-4A50-A641-B1418B43E8FC}"/>
              </a:ext>
            </a:extLst>
          </p:cNvPr>
          <p:cNvSpPr>
            <a:spLocks noChangeShapeType="1"/>
          </p:cNvSpPr>
          <p:nvPr/>
        </p:nvSpPr>
        <p:spPr bwMode="auto">
          <a:xfrm flipH="1" flipV="1">
            <a:off x="7239000" y="5257800"/>
            <a:ext cx="76200" cy="1524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325" name="Line 53">
            <a:extLst>
              <a:ext uri="{FF2B5EF4-FFF2-40B4-BE49-F238E27FC236}">
                <a16:creationId xmlns:a16="http://schemas.microsoft.com/office/drawing/2014/main" id="{D3C0ECF5-B2A5-41A6-B3C3-B7B5169B0DCF}"/>
              </a:ext>
            </a:extLst>
          </p:cNvPr>
          <p:cNvSpPr>
            <a:spLocks noChangeShapeType="1"/>
          </p:cNvSpPr>
          <p:nvPr/>
        </p:nvSpPr>
        <p:spPr bwMode="auto">
          <a:xfrm flipV="1">
            <a:off x="7162800" y="2971800"/>
            <a:ext cx="76200" cy="304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326" name="Line 54">
            <a:extLst>
              <a:ext uri="{FF2B5EF4-FFF2-40B4-BE49-F238E27FC236}">
                <a16:creationId xmlns:a16="http://schemas.microsoft.com/office/drawing/2014/main" id="{8394419B-6FA9-42D4-8CD2-CC42F0D39ECA}"/>
              </a:ext>
            </a:extLst>
          </p:cNvPr>
          <p:cNvSpPr>
            <a:spLocks noChangeShapeType="1"/>
          </p:cNvSpPr>
          <p:nvPr/>
        </p:nvSpPr>
        <p:spPr bwMode="auto">
          <a:xfrm flipH="1" flipV="1">
            <a:off x="7239000" y="2971800"/>
            <a:ext cx="76200" cy="304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327" name="Text Box 55">
            <a:extLst>
              <a:ext uri="{FF2B5EF4-FFF2-40B4-BE49-F238E27FC236}">
                <a16:creationId xmlns:a16="http://schemas.microsoft.com/office/drawing/2014/main" id="{E8AA1B16-9221-48B3-BF4C-1E3C5E21AF6F}"/>
              </a:ext>
            </a:extLst>
          </p:cNvPr>
          <p:cNvSpPr txBox="1">
            <a:spLocks noChangeArrowheads="1"/>
          </p:cNvSpPr>
          <p:nvPr/>
        </p:nvSpPr>
        <p:spPr bwMode="auto">
          <a:xfrm>
            <a:off x="1371600" y="19050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chemeClr val="accent1"/>
                </a:solidFill>
              </a:rPr>
              <a:t>3</a:t>
            </a:r>
          </a:p>
        </p:txBody>
      </p:sp>
      <p:sp>
        <p:nvSpPr>
          <p:cNvPr id="438328" name="Text Box 56">
            <a:extLst>
              <a:ext uri="{FF2B5EF4-FFF2-40B4-BE49-F238E27FC236}">
                <a16:creationId xmlns:a16="http://schemas.microsoft.com/office/drawing/2014/main" id="{F026AEB9-8A49-48F9-B522-76673F72E42F}"/>
              </a:ext>
            </a:extLst>
          </p:cNvPr>
          <p:cNvSpPr txBox="1">
            <a:spLocks noChangeArrowheads="1"/>
          </p:cNvSpPr>
          <p:nvPr/>
        </p:nvSpPr>
        <p:spPr bwMode="auto">
          <a:xfrm>
            <a:off x="7391400" y="18288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chemeClr val="accent1"/>
                </a:solidFill>
              </a:rPr>
              <a:t>2</a:t>
            </a:r>
          </a:p>
        </p:txBody>
      </p:sp>
      <p:sp>
        <p:nvSpPr>
          <p:cNvPr id="438329" name="Text Box 57">
            <a:extLst>
              <a:ext uri="{FF2B5EF4-FFF2-40B4-BE49-F238E27FC236}">
                <a16:creationId xmlns:a16="http://schemas.microsoft.com/office/drawing/2014/main" id="{5A2E7CD6-4BF2-4770-BED1-6B0C32F8B826}"/>
              </a:ext>
            </a:extLst>
          </p:cNvPr>
          <p:cNvSpPr txBox="1">
            <a:spLocks noChangeArrowheads="1"/>
          </p:cNvSpPr>
          <p:nvPr/>
        </p:nvSpPr>
        <p:spPr bwMode="auto">
          <a:xfrm>
            <a:off x="7315200" y="5791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chemeClr val="accent1"/>
                </a:solidFill>
              </a:rPr>
              <a:t>1</a:t>
            </a:r>
          </a:p>
        </p:txBody>
      </p:sp>
      <p:sp>
        <p:nvSpPr>
          <p:cNvPr id="438330" name="Text Box 58">
            <a:extLst>
              <a:ext uri="{FF2B5EF4-FFF2-40B4-BE49-F238E27FC236}">
                <a16:creationId xmlns:a16="http://schemas.microsoft.com/office/drawing/2014/main" id="{55C62AF6-7F53-4395-BA5B-13E6EF30D716}"/>
              </a:ext>
            </a:extLst>
          </p:cNvPr>
          <p:cNvSpPr txBox="1">
            <a:spLocks noChangeArrowheads="1"/>
          </p:cNvSpPr>
          <p:nvPr/>
        </p:nvSpPr>
        <p:spPr bwMode="auto">
          <a:xfrm>
            <a:off x="1295400" y="5791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chemeClr val="accent1"/>
                </a:solidFill>
              </a:rPr>
              <a:t>4</a:t>
            </a:r>
          </a:p>
        </p:txBody>
      </p:sp>
      <p:sp>
        <p:nvSpPr>
          <p:cNvPr id="438331" name="Line 59">
            <a:extLst>
              <a:ext uri="{FF2B5EF4-FFF2-40B4-BE49-F238E27FC236}">
                <a16:creationId xmlns:a16="http://schemas.microsoft.com/office/drawing/2014/main" id="{BBF2C71B-7EC3-47A7-84E6-F5788D739ACD}"/>
              </a:ext>
            </a:extLst>
          </p:cNvPr>
          <p:cNvSpPr>
            <a:spLocks noChangeShapeType="1"/>
          </p:cNvSpPr>
          <p:nvPr/>
        </p:nvSpPr>
        <p:spPr bwMode="auto">
          <a:xfrm>
            <a:off x="7467600" y="3657600"/>
            <a:ext cx="1588" cy="9906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332" name="Rectangle 60">
            <a:extLst>
              <a:ext uri="{FF2B5EF4-FFF2-40B4-BE49-F238E27FC236}">
                <a16:creationId xmlns:a16="http://schemas.microsoft.com/office/drawing/2014/main" id="{A7D27AD2-BCA6-4544-ABD3-A2214B4923A1}"/>
              </a:ext>
            </a:extLst>
          </p:cNvPr>
          <p:cNvSpPr>
            <a:spLocks noChangeArrowheads="1"/>
          </p:cNvSpPr>
          <p:nvPr/>
        </p:nvSpPr>
        <p:spPr bwMode="auto">
          <a:xfrm>
            <a:off x="7696200" y="3657600"/>
            <a:ext cx="228600" cy="99060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333" name="Rectangle 61">
            <a:extLst>
              <a:ext uri="{FF2B5EF4-FFF2-40B4-BE49-F238E27FC236}">
                <a16:creationId xmlns:a16="http://schemas.microsoft.com/office/drawing/2014/main" id="{C7316C09-A96B-4D4D-8E4B-759932E8388F}"/>
              </a:ext>
            </a:extLst>
          </p:cNvPr>
          <p:cNvSpPr>
            <a:spLocks noChangeArrowheads="1"/>
          </p:cNvSpPr>
          <p:nvPr/>
        </p:nvSpPr>
        <p:spPr bwMode="auto">
          <a:xfrm>
            <a:off x="7924800" y="4038600"/>
            <a:ext cx="609600" cy="22860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334" name="Rectangle 62">
            <a:extLst>
              <a:ext uri="{FF2B5EF4-FFF2-40B4-BE49-F238E27FC236}">
                <a16:creationId xmlns:a16="http://schemas.microsoft.com/office/drawing/2014/main" id="{900B3F5C-D060-460C-9D43-C259803091B0}"/>
              </a:ext>
            </a:extLst>
          </p:cNvPr>
          <p:cNvSpPr>
            <a:spLocks noChangeArrowheads="1"/>
          </p:cNvSpPr>
          <p:nvPr/>
        </p:nvSpPr>
        <p:spPr bwMode="auto">
          <a:xfrm>
            <a:off x="1219200" y="3581400"/>
            <a:ext cx="228600" cy="99060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335" name="Rectangle 63">
            <a:extLst>
              <a:ext uri="{FF2B5EF4-FFF2-40B4-BE49-F238E27FC236}">
                <a16:creationId xmlns:a16="http://schemas.microsoft.com/office/drawing/2014/main" id="{B47CC53D-C6B3-4237-B440-D7AD770F0B22}"/>
              </a:ext>
            </a:extLst>
          </p:cNvPr>
          <p:cNvSpPr>
            <a:spLocks noChangeArrowheads="1"/>
          </p:cNvSpPr>
          <p:nvPr/>
        </p:nvSpPr>
        <p:spPr bwMode="auto">
          <a:xfrm>
            <a:off x="685800" y="3962400"/>
            <a:ext cx="533400" cy="22860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336" name="Line 64">
            <a:extLst>
              <a:ext uri="{FF2B5EF4-FFF2-40B4-BE49-F238E27FC236}">
                <a16:creationId xmlns:a16="http://schemas.microsoft.com/office/drawing/2014/main" id="{9C4FE122-1D36-4EC5-B934-AC994732E516}"/>
              </a:ext>
            </a:extLst>
          </p:cNvPr>
          <p:cNvSpPr>
            <a:spLocks noChangeShapeType="1"/>
          </p:cNvSpPr>
          <p:nvPr/>
        </p:nvSpPr>
        <p:spPr bwMode="auto">
          <a:xfrm flipV="1">
            <a:off x="5105400" y="1295400"/>
            <a:ext cx="0" cy="53340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337" name="Line 65">
            <a:extLst>
              <a:ext uri="{FF2B5EF4-FFF2-40B4-BE49-F238E27FC236}">
                <a16:creationId xmlns:a16="http://schemas.microsoft.com/office/drawing/2014/main" id="{C2D24101-8635-4975-BD8A-64E7F0A7A8D9}"/>
              </a:ext>
            </a:extLst>
          </p:cNvPr>
          <p:cNvSpPr>
            <a:spLocks noChangeShapeType="1"/>
          </p:cNvSpPr>
          <p:nvPr/>
        </p:nvSpPr>
        <p:spPr bwMode="auto">
          <a:xfrm rot="10800000" flipV="1">
            <a:off x="3581400" y="1295400"/>
            <a:ext cx="0" cy="53340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8338" name="AutoShape 66">
            <a:hlinkClick r:id="rId3" action="ppaction://hlinksldjump" highlightClick="1"/>
            <a:extLst>
              <a:ext uri="{FF2B5EF4-FFF2-40B4-BE49-F238E27FC236}">
                <a16:creationId xmlns:a16="http://schemas.microsoft.com/office/drawing/2014/main" id="{34C11C0F-AD42-46A5-AFB2-3FD648FE4E40}"/>
              </a:ext>
            </a:extLst>
          </p:cNvPr>
          <p:cNvSpPr>
            <a:spLocks noChangeArrowheads="1"/>
          </p:cNvSpPr>
          <p:nvPr/>
        </p:nvSpPr>
        <p:spPr bwMode="auto">
          <a:xfrm>
            <a:off x="8153400" y="6019800"/>
            <a:ext cx="762000" cy="609600"/>
          </a:xfrm>
          <a:prstGeom prst="actionButtonReturn">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a:extLst>
              <a:ext uri="{FF2B5EF4-FFF2-40B4-BE49-F238E27FC236}">
                <a16:creationId xmlns:a16="http://schemas.microsoft.com/office/drawing/2014/main" id="{A0973403-9784-4700-B232-B11836AB1562}"/>
              </a:ext>
            </a:extLst>
          </p:cNvPr>
          <p:cNvSpPr>
            <a:spLocks noGrp="1" noChangeArrowheads="1"/>
          </p:cNvSpPr>
          <p:nvPr>
            <p:ph type="title"/>
          </p:nvPr>
        </p:nvSpPr>
        <p:spPr>
          <a:xfrm>
            <a:off x="1219200" y="166688"/>
            <a:ext cx="6477000" cy="823912"/>
          </a:xfrm>
        </p:spPr>
        <p:txBody>
          <a:bodyPr/>
          <a:lstStyle/>
          <a:p>
            <a:pPr algn="l"/>
            <a:r>
              <a:rPr kumimoji="1" lang="zh-CN" altLang="en-US" sz="4800" b="1">
                <a:latin typeface="楷体_GB2312" pitchFamily="49" charset="-122"/>
                <a:ea typeface="楷体_GB2312" pitchFamily="49" charset="-122"/>
                <a:sym typeface="Symbol" panose="05050102010706020507" pitchFamily="18" charset="2"/>
              </a:rPr>
              <a:t>空气压缩制冷循环过程</a:t>
            </a:r>
          </a:p>
        </p:txBody>
      </p:sp>
      <p:sp>
        <p:nvSpPr>
          <p:cNvPr id="439299" name="Rectangle 3">
            <a:extLst>
              <a:ext uri="{FF2B5EF4-FFF2-40B4-BE49-F238E27FC236}">
                <a16:creationId xmlns:a16="http://schemas.microsoft.com/office/drawing/2014/main" id="{81F1EAD5-36B7-459F-AAEA-760C94BC6373}"/>
              </a:ext>
            </a:extLst>
          </p:cNvPr>
          <p:cNvSpPr>
            <a:spLocks noChangeArrowheads="1"/>
          </p:cNvSpPr>
          <p:nvPr/>
        </p:nvSpPr>
        <p:spPr bwMode="auto">
          <a:xfrm>
            <a:off x="381000" y="1143000"/>
            <a:ext cx="5080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rgbClr val="FFFF66"/>
                </a:solidFill>
                <a:latin typeface="Arial" panose="020B0604020202020204" pitchFamily="34" charset="0"/>
                <a:ea typeface="宋体" panose="02010600030101010101" pitchFamily="2" charset="-122"/>
              </a:rPr>
              <a:t>四个</a:t>
            </a:r>
            <a:r>
              <a:rPr kumimoji="0" lang="zh-CN" altLang="en-US" sz="3200">
                <a:solidFill>
                  <a:schemeClr val="tx1"/>
                </a:solidFill>
                <a:latin typeface="Arial" panose="020B0604020202020204" pitchFamily="34" charset="0"/>
                <a:ea typeface="宋体" panose="02010600030101010101" pitchFamily="2" charset="-122"/>
              </a:rPr>
              <a:t>主要部件；工质：</a:t>
            </a:r>
            <a:r>
              <a:rPr kumimoji="0" lang="zh-CN" altLang="en-US" sz="3200">
                <a:solidFill>
                  <a:srgbClr val="66FF66"/>
                </a:solidFill>
                <a:latin typeface="Arial" panose="020B0604020202020204" pitchFamily="34" charset="0"/>
                <a:ea typeface="宋体" panose="02010600030101010101" pitchFamily="2" charset="-122"/>
              </a:rPr>
              <a:t>空气</a:t>
            </a:r>
          </a:p>
        </p:txBody>
      </p:sp>
      <p:grpSp>
        <p:nvGrpSpPr>
          <p:cNvPr id="439318" name="Group 22">
            <a:extLst>
              <a:ext uri="{FF2B5EF4-FFF2-40B4-BE49-F238E27FC236}">
                <a16:creationId xmlns:a16="http://schemas.microsoft.com/office/drawing/2014/main" id="{E125AC69-0C64-42EF-A75D-68114B9B1167}"/>
              </a:ext>
            </a:extLst>
          </p:cNvPr>
          <p:cNvGrpSpPr>
            <a:grpSpLocks/>
          </p:cNvGrpSpPr>
          <p:nvPr/>
        </p:nvGrpSpPr>
        <p:grpSpPr bwMode="auto">
          <a:xfrm>
            <a:off x="533400" y="3124200"/>
            <a:ext cx="6883401" cy="579438"/>
            <a:chOff x="336" y="1968"/>
            <a:chExt cx="4336" cy="365"/>
          </a:xfrm>
        </p:grpSpPr>
        <p:sp>
          <p:nvSpPr>
            <p:cNvPr id="439307" name="Rectangle 11">
              <a:extLst>
                <a:ext uri="{FF2B5EF4-FFF2-40B4-BE49-F238E27FC236}">
                  <a16:creationId xmlns:a16="http://schemas.microsoft.com/office/drawing/2014/main" id="{1267652A-7C7B-4559-A196-59F095CD1FFD}"/>
                </a:ext>
              </a:extLst>
            </p:cNvPr>
            <p:cNvSpPr>
              <a:spLocks noChangeArrowheads="1"/>
            </p:cNvSpPr>
            <p:nvPr/>
          </p:nvSpPr>
          <p:spPr bwMode="auto">
            <a:xfrm>
              <a:off x="336" y="1968"/>
              <a:ext cx="4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dirty="0">
                  <a:solidFill>
                    <a:srgbClr val="66FF66"/>
                  </a:solidFill>
                  <a:latin typeface="Arial" panose="020B0604020202020204" pitchFamily="34" charset="0"/>
                  <a:ea typeface="宋体" panose="02010600030101010101" pitchFamily="2" charset="-122"/>
                </a:rPr>
                <a:t>3</a:t>
              </a:r>
              <a:r>
                <a:rPr kumimoji="0" lang="en-US" altLang="zh-CN" sz="3200" dirty="0">
                  <a:solidFill>
                    <a:schemeClr val="tx1"/>
                  </a:solidFill>
                  <a:latin typeface="Arial" panose="020B0604020202020204" pitchFamily="34" charset="0"/>
                  <a:ea typeface="宋体" panose="02010600030101010101" pitchFamily="2" charset="-122"/>
                </a:rPr>
                <a:t>       </a:t>
              </a:r>
              <a:r>
                <a:rPr kumimoji="0" lang="en-US" altLang="zh-CN" sz="3200" dirty="0">
                  <a:solidFill>
                    <a:srgbClr val="66FF66"/>
                  </a:solidFill>
                  <a:latin typeface="Arial" panose="020B0604020202020204" pitchFamily="34" charset="0"/>
                  <a:ea typeface="宋体" panose="02010600030101010101" pitchFamily="2" charset="-122"/>
                </a:rPr>
                <a:t>4</a:t>
              </a:r>
              <a:r>
                <a:rPr kumimoji="0" lang="en-US" altLang="zh-CN" sz="3200" dirty="0">
                  <a:solidFill>
                    <a:schemeClr val="tx1"/>
                  </a:solidFill>
                  <a:latin typeface="Arial" panose="020B0604020202020204" pitchFamily="34" charset="0"/>
                  <a:ea typeface="宋体" panose="02010600030101010101" pitchFamily="2" charset="-122"/>
                </a:rPr>
                <a:t>    </a:t>
              </a:r>
              <a:r>
                <a:rPr kumimoji="0" lang="zh-CN" altLang="en-US" sz="3200" dirty="0">
                  <a:solidFill>
                    <a:schemeClr val="tx1"/>
                  </a:solidFill>
                  <a:latin typeface="Arial" panose="020B0604020202020204" pitchFamily="34" charset="0"/>
                  <a:ea typeface="宋体" panose="02010600030101010101" pitchFamily="2" charset="-122"/>
                </a:rPr>
                <a:t>绝热膨胀    </a:t>
              </a:r>
              <a:r>
                <a:rPr kumimoji="0" lang="en-US" altLang="zh-CN" sz="3200" i="1" dirty="0">
                  <a:solidFill>
                    <a:srgbClr val="66FF66"/>
                  </a:solidFill>
                  <a:latin typeface="Arial" panose="020B0604020202020204" pitchFamily="34" charset="0"/>
                  <a:ea typeface="宋体" panose="02010600030101010101" pitchFamily="2" charset="-122"/>
                </a:rPr>
                <a:t>T</a:t>
              </a:r>
              <a:r>
                <a:rPr kumimoji="0" lang="en-US" altLang="zh-CN" sz="3200" dirty="0">
                  <a:solidFill>
                    <a:schemeClr val="tx1"/>
                  </a:solidFill>
                  <a:latin typeface="Arial" panose="020B0604020202020204" pitchFamily="34" charset="0"/>
                  <a:ea typeface="宋体" panose="02010600030101010101" pitchFamily="2" charset="-122"/>
                </a:rPr>
                <a:t>   &lt;</a:t>
              </a:r>
              <a:r>
                <a:rPr kumimoji="0" lang="en-US" altLang="zh-CN" sz="3200" i="1" dirty="0">
                  <a:solidFill>
                    <a:srgbClr val="66FF66"/>
                  </a:solidFill>
                  <a:latin typeface="Arial" panose="020B0604020202020204" pitchFamily="34" charset="0"/>
                  <a:ea typeface="宋体" panose="02010600030101010101" pitchFamily="2" charset="-122"/>
                </a:rPr>
                <a:t>T</a:t>
              </a:r>
              <a:r>
                <a:rPr kumimoji="0" lang="en-US" altLang="zh-CN" sz="3200" baseline="-25000" dirty="0">
                  <a:solidFill>
                    <a:srgbClr val="66FF66"/>
                  </a:solidFill>
                  <a:latin typeface="Arial" panose="020B0604020202020204" pitchFamily="34" charset="0"/>
                  <a:ea typeface="宋体" panose="02010600030101010101" pitchFamily="2" charset="-122"/>
                </a:rPr>
                <a:t>1 </a:t>
              </a:r>
              <a:r>
                <a:rPr kumimoji="0" lang="zh-CN" altLang="en-US" sz="3200" dirty="0">
                  <a:solidFill>
                    <a:schemeClr val="tx1"/>
                  </a:solidFill>
                  <a:latin typeface="Arial" panose="020B0604020202020204" pitchFamily="34" charset="0"/>
                  <a:ea typeface="宋体" panose="02010600030101010101" pitchFamily="2" charset="-122"/>
                </a:rPr>
                <a:t>（冷库）</a:t>
              </a:r>
            </a:p>
          </p:txBody>
        </p:sp>
        <p:sp>
          <p:nvSpPr>
            <p:cNvPr id="439308" name="Line 12">
              <a:extLst>
                <a:ext uri="{FF2B5EF4-FFF2-40B4-BE49-F238E27FC236}">
                  <a16:creationId xmlns:a16="http://schemas.microsoft.com/office/drawing/2014/main" id="{D020DB61-5353-45D2-8468-3FAB9F09541C}"/>
                </a:ext>
              </a:extLst>
            </p:cNvPr>
            <p:cNvSpPr>
              <a:spLocks noChangeShapeType="1"/>
            </p:cNvSpPr>
            <p:nvPr/>
          </p:nvSpPr>
          <p:spPr bwMode="auto">
            <a:xfrm>
              <a:off x="624" y="2160"/>
              <a:ext cx="384"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9309" name="Line 13">
              <a:extLst>
                <a:ext uri="{FF2B5EF4-FFF2-40B4-BE49-F238E27FC236}">
                  <a16:creationId xmlns:a16="http://schemas.microsoft.com/office/drawing/2014/main" id="{6050F6F1-22DB-4860-B396-A43D145976C0}"/>
                </a:ext>
              </a:extLst>
            </p:cNvPr>
            <p:cNvSpPr>
              <a:spLocks noChangeShapeType="1"/>
            </p:cNvSpPr>
            <p:nvPr/>
          </p:nvSpPr>
          <p:spPr bwMode="auto">
            <a:xfrm>
              <a:off x="3024" y="2016"/>
              <a:ext cx="0" cy="240"/>
            </a:xfrm>
            <a:prstGeom prst="line">
              <a:avLst/>
            </a:prstGeom>
            <a:noFill/>
            <a:ln w="15875"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39319" name="Group 23">
            <a:extLst>
              <a:ext uri="{FF2B5EF4-FFF2-40B4-BE49-F238E27FC236}">
                <a16:creationId xmlns:a16="http://schemas.microsoft.com/office/drawing/2014/main" id="{5DC3A89F-8A7C-4667-B2FC-EAE41530705E}"/>
              </a:ext>
            </a:extLst>
          </p:cNvPr>
          <p:cNvGrpSpPr>
            <a:grpSpLocks/>
          </p:cNvGrpSpPr>
          <p:nvPr/>
        </p:nvGrpSpPr>
        <p:grpSpPr bwMode="auto">
          <a:xfrm>
            <a:off x="560389" y="3840163"/>
            <a:ext cx="5840413" cy="579437"/>
            <a:chOff x="353" y="2419"/>
            <a:chExt cx="3679" cy="365"/>
          </a:xfrm>
        </p:grpSpPr>
        <p:sp>
          <p:nvSpPr>
            <p:cNvPr id="439310" name="Rectangle 14">
              <a:extLst>
                <a:ext uri="{FF2B5EF4-FFF2-40B4-BE49-F238E27FC236}">
                  <a16:creationId xmlns:a16="http://schemas.microsoft.com/office/drawing/2014/main" id="{63252C22-2074-499D-9222-F003684A76FD}"/>
                </a:ext>
              </a:extLst>
            </p:cNvPr>
            <p:cNvSpPr>
              <a:spLocks noChangeArrowheads="1"/>
            </p:cNvSpPr>
            <p:nvPr/>
          </p:nvSpPr>
          <p:spPr bwMode="auto">
            <a:xfrm>
              <a:off x="353" y="2419"/>
              <a:ext cx="367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dirty="0">
                  <a:solidFill>
                    <a:srgbClr val="66FF66"/>
                  </a:solidFill>
                  <a:latin typeface="Arial" panose="020B0604020202020204" pitchFamily="34" charset="0"/>
                  <a:ea typeface="宋体" panose="02010600030101010101" pitchFamily="2" charset="-122"/>
                </a:rPr>
                <a:t>4</a:t>
              </a:r>
              <a:r>
                <a:rPr kumimoji="0" lang="en-US" altLang="zh-CN" sz="3200" dirty="0">
                  <a:solidFill>
                    <a:schemeClr val="tx1"/>
                  </a:solidFill>
                  <a:latin typeface="Arial" panose="020B0604020202020204" pitchFamily="34" charset="0"/>
                  <a:ea typeface="宋体" panose="02010600030101010101" pitchFamily="2" charset="-122"/>
                </a:rPr>
                <a:t>       </a:t>
              </a:r>
              <a:r>
                <a:rPr kumimoji="0" lang="en-US" altLang="zh-CN" sz="3200" dirty="0">
                  <a:solidFill>
                    <a:srgbClr val="66FF66"/>
                  </a:solidFill>
                  <a:latin typeface="Arial" panose="020B0604020202020204" pitchFamily="34" charset="0"/>
                  <a:ea typeface="宋体" panose="02010600030101010101" pitchFamily="2" charset="-122"/>
                </a:rPr>
                <a:t>1</a:t>
              </a:r>
              <a:r>
                <a:rPr kumimoji="0" lang="en-US" altLang="zh-CN" sz="3200" dirty="0">
                  <a:solidFill>
                    <a:schemeClr val="tx1"/>
                  </a:solidFill>
                  <a:latin typeface="Arial" panose="020B0604020202020204" pitchFamily="34" charset="0"/>
                  <a:ea typeface="宋体" panose="02010600030101010101" pitchFamily="2" charset="-122"/>
                </a:rPr>
                <a:t>    </a:t>
              </a:r>
              <a:r>
                <a:rPr kumimoji="0" lang="zh-CN" altLang="en-US" sz="3200" dirty="0">
                  <a:solidFill>
                    <a:schemeClr val="tx1"/>
                  </a:solidFill>
                  <a:latin typeface="Arial" panose="020B0604020202020204" pitchFamily="34" charset="0"/>
                  <a:ea typeface="宋体" panose="02010600030101010101" pitchFamily="2" charset="-122"/>
                </a:rPr>
                <a:t>等压吸热    </a:t>
              </a:r>
              <a:r>
                <a:rPr kumimoji="0" lang="en-US" altLang="zh-CN" sz="3200" i="1" dirty="0">
                  <a:solidFill>
                    <a:srgbClr val="66FF66"/>
                  </a:solidFill>
                  <a:latin typeface="Arial" panose="020B0604020202020204" pitchFamily="34" charset="0"/>
                  <a:ea typeface="宋体" panose="02010600030101010101" pitchFamily="2" charset="-122"/>
                </a:rPr>
                <a:t>T</a:t>
              </a:r>
              <a:r>
                <a:rPr kumimoji="0" lang="en-US" altLang="zh-CN" sz="3200" dirty="0">
                  <a:solidFill>
                    <a:schemeClr val="tx1"/>
                  </a:solidFill>
                  <a:latin typeface="Arial" panose="020B0604020202020204" pitchFamily="34" charset="0"/>
                  <a:ea typeface="宋体" panose="02010600030101010101" pitchFamily="2" charset="-122"/>
                </a:rPr>
                <a:t>           </a:t>
              </a:r>
              <a:r>
                <a:rPr kumimoji="0" lang="en-US" altLang="zh-CN" sz="3200" i="1" dirty="0">
                  <a:solidFill>
                    <a:srgbClr val="66FF66"/>
                  </a:solidFill>
                  <a:latin typeface="Arial" panose="020B0604020202020204" pitchFamily="34" charset="0"/>
                  <a:ea typeface="宋体" panose="02010600030101010101" pitchFamily="2" charset="-122"/>
                </a:rPr>
                <a:t>T</a:t>
              </a:r>
              <a:r>
                <a:rPr kumimoji="0" lang="en-US" altLang="zh-CN" sz="3200" baseline="-25000" dirty="0">
                  <a:solidFill>
                    <a:srgbClr val="66FF66"/>
                  </a:solidFill>
                  <a:latin typeface="Arial" panose="020B0604020202020204" pitchFamily="34" charset="0"/>
                  <a:ea typeface="宋体" panose="02010600030101010101" pitchFamily="2" charset="-122"/>
                </a:rPr>
                <a:t>1</a:t>
              </a:r>
              <a:endParaRPr kumimoji="0" lang="en-US" altLang="zh-CN" sz="3200" dirty="0">
                <a:solidFill>
                  <a:schemeClr val="tx1"/>
                </a:solidFill>
                <a:latin typeface="Arial" panose="020B0604020202020204" pitchFamily="34" charset="0"/>
                <a:ea typeface="宋体" panose="02010600030101010101" pitchFamily="2" charset="-122"/>
              </a:endParaRPr>
            </a:p>
          </p:txBody>
        </p:sp>
        <p:sp>
          <p:nvSpPr>
            <p:cNvPr id="439311" name="Line 15">
              <a:extLst>
                <a:ext uri="{FF2B5EF4-FFF2-40B4-BE49-F238E27FC236}">
                  <a16:creationId xmlns:a16="http://schemas.microsoft.com/office/drawing/2014/main" id="{479D80E6-DF8C-4C7F-89A5-DC5D26CCBBD5}"/>
                </a:ext>
              </a:extLst>
            </p:cNvPr>
            <p:cNvSpPr>
              <a:spLocks noChangeShapeType="1"/>
            </p:cNvSpPr>
            <p:nvPr/>
          </p:nvSpPr>
          <p:spPr bwMode="auto">
            <a:xfrm>
              <a:off x="624" y="2592"/>
              <a:ext cx="384"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9312" name="Line 16">
              <a:extLst>
                <a:ext uri="{FF2B5EF4-FFF2-40B4-BE49-F238E27FC236}">
                  <a16:creationId xmlns:a16="http://schemas.microsoft.com/office/drawing/2014/main" id="{FB1E1A3F-4A65-457C-969C-A3A9660D039B}"/>
                </a:ext>
              </a:extLst>
            </p:cNvPr>
            <p:cNvSpPr>
              <a:spLocks noChangeShapeType="1"/>
            </p:cNvSpPr>
            <p:nvPr/>
          </p:nvSpPr>
          <p:spPr bwMode="auto">
            <a:xfrm>
              <a:off x="3264" y="2640"/>
              <a:ext cx="384"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9313" name="Line 17">
              <a:extLst>
                <a:ext uri="{FF2B5EF4-FFF2-40B4-BE49-F238E27FC236}">
                  <a16:creationId xmlns:a16="http://schemas.microsoft.com/office/drawing/2014/main" id="{25788521-F5F9-49B6-8C4E-1F212729BEB0}"/>
                </a:ext>
              </a:extLst>
            </p:cNvPr>
            <p:cNvSpPr>
              <a:spLocks noChangeShapeType="1"/>
            </p:cNvSpPr>
            <p:nvPr/>
          </p:nvSpPr>
          <p:spPr bwMode="auto">
            <a:xfrm flipV="1">
              <a:off x="3072" y="2448"/>
              <a:ext cx="0" cy="24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39314" name="Rectangle 18">
            <a:extLst>
              <a:ext uri="{FF2B5EF4-FFF2-40B4-BE49-F238E27FC236}">
                <a16:creationId xmlns:a16="http://schemas.microsoft.com/office/drawing/2014/main" id="{7CDECF42-2CDD-40FC-9C4B-AEEFD2A8077B}"/>
              </a:ext>
            </a:extLst>
          </p:cNvPr>
          <p:cNvSpPr>
            <a:spLocks noChangeArrowheads="1"/>
          </p:cNvSpPr>
          <p:nvPr/>
        </p:nvSpPr>
        <p:spPr bwMode="auto">
          <a:xfrm>
            <a:off x="179512" y="4813012"/>
            <a:ext cx="89017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dirty="0">
                <a:solidFill>
                  <a:schemeClr val="tx1"/>
                </a:solidFill>
                <a:latin typeface="Arial" panose="020B0604020202020204" pitchFamily="34" charset="0"/>
                <a:ea typeface="宋体" panose="02010600030101010101" pitchFamily="2" charset="-122"/>
              </a:rPr>
              <a:t>理想化处理：</a:t>
            </a:r>
            <a:r>
              <a:rPr kumimoji="0" lang="zh-CN" altLang="en-US" sz="3200" dirty="0">
                <a:solidFill>
                  <a:srgbClr val="66FF66"/>
                </a:solidFill>
                <a:latin typeface="Arial" panose="020B0604020202020204" pitchFamily="34" charset="0"/>
                <a:ea typeface="宋体" panose="02010600030101010101" pitchFamily="2" charset="-122"/>
                <a:cs typeface="Arial" panose="020B0604020202020204" pitchFamily="34" charset="0"/>
              </a:rPr>
              <a:t>①</a:t>
            </a:r>
            <a:r>
              <a:rPr kumimoji="0" lang="zh-CN" altLang="en-US" sz="3200" dirty="0">
                <a:solidFill>
                  <a:schemeClr val="tx1"/>
                </a:solidFill>
                <a:latin typeface="Arial" panose="020B0604020202020204" pitchFamily="34" charset="0"/>
                <a:ea typeface="宋体" panose="02010600030101010101" pitchFamily="2" charset="-122"/>
              </a:rPr>
              <a:t>理想气体；</a:t>
            </a:r>
            <a:r>
              <a:rPr kumimoji="0" lang="zh-CN" altLang="en-US" sz="3200" dirty="0">
                <a:solidFill>
                  <a:srgbClr val="66FF66"/>
                </a:solidFill>
                <a:latin typeface="Arial" panose="020B0604020202020204" pitchFamily="34" charset="0"/>
                <a:ea typeface="宋体" panose="02010600030101010101" pitchFamily="2" charset="-122"/>
                <a:cs typeface="Arial" panose="020B0604020202020204" pitchFamily="34" charset="0"/>
              </a:rPr>
              <a:t>②</a:t>
            </a:r>
            <a:r>
              <a:rPr kumimoji="0" lang="zh-CN" altLang="en-US" sz="3200" dirty="0">
                <a:solidFill>
                  <a:schemeClr val="tx1"/>
                </a:solidFill>
                <a:latin typeface="Arial" panose="020B0604020202020204" pitchFamily="34" charset="0"/>
                <a:ea typeface="宋体" panose="02010600030101010101" pitchFamily="2" charset="-122"/>
              </a:rPr>
              <a:t>定比热</a:t>
            </a:r>
            <a:r>
              <a:rPr kumimoji="0" lang="en-US" altLang="zh-CN" sz="3200" dirty="0">
                <a:solidFill>
                  <a:schemeClr val="tx1"/>
                </a:solidFill>
                <a:latin typeface="Arial" panose="020B0604020202020204" pitchFamily="34" charset="0"/>
                <a:ea typeface="宋体" panose="02010600030101010101" pitchFamily="2" charset="-122"/>
              </a:rPr>
              <a:t>;</a:t>
            </a:r>
            <a:r>
              <a:rPr kumimoji="0" lang="en-US" altLang="zh-CN" sz="3200" dirty="0">
                <a:solidFill>
                  <a:schemeClr val="tx1"/>
                </a:solidFill>
                <a:latin typeface="Arial" panose="020B0604020202020204" pitchFamily="34" charset="0"/>
                <a:ea typeface="宋体" panose="02010600030101010101" pitchFamily="2" charset="-122"/>
                <a:cs typeface="Arial" panose="020B0604020202020204" pitchFamily="34" charset="0"/>
              </a:rPr>
              <a:t> </a:t>
            </a:r>
            <a:r>
              <a:rPr kumimoji="0" lang="en-US" altLang="zh-CN" sz="3200" dirty="0">
                <a:solidFill>
                  <a:srgbClr val="66FF66"/>
                </a:solidFill>
                <a:latin typeface="Arial" panose="020B0604020202020204" pitchFamily="34" charset="0"/>
                <a:ea typeface="宋体" panose="02010600030101010101" pitchFamily="2" charset="-122"/>
                <a:cs typeface="Arial" panose="020B0604020202020204" pitchFamily="34" charset="0"/>
              </a:rPr>
              <a:t>③</a:t>
            </a:r>
            <a:r>
              <a:rPr kumimoji="0" lang="en-US" altLang="zh-CN" sz="3200" dirty="0">
                <a:solidFill>
                  <a:schemeClr val="tx1"/>
                </a:solidFill>
                <a:latin typeface="Arial" panose="020B0604020202020204" pitchFamily="34" charset="0"/>
                <a:ea typeface="宋体" panose="02010600030101010101" pitchFamily="2" charset="-122"/>
              </a:rPr>
              <a:t> </a:t>
            </a:r>
            <a:r>
              <a:rPr kumimoji="0" lang="zh-CN" altLang="en-US" sz="3200" dirty="0">
                <a:solidFill>
                  <a:schemeClr val="tx1"/>
                </a:solidFill>
                <a:latin typeface="Arial" panose="020B0604020202020204" pitchFamily="34" charset="0"/>
                <a:ea typeface="宋体" panose="02010600030101010101" pitchFamily="2" charset="-122"/>
              </a:rPr>
              <a:t>可逆；</a:t>
            </a:r>
          </a:p>
        </p:txBody>
      </p:sp>
      <p:sp>
        <p:nvSpPr>
          <p:cNvPr id="439315" name="AutoShape 19">
            <a:hlinkClick r:id="rId3" action="ppaction://hlinksldjump" highlightClick="1"/>
            <a:extLst>
              <a:ext uri="{FF2B5EF4-FFF2-40B4-BE49-F238E27FC236}">
                <a16:creationId xmlns:a16="http://schemas.microsoft.com/office/drawing/2014/main" id="{90B67563-D756-403F-93A5-41B980E13DCA}"/>
              </a:ext>
            </a:extLst>
          </p:cNvPr>
          <p:cNvSpPr>
            <a:spLocks noChangeArrowheads="1"/>
          </p:cNvSpPr>
          <p:nvPr/>
        </p:nvSpPr>
        <p:spPr bwMode="auto">
          <a:xfrm>
            <a:off x="7772400" y="5867400"/>
            <a:ext cx="914400" cy="685800"/>
          </a:xfrm>
          <a:prstGeom prst="actionButtonReturn">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 name="组合 3">
            <a:extLst>
              <a:ext uri="{FF2B5EF4-FFF2-40B4-BE49-F238E27FC236}">
                <a16:creationId xmlns:a16="http://schemas.microsoft.com/office/drawing/2014/main" id="{0C51CB6E-2BDA-4215-B7C1-D354AF186340}"/>
              </a:ext>
            </a:extLst>
          </p:cNvPr>
          <p:cNvGrpSpPr/>
          <p:nvPr/>
        </p:nvGrpSpPr>
        <p:grpSpPr>
          <a:xfrm>
            <a:off x="488952" y="2428616"/>
            <a:ext cx="8592356" cy="614172"/>
            <a:chOff x="488952" y="2428616"/>
            <a:chExt cx="8592356" cy="614172"/>
          </a:xfrm>
        </p:grpSpPr>
        <p:grpSp>
          <p:nvGrpSpPr>
            <p:cNvPr id="439317" name="Group 21">
              <a:extLst>
                <a:ext uri="{FF2B5EF4-FFF2-40B4-BE49-F238E27FC236}">
                  <a16:creationId xmlns:a16="http://schemas.microsoft.com/office/drawing/2014/main" id="{435DBF1A-685E-4AE1-86F5-B8A8853494F8}"/>
                </a:ext>
              </a:extLst>
            </p:cNvPr>
            <p:cNvGrpSpPr>
              <a:grpSpLocks/>
            </p:cNvGrpSpPr>
            <p:nvPr/>
          </p:nvGrpSpPr>
          <p:grpSpPr bwMode="auto">
            <a:xfrm>
              <a:off x="488952" y="2438402"/>
              <a:ext cx="4227514" cy="584201"/>
              <a:chOff x="308" y="1536"/>
              <a:chExt cx="2663" cy="368"/>
            </a:xfrm>
          </p:grpSpPr>
          <p:sp>
            <p:nvSpPr>
              <p:cNvPr id="439304" name="Rectangle 8">
                <a:extLst>
                  <a:ext uri="{FF2B5EF4-FFF2-40B4-BE49-F238E27FC236}">
                    <a16:creationId xmlns:a16="http://schemas.microsoft.com/office/drawing/2014/main" id="{06B245CF-D480-46EE-B582-B8A5553D9893}"/>
                  </a:ext>
                </a:extLst>
              </p:cNvPr>
              <p:cNvSpPr>
                <a:spLocks noChangeArrowheads="1"/>
              </p:cNvSpPr>
              <p:nvPr/>
            </p:nvSpPr>
            <p:spPr bwMode="auto">
              <a:xfrm>
                <a:off x="308" y="1536"/>
                <a:ext cx="2602"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dirty="0">
                    <a:solidFill>
                      <a:srgbClr val="66FF66"/>
                    </a:solidFill>
                    <a:latin typeface="Arial" panose="020B0604020202020204" pitchFamily="34" charset="0"/>
                    <a:ea typeface="宋体" panose="02010600030101010101" pitchFamily="2" charset="-122"/>
                  </a:rPr>
                  <a:t>2</a:t>
                </a:r>
                <a:r>
                  <a:rPr kumimoji="0" lang="en-US" altLang="zh-CN" sz="3200" dirty="0">
                    <a:solidFill>
                      <a:schemeClr val="tx1"/>
                    </a:solidFill>
                    <a:latin typeface="Arial" panose="020B0604020202020204" pitchFamily="34" charset="0"/>
                    <a:ea typeface="宋体" panose="02010600030101010101" pitchFamily="2" charset="-122"/>
                  </a:rPr>
                  <a:t>       </a:t>
                </a:r>
                <a:r>
                  <a:rPr kumimoji="0" lang="en-US" altLang="zh-CN" sz="3200" dirty="0">
                    <a:solidFill>
                      <a:srgbClr val="66FF66"/>
                    </a:solidFill>
                    <a:latin typeface="Arial" panose="020B0604020202020204" pitchFamily="34" charset="0"/>
                    <a:ea typeface="宋体" panose="02010600030101010101" pitchFamily="2" charset="-122"/>
                  </a:rPr>
                  <a:t>3</a:t>
                </a:r>
                <a:r>
                  <a:rPr kumimoji="0" lang="en-US" altLang="zh-CN" sz="3200" dirty="0">
                    <a:solidFill>
                      <a:schemeClr val="tx1"/>
                    </a:solidFill>
                    <a:latin typeface="Arial" panose="020B0604020202020204" pitchFamily="34" charset="0"/>
                    <a:ea typeface="宋体" panose="02010600030101010101" pitchFamily="2" charset="-122"/>
                  </a:rPr>
                  <a:t>    </a:t>
                </a:r>
                <a:r>
                  <a:rPr kumimoji="0" lang="zh-CN" altLang="en-US" sz="3200" dirty="0">
                    <a:solidFill>
                      <a:schemeClr val="tx1"/>
                    </a:solidFill>
                    <a:latin typeface="Arial" panose="020B0604020202020204" pitchFamily="34" charset="0"/>
                    <a:ea typeface="宋体" panose="02010600030101010101" pitchFamily="2" charset="-122"/>
                  </a:rPr>
                  <a:t>等压放热   </a:t>
                </a:r>
                <a:r>
                  <a:rPr kumimoji="0" lang="en-US" altLang="zh-CN" sz="3200" i="1" dirty="0">
                    <a:solidFill>
                      <a:srgbClr val="66FF66"/>
                    </a:solidFill>
                    <a:latin typeface="Arial" panose="020B0604020202020204" pitchFamily="34" charset="0"/>
                    <a:ea typeface="宋体" panose="02010600030101010101" pitchFamily="2" charset="-122"/>
                  </a:rPr>
                  <a:t>T</a:t>
                </a:r>
              </a:p>
            </p:txBody>
          </p:sp>
          <p:sp>
            <p:nvSpPr>
              <p:cNvPr id="439305" name="Line 9">
                <a:extLst>
                  <a:ext uri="{FF2B5EF4-FFF2-40B4-BE49-F238E27FC236}">
                    <a16:creationId xmlns:a16="http://schemas.microsoft.com/office/drawing/2014/main" id="{BDFC6C8F-4D21-4784-9C2C-878924B33894}"/>
                  </a:ext>
                </a:extLst>
              </p:cNvPr>
              <p:cNvSpPr>
                <a:spLocks noChangeShapeType="1"/>
              </p:cNvSpPr>
              <p:nvPr/>
            </p:nvSpPr>
            <p:spPr bwMode="auto">
              <a:xfrm>
                <a:off x="2971" y="1608"/>
                <a:ext cx="0" cy="240"/>
              </a:xfrm>
              <a:prstGeom prst="line">
                <a:avLst/>
              </a:prstGeom>
              <a:noFill/>
              <a:ln w="15875"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9306" name="Line 10">
                <a:extLst>
                  <a:ext uri="{FF2B5EF4-FFF2-40B4-BE49-F238E27FC236}">
                    <a16:creationId xmlns:a16="http://schemas.microsoft.com/office/drawing/2014/main" id="{34EBF45E-A0C5-4370-B5F6-296EEFF303FC}"/>
                  </a:ext>
                </a:extLst>
              </p:cNvPr>
              <p:cNvSpPr>
                <a:spLocks noChangeShapeType="1"/>
              </p:cNvSpPr>
              <p:nvPr/>
            </p:nvSpPr>
            <p:spPr bwMode="auto">
              <a:xfrm>
                <a:off x="576" y="1728"/>
                <a:ext cx="384"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4" name="Line 16">
              <a:extLst>
                <a:ext uri="{FF2B5EF4-FFF2-40B4-BE49-F238E27FC236}">
                  <a16:creationId xmlns:a16="http://schemas.microsoft.com/office/drawing/2014/main" id="{DA81747B-9231-4A5E-8570-6FF21798F054}"/>
                </a:ext>
              </a:extLst>
            </p:cNvPr>
            <p:cNvSpPr>
              <a:spLocks noChangeShapeType="1"/>
            </p:cNvSpPr>
            <p:nvPr/>
          </p:nvSpPr>
          <p:spPr bwMode="auto">
            <a:xfrm>
              <a:off x="4860032" y="2711016"/>
              <a:ext cx="609600"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文本框 25">
              <a:extLst>
                <a:ext uri="{FF2B5EF4-FFF2-40B4-BE49-F238E27FC236}">
                  <a16:creationId xmlns:a16="http://schemas.microsoft.com/office/drawing/2014/main" id="{D780502A-EFCF-4EA3-9D3C-01F50EA37BC5}"/>
                </a:ext>
              </a:extLst>
            </p:cNvPr>
            <p:cNvSpPr txBox="1"/>
            <p:nvPr/>
          </p:nvSpPr>
          <p:spPr>
            <a:xfrm>
              <a:off x="3480595" y="2428616"/>
              <a:ext cx="4578438" cy="584775"/>
            </a:xfrm>
            <a:prstGeom prst="rect">
              <a:avLst/>
            </a:prstGeom>
            <a:noFill/>
          </p:spPr>
          <p:txBody>
            <a:bodyPr wrap="square">
              <a:spAutoFit/>
            </a:bodyPr>
            <a:lstStyle/>
            <a:p>
              <a:r>
                <a:rPr kumimoji="0" lang="en-US" altLang="zh-CN" sz="3200" i="1" dirty="0">
                  <a:solidFill>
                    <a:srgbClr val="66FF66"/>
                  </a:solidFill>
                  <a:latin typeface="Arial" panose="020B0604020202020204" pitchFamily="34" charset="0"/>
                  <a:ea typeface="宋体" panose="02010600030101010101" pitchFamily="2" charset="-122"/>
                </a:rPr>
                <a:t>T</a:t>
              </a:r>
              <a:r>
                <a:rPr kumimoji="0" lang="en-US" altLang="zh-CN" sz="3200" baseline="-25000" dirty="0">
                  <a:solidFill>
                    <a:srgbClr val="66FF66"/>
                  </a:solidFill>
                  <a:latin typeface="Arial" panose="020B0604020202020204" pitchFamily="34" charset="0"/>
                  <a:ea typeface="宋体" panose="02010600030101010101" pitchFamily="2" charset="-122"/>
                </a:rPr>
                <a:t>0</a:t>
              </a:r>
              <a:endParaRPr lang="zh-CN" altLang="en-US" sz="3200" dirty="0"/>
            </a:p>
          </p:txBody>
        </p:sp>
        <p:sp>
          <p:nvSpPr>
            <p:cNvPr id="28" name="文本框 27">
              <a:extLst>
                <a:ext uri="{FF2B5EF4-FFF2-40B4-BE49-F238E27FC236}">
                  <a16:creationId xmlns:a16="http://schemas.microsoft.com/office/drawing/2014/main" id="{5C4ED247-32E7-4C85-BE1C-45C824EF2804}"/>
                </a:ext>
              </a:extLst>
            </p:cNvPr>
            <p:cNvSpPr txBox="1"/>
            <p:nvPr/>
          </p:nvSpPr>
          <p:spPr>
            <a:xfrm>
              <a:off x="4502870" y="2458013"/>
              <a:ext cx="4578438" cy="584775"/>
            </a:xfrm>
            <a:prstGeom prst="rect">
              <a:avLst/>
            </a:prstGeom>
            <a:noFill/>
          </p:spPr>
          <p:txBody>
            <a:bodyPr wrap="square">
              <a:spAutoFit/>
            </a:bodyPr>
            <a:lstStyle/>
            <a:p>
              <a:endParaRPr lang="zh-CN" altLang="en-US" sz="3200" dirty="0"/>
            </a:p>
          </p:txBody>
        </p:sp>
      </p:grpSp>
      <p:grpSp>
        <p:nvGrpSpPr>
          <p:cNvPr id="8" name="组合 7">
            <a:extLst>
              <a:ext uri="{FF2B5EF4-FFF2-40B4-BE49-F238E27FC236}">
                <a16:creationId xmlns:a16="http://schemas.microsoft.com/office/drawing/2014/main" id="{155A3EA1-1645-41DE-965C-6A210073639C}"/>
              </a:ext>
            </a:extLst>
          </p:cNvPr>
          <p:cNvGrpSpPr/>
          <p:nvPr/>
        </p:nvGrpSpPr>
        <p:grpSpPr>
          <a:xfrm>
            <a:off x="488950" y="1828800"/>
            <a:ext cx="7797392" cy="606682"/>
            <a:chOff x="488950" y="1828800"/>
            <a:chExt cx="7797392" cy="606682"/>
          </a:xfrm>
        </p:grpSpPr>
        <p:grpSp>
          <p:nvGrpSpPr>
            <p:cNvPr id="439316" name="Group 20">
              <a:extLst>
                <a:ext uri="{FF2B5EF4-FFF2-40B4-BE49-F238E27FC236}">
                  <a16:creationId xmlns:a16="http://schemas.microsoft.com/office/drawing/2014/main" id="{CAC6757E-34C3-4A28-8067-1EAE405B0887}"/>
                </a:ext>
              </a:extLst>
            </p:cNvPr>
            <p:cNvGrpSpPr>
              <a:grpSpLocks/>
            </p:cNvGrpSpPr>
            <p:nvPr/>
          </p:nvGrpSpPr>
          <p:grpSpPr bwMode="auto">
            <a:xfrm>
              <a:off x="488950" y="1828800"/>
              <a:ext cx="4997450" cy="579438"/>
              <a:chOff x="308" y="1152"/>
              <a:chExt cx="3148" cy="365"/>
            </a:xfrm>
          </p:grpSpPr>
          <p:sp>
            <p:nvSpPr>
              <p:cNvPr id="439300" name="Rectangle 4">
                <a:extLst>
                  <a:ext uri="{FF2B5EF4-FFF2-40B4-BE49-F238E27FC236}">
                    <a16:creationId xmlns:a16="http://schemas.microsoft.com/office/drawing/2014/main" id="{69E455C5-A435-4EB5-A906-C2D1C1DAD2CF}"/>
                  </a:ext>
                </a:extLst>
              </p:cNvPr>
              <p:cNvSpPr>
                <a:spLocks noChangeArrowheads="1"/>
              </p:cNvSpPr>
              <p:nvPr/>
            </p:nvSpPr>
            <p:spPr bwMode="auto">
              <a:xfrm>
                <a:off x="308" y="1152"/>
                <a:ext cx="308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dirty="0">
                    <a:solidFill>
                      <a:srgbClr val="66FF66"/>
                    </a:solidFill>
                    <a:latin typeface="Arial" panose="020B0604020202020204" pitchFamily="34" charset="0"/>
                    <a:ea typeface="宋体" panose="02010600030101010101" pitchFamily="2" charset="-122"/>
                  </a:rPr>
                  <a:t>1</a:t>
                </a:r>
                <a:r>
                  <a:rPr kumimoji="0" lang="en-US" altLang="zh-CN" sz="3200" dirty="0">
                    <a:solidFill>
                      <a:schemeClr val="tx1"/>
                    </a:solidFill>
                    <a:latin typeface="Arial" panose="020B0604020202020204" pitchFamily="34" charset="0"/>
                    <a:ea typeface="宋体" panose="02010600030101010101" pitchFamily="2" charset="-122"/>
                  </a:rPr>
                  <a:t>       </a:t>
                </a:r>
                <a:r>
                  <a:rPr kumimoji="0" lang="en-US" altLang="zh-CN" sz="3200" dirty="0">
                    <a:solidFill>
                      <a:srgbClr val="66FF66"/>
                    </a:solidFill>
                    <a:latin typeface="Arial" panose="020B0604020202020204" pitchFamily="34" charset="0"/>
                    <a:ea typeface="宋体" panose="02010600030101010101" pitchFamily="2" charset="-122"/>
                  </a:rPr>
                  <a:t>2</a:t>
                </a:r>
                <a:r>
                  <a:rPr kumimoji="0" lang="en-US" altLang="zh-CN" sz="3200" dirty="0">
                    <a:solidFill>
                      <a:schemeClr val="tx1"/>
                    </a:solidFill>
                    <a:latin typeface="Arial" panose="020B0604020202020204" pitchFamily="34" charset="0"/>
                    <a:ea typeface="宋体" panose="02010600030101010101" pitchFamily="2" charset="-122"/>
                  </a:rPr>
                  <a:t>    </a:t>
                </a:r>
                <a:r>
                  <a:rPr kumimoji="0" lang="zh-CN" altLang="en-US" sz="3200" dirty="0">
                    <a:solidFill>
                      <a:schemeClr val="tx1"/>
                    </a:solidFill>
                    <a:latin typeface="Arial" panose="020B0604020202020204" pitchFamily="34" charset="0"/>
                    <a:ea typeface="宋体" panose="02010600030101010101" pitchFamily="2" charset="-122"/>
                  </a:rPr>
                  <a:t>绝热压缩   </a:t>
                </a:r>
                <a:r>
                  <a:rPr kumimoji="0" lang="en-US" altLang="zh-CN" sz="3200" i="1" dirty="0">
                    <a:solidFill>
                      <a:schemeClr val="tx1"/>
                    </a:solidFill>
                    <a:latin typeface="Arial" panose="020B0604020202020204" pitchFamily="34" charset="0"/>
                    <a:ea typeface="宋体" panose="02010600030101010101" pitchFamily="2" charset="-122"/>
                  </a:rPr>
                  <a:t>p</a:t>
                </a:r>
                <a:r>
                  <a:rPr kumimoji="0" lang="en-US" altLang="zh-CN" sz="3200" dirty="0">
                    <a:solidFill>
                      <a:schemeClr val="tx1"/>
                    </a:solidFill>
                    <a:latin typeface="Arial" panose="020B0604020202020204" pitchFamily="34" charset="0"/>
                    <a:ea typeface="宋体" panose="02010600030101010101" pitchFamily="2" charset="-122"/>
                  </a:rPr>
                  <a:t>     </a:t>
                </a:r>
                <a:r>
                  <a:rPr kumimoji="0" lang="en-US" altLang="zh-CN" sz="3200" i="1" dirty="0">
                    <a:solidFill>
                      <a:srgbClr val="66FF66"/>
                    </a:solidFill>
                    <a:latin typeface="Arial" panose="020B0604020202020204" pitchFamily="34" charset="0"/>
                    <a:ea typeface="宋体" panose="02010600030101010101" pitchFamily="2" charset="-122"/>
                  </a:rPr>
                  <a:t>T</a:t>
                </a:r>
              </a:p>
            </p:txBody>
          </p:sp>
          <p:sp>
            <p:nvSpPr>
              <p:cNvPr id="439301" name="Line 5">
                <a:extLst>
                  <a:ext uri="{FF2B5EF4-FFF2-40B4-BE49-F238E27FC236}">
                    <a16:creationId xmlns:a16="http://schemas.microsoft.com/office/drawing/2014/main" id="{37D41A07-9B14-473D-9CA5-327AB3641C76}"/>
                  </a:ext>
                </a:extLst>
              </p:cNvPr>
              <p:cNvSpPr>
                <a:spLocks noChangeShapeType="1"/>
              </p:cNvSpPr>
              <p:nvPr/>
            </p:nvSpPr>
            <p:spPr bwMode="auto">
              <a:xfrm>
                <a:off x="576" y="1344"/>
                <a:ext cx="384"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9302" name="Line 6">
                <a:extLst>
                  <a:ext uri="{FF2B5EF4-FFF2-40B4-BE49-F238E27FC236}">
                    <a16:creationId xmlns:a16="http://schemas.microsoft.com/office/drawing/2014/main" id="{F3DFFE3C-DD4C-4FD8-90B7-78723A4E89AB}"/>
                  </a:ext>
                </a:extLst>
              </p:cNvPr>
              <p:cNvSpPr>
                <a:spLocks noChangeShapeType="1"/>
              </p:cNvSpPr>
              <p:nvPr/>
            </p:nvSpPr>
            <p:spPr bwMode="auto">
              <a:xfrm flipV="1">
                <a:off x="2976" y="1200"/>
                <a:ext cx="0" cy="24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9303" name="Line 7">
                <a:extLst>
                  <a:ext uri="{FF2B5EF4-FFF2-40B4-BE49-F238E27FC236}">
                    <a16:creationId xmlns:a16="http://schemas.microsoft.com/office/drawing/2014/main" id="{A93AD527-2B8D-44E1-9EF0-A3A73461F234}"/>
                  </a:ext>
                </a:extLst>
              </p:cNvPr>
              <p:cNvSpPr>
                <a:spLocks noChangeShapeType="1"/>
              </p:cNvSpPr>
              <p:nvPr/>
            </p:nvSpPr>
            <p:spPr bwMode="auto">
              <a:xfrm flipV="1">
                <a:off x="3456" y="1200"/>
                <a:ext cx="0" cy="24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1" name="文本框 30">
              <a:extLst>
                <a:ext uri="{FF2B5EF4-FFF2-40B4-BE49-F238E27FC236}">
                  <a16:creationId xmlns:a16="http://schemas.microsoft.com/office/drawing/2014/main" id="{9817C1ED-387A-4488-83AE-E629DB703162}"/>
                </a:ext>
              </a:extLst>
            </p:cNvPr>
            <p:cNvSpPr txBox="1"/>
            <p:nvPr/>
          </p:nvSpPr>
          <p:spPr>
            <a:xfrm>
              <a:off x="3707904" y="1830329"/>
              <a:ext cx="4578438" cy="584775"/>
            </a:xfrm>
            <a:prstGeom prst="rect">
              <a:avLst/>
            </a:prstGeom>
            <a:noFill/>
          </p:spPr>
          <p:txBody>
            <a:bodyPr wrap="square">
              <a:spAutoFit/>
            </a:bodyPr>
            <a:lstStyle/>
            <a:p>
              <a:r>
                <a:rPr kumimoji="0" lang="en-US" altLang="zh-CN" sz="3200" i="1" dirty="0">
                  <a:solidFill>
                    <a:schemeClr val="tx1"/>
                  </a:solidFill>
                  <a:latin typeface="Arial" panose="020B0604020202020204" pitchFamily="34" charset="0"/>
                  <a:ea typeface="宋体" panose="02010600030101010101" pitchFamily="2" charset="-122"/>
                </a:rPr>
                <a:t>&gt;</a:t>
              </a:r>
              <a:r>
                <a:rPr kumimoji="0" lang="en-US" altLang="zh-CN" sz="3200" i="1" dirty="0">
                  <a:solidFill>
                    <a:srgbClr val="66FF66"/>
                  </a:solidFill>
                  <a:latin typeface="Arial" panose="020B0604020202020204" pitchFamily="34" charset="0"/>
                  <a:ea typeface="宋体" panose="02010600030101010101" pitchFamily="2" charset="-122"/>
                </a:rPr>
                <a:t>T</a:t>
              </a:r>
              <a:r>
                <a:rPr kumimoji="0" lang="en-US" altLang="zh-CN" sz="3200" baseline="-25000" dirty="0">
                  <a:solidFill>
                    <a:srgbClr val="66FF66"/>
                  </a:solidFill>
                  <a:latin typeface="Arial" panose="020B0604020202020204" pitchFamily="34" charset="0"/>
                  <a:ea typeface="宋体" panose="02010600030101010101" pitchFamily="2" charset="-122"/>
                </a:rPr>
                <a:t>0 </a:t>
              </a:r>
              <a:endParaRPr lang="zh-CN" altLang="en-US" sz="3200" dirty="0"/>
            </a:p>
          </p:txBody>
        </p:sp>
        <p:sp>
          <p:nvSpPr>
            <p:cNvPr id="35" name="文本框 34">
              <a:extLst>
                <a:ext uri="{FF2B5EF4-FFF2-40B4-BE49-F238E27FC236}">
                  <a16:creationId xmlns:a16="http://schemas.microsoft.com/office/drawing/2014/main" id="{1099DB8F-2C62-444C-9C29-5154120EBBD1}"/>
                </a:ext>
              </a:extLst>
            </p:cNvPr>
            <p:cNvSpPr txBox="1"/>
            <p:nvPr/>
          </p:nvSpPr>
          <p:spPr>
            <a:xfrm>
              <a:off x="5981389" y="1850707"/>
              <a:ext cx="2162130" cy="584775"/>
            </a:xfrm>
            <a:prstGeom prst="rect">
              <a:avLst/>
            </a:prstGeom>
            <a:noFill/>
          </p:spPr>
          <p:txBody>
            <a:bodyPr wrap="square">
              <a:spAutoFit/>
            </a:bodyPr>
            <a:lstStyle/>
            <a:p>
              <a:r>
                <a:rPr kumimoji="0" lang="zh-CN" altLang="en-US" sz="3200" dirty="0">
                  <a:solidFill>
                    <a:schemeClr val="tx1"/>
                  </a:solidFill>
                  <a:latin typeface="Arial" panose="020B0604020202020204" pitchFamily="34" charset="0"/>
                  <a:ea typeface="宋体" panose="02010600030101010101" pitchFamily="2" charset="-122"/>
                </a:rPr>
                <a:t>（环境）</a:t>
              </a:r>
              <a:endParaRPr lang="zh-CN" altLang="en-US" sz="3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39299"/>
                                        </p:tgtEl>
                                        <p:attrNameLst>
                                          <p:attrName>style.visibility</p:attrName>
                                        </p:attrNameLst>
                                      </p:cBhvr>
                                      <p:to>
                                        <p:strVal val="visible"/>
                                      </p:to>
                                    </p:set>
                                    <p:anim calcmode="lin" valueType="num">
                                      <p:cBhvr additive="base">
                                        <p:cTn id="7" dur="500" fill="hold"/>
                                        <p:tgtEl>
                                          <p:spTgt spid="439299"/>
                                        </p:tgtEl>
                                        <p:attrNameLst>
                                          <p:attrName>ppt_x</p:attrName>
                                        </p:attrNameLst>
                                      </p:cBhvr>
                                      <p:tavLst>
                                        <p:tav tm="0">
                                          <p:val>
                                            <p:strVal val="0-#ppt_w/2"/>
                                          </p:val>
                                        </p:tav>
                                        <p:tav tm="100000">
                                          <p:val>
                                            <p:strVal val="#ppt_x"/>
                                          </p:val>
                                        </p:tav>
                                      </p:tavLst>
                                    </p:anim>
                                    <p:anim calcmode="lin" valueType="num">
                                      <p:cBhvr additive="base">
                                        <p:cTn id="8" dur="500" fill="hold"/>
                                        <p:tgtEl>
                                          <p:spTgt spid="43929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439318"/>
                                        </p:tgtEl>
                                        <p:attrNameLst>
                                          <p:attrName>style.visibility</p:attrName>
                                        </p:attrNameLst>
                                      </p:cBhvr>
                                      <p:to>
                                        <p:strVal val="visible"/>
                                      </p:to>
                                    </p:set>
                                    <p:anim calcmode="lin" valueType="num">
                                      <p:cBhvr additive="base">
                                        <p:cTn id="25" dur="500" fill="hold"/>
                                        <p:tgtEl>
                                          <p:spTgt spid="439318"/>
                                        </p:tgtEl>
                                        <p:attrNameLst>
                                          <p:attrName>ppt_x</p:attrName>
                                        </p:attrNameLst>
                                      </p:cBhvr>
                                      <p:tavLst>
                                        <p:tav tm="0">
                                          <p:val>
                                            <p:strVal val="0-#ppt_w/2"/>
                                          </p:val>
                                        </p:tav>
                                        <p:tav tm="100000">
                                          <p:val>
                                            <p:strVal val="#ppt_x"/>
                                          </p:val>
                                        </p:tav>
                                      </p:tavLst>
                                    </p:anim>
                                    <p:anim calcmode="lin" valueType="num">
                                      <p:cBhvr additive="base">
                                        <p:cTn id="26" dur="500" fill="hold"/>
                                        <p:tgtEl>
                                          <p:spTgt spid="43931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439319"/>
                                        </p:tgtEl>
                                        <p:attrNameLst>
                                          <p:attrName>style.visibility</p:attrName>
                                        </p:attrNameLst>
                                      </p:cBhvr>
                                      <p:to>
                                        <p:strVal val="visible"/>
                                      </p:to>
                                    </p:set>
                                    <p:anim calcmode="lin" valueType="num">
                                      <p:cBhvr additive="base">
                                        <p:cTn id="31" dur="500" fill="hold"/>
                                        <p:tgtEl>
                                          <p:spTgt spid="439319"/>
                                        </p:tgtEl>
                                        <p:attrNameLst>
                                          <p:attrName>ppt_x</p:attrName>
                                        </p:attrNameLst>
                                      </p:cBhvr>
                                      <p:tavLst>
                                        <p:tav tm="0">
                                          <p:val>
                                            <p:strVal val="0-#ppt_w/2"/>
                                          </p:val>
                                        </p:tav>
                                        <p:tav tm="100000">
                                          <p:val>
                                            <p:strVal val="#ppt_x"/>
                                          </p:val>
                                        </p:tav>
                                      </p:tavLst>
                                    </p:anim>
                                    <p:anim calcmode="lin" valueType="num">
                                      <p:cBhvr additive="base">
                                        <p:cTn id="32" dur="500" fill="hold"/>
                                        <p:tgtEl>
                                          <p:spTgt spid="43931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39314"/>
                                        </p:tgtEl>
                                        <p:attrNameLst>
                                          <p:attrName>style.visibility</p:attrName>
                                        </p:attrNameLst>
                                      </p:cBhvr>
                                      <p:to>
                                        <p:strVal val="visible"/>
                                      </p:to>
                                    </p:set>
                                    <p:anim calcmode="lin" valueType="num">
                                      <p:cBhvr additive="base">
                                        <p:cTn id="37" dur="500" fill="hold"/>
                                        <p:tgtEl>
                                          <p:spTgt spid="439314"/>
                                        </p:tgtEl>
                                        <p:attrNameLst>
                                          <p:attrName>ppt_x</p:attrName>
                                        </p:attrNameLst>
                                      </p:cBhvr>
                                      <p:tavLst>
                                        <p:tav tm="0">
                                          <p:val>
                                            <p:strVal val="0-#ppt_w/2"/>
                                          </p:val>
                                        </p:tav>
                                        <p:tav tm="100000">
                                          <p:val>
                                            <p:strVal val="#ppt_x"/>
                                          </p:val>
                                        </p:tav>
                                      </p:tavLst>
                                    </p:anim>
                                    <p:anim calcmode="lin" valueType="num">
                                      <p:cBhvr additive="base">
                                        <p:cTn id="38" dur="500" fill="hold"/>
                                        <p:tgtEl>
                                          <p:spTgt spid="4393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299" grpId="0" autoUpdateAnimBg="0"/>
      <p:bldP spid="439314"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a:extLst>
              <a:ext uri="{FF2B5EF4-FFF2-40B4-BE49-F238E27FC236}">
                <a16:creationId xmlns:a16="http://schemas.microsoft.com/office/drawing/2014/main" id="{B01CCF3F-DDE2-4131-82CD-3537773FA824}"/>
              </a:ext>
            </a:extLst>
          </p:cNvPr>
          <p:cNvSpPr>
            <a:spLocks noGrp="1" noChangeArrowheads="1"/>
          </p:cNvSpPr>
          <p:nvPr>
            <p:ph type="title"/>
          </p:nvPr>
        </p:nvSpPr>
        <p:spPr>
          <a:xfrm>
            <a:off x="1143000" y="334963"/>
            <a:ext cx="5638800" cy="823912"/>
          </a:xfrm>
        </p:spPr>
        <p:txBody>
          <a:bodyPr/>
          <a:lstStyle/>
          <a:p>
            <a:r>
              <a:rPr lang="en-US" altLang="zh-CN" sz="4800" b="1" i="1">
                <a:latin typeface="Times New Roman" panose="02020603050405020304" pitchFamily="18" charset="0"/>
              </a:rPr>
              <a:t>pv</a:t>
            </a:r>
            <a:r>
              <a:rPr lang="zh-CN" altLang="en-US" sz="4800" b="1">
                <a:ea typeface="楷体_GB2312" pitchFamily="49" charset="-122"/>
              </a:rPr>
              <a:t>图和</a:t>
            </a:r>
            <a:r>
              <a:rPr lang="en-US" altLang="zh-CN" sz="4800" b="1" i="1">
                <a:latin typeface="Times New Roman" panose="02020603050405020304" pitchFamily="18" charset="0"/>
              </a:rPr>
              <a:t>Ts</a:t>
            </a:r>
            <a:r>
              <a:rPr lang="zh-CN" altLang="en-US" sz="4800" b="1">
                <a:ea typeface="楷体_GB2312" pitchFamily="49" charset="-122"/>
              </a:rPr>
              <a:t>图</a:t>
            </a:r>
          </a:p>
        </p:txBody>
      </p:sp>
      <p:sp>
        <p:nvSpPr>
          <p:cNvPr id="330787" name="Rectangle 35">
            <a:extLst>
              <a:ext uri="{FF2B5EF4-FFF2-40B4-BE49-F238E27FC236}">
                <a16:creationId xmlns:a16="http://schemas.microsoft.com/office/drawing/2014/main" id="{76434633-F7EF-4C38-9B24-A2EEC4723BC2}"/>
              </a:ext>
            </a:extLst>
          </p:cNvPr>
          <p:cNvSpPr>
            <a:spLocks noChangeArrowheads="1"/>
          </p:cNvSpPr>
          <p:nvPr/>
        </p:nvSpPr>
        <p:spPr bwMode="auto">
          <a:xfrm>
            <a:off x="460375" y="5043488"/>
            <a:ext cx="35004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a:solidFill>
                  <a:srgbClr val="66FF66"/>
                </a:solidFill>
                <a:latin typeface="Arial" panose="020B0604020202020204" pitchFamily="34" charset="0"/>
                <a:ea typeface="宋体" panose="02010600030101010101" pitchFamily="2" charset="-122"/>
              </a:rPr>
              <a:t>1</a:t>
            </a:r>
            <a:r>
              <a:rPr kumimoji="0" lang="en-US" altLang="zh-CN" sz="3200">
                <a:solidFill>
                  <a:schemeClr val="tx1"/>
                </a:solidFill>
                <a:latin typeface="Arial" panose="020B0604020202020204" pitchFamily="34" charset="0"/>
                <a:ea typeface="宋体" panose="02010600030101010101" pitchFamily="2" charset="-122"/>
              </a:rPr>
              <a:t>       </a:t>
            </a:r>
            <a:r>
              <a:rPr kumimoji="0" lang="en-US" altLang="zh-CN" sz="3200">
                <a:solidFill>
                  <a:srgbClr val="66FF66"/>
                </a:solidFill>
                <a:latin typeface="Arial" panose="020B0604020202020204" pitchFamily="34" charset="0"/>
                <a:ea typeface="宋体" panose="02010600030101010101" pitchFamily="2" charset="-122"/>
              </a:rPr>
              <a:t>2</a:t>
            </a:r>
            <a:r>
              <a:rPr kumimoji="0" lang="en-US" altLang="zh-CN" sz="3200">
                <a:solidFill>
                  <a:schemeClr val="tx1"/>
                </a:solidFill>
                <a:latin typeface="Arial" panose="020B0604020202020204" pitchFamily="34" charset="0"/>
                <a:ea typeface="宋体" panose="02010600030101010101" pitchFamily="2" charset="-122"/>
              </a:rPr>
              <a:t>    </a:t>
            </a:r>
            <a:r>
              <a:rPr kumimoji="0" lang="zh-CN" altLang="en-US" sz="3200">
                <a:solidFill>
                  <a:schemeClr val="tx1"/>
                </a:solidFill>
                <a:latin typeface="Arial" panose="020B0604020202020204" pitchFamily="34" charset="0"/>
                <a:ea typeface="宋体" panose="02010600030101010101" pitchFamily="2" charset="-122"/>
              </a:rPr>
              <a:t>绝热压缩</a:t>
            </a:r>
            <a:endParaRPr kumimoji="0" lang="zh-CN" altLang="en-US" sz="3200" i="1">
              <a:solidFill>
                <a:srgbClr val="66FF66"/>
              </a:solidFill>
              <a:latin typeface="Arial" panose="020B0604020202020204" pitchFamily="34" charset="0"/>
              <a:ea typeface="宋体" panose="02010600030101010101" pitchFamily="2" charset="-122"/>
            </a:endParaRPr>
          </a:p>
        </p:txBody>
      </p:sp>
      <p:sp>
        <p:nvSpPr>
          <p:cNvPr id="330788" name="Line 36">
            <a:extLst>
              <a:ext uri="{FF2B5EF4-FFF2-40B4-BE49-F238E27FC236}">
                <a16:creationId xmlns:a16="http://schemas.microsoft.com/office/drawing/2014/main" id="{2621C3FC-5CBD-45A4-8DB8-FB49CF7803DB}"/>
              </a:ext>
            </a:extLst>
          </p:cNvPr>
          <p:cNvSpPr>
            <a:spLocks noChangeShapeType="1"/>
          </p:cNvSpPr>
          <p:nvPr/>
        </p:nvSpPr>
        <p:spPr bwMode="auto">
          <a:xfrm>
            <a:off x="866775" y="5300663"/>
            <a:ext cx="609600"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0792" name="Rectangle 40">
            <a:extLst>
              <a:ext uri="{FF2B5EF4-FFF2-40B4-BE49-F238E27FC236}">
                <a16:creationId xmlns:a16="http://schemas.microsoft.com/office/drawing/2014/main" id="{A445AF6F-8C89-46CA-9403-1EBE4C8FF4BE}"/>
              </a:ext>
            </a:extLst>
          </p:cNvPr>
          <p:cNvSpPr>
            <a:spLocks noChangeArrowheads="1"/>
          </p:cNvSpPr>
          <p:nvPr/>
        </p:nvSpPr>
        <p:spPr bwMode="auto">
          <a:xfrm>
            <a:off x="460375" y="5500688"/>
            <a:ext cx="35004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a:solidFill>
                  <a:srgbClr val="66FF66"/>
                </a:solidFill>
                <a:latin typeface="Arial" panose="020B0604020202020204" pitchFamily="34" charset="0"/>
                <a:ea typeface="宋体" panose="02010600030101010101" pitchFamily="2" charset="-122"/>
              </a:rPr>
              <a:t>2</a:t>
            </a:r>
            <a:r>
              <a:rPr kumimoji="0" lang="en-US" altLang="zh-CN" sz="3200">
                <a:solidFill>
                  <a:schemeClr val="tx1"/>
                </a:solidFill>
                <a:latin typeface="Arial" panose="020B0604020202020204" pitchFamily="34" charset="0"/>
                <a:ea typeface="宋体" panose="02010600030101010101" pitchFamily="2" charset="-122"/>
              </a:rPr>
              <a:t>       </a:t>
            </a:r>
            <a:r>
              <a:rPr kumimoji="0" lang="en-US" altLang="zh-CN" sz="3200">
                <a:solidFill>
                  <a:srgbClr val="66FF66"/>
                </a:solidFill>
                <a:latin typeface="Arial" panose="020B0604020202020204" pitchFamily="34" charset="0"/>
                <a:ea typeface="宋体" panose="02010600030101010101" pitchFamily="2" charset="-122"/>
              </a:rPr>
              <a:t>3</a:t>
            </a:r>
            <a:r>
              <a:rPr kumimoji="0" lang="en-US" altLang="zh-CN" sz="3200">
                <a:solidFill>
                  <a:schemeClr val="tx1"/>
                </a:solidFill>
                <a:latin typeface="Arial" panose="020B0604020202020204" pitchFamily="34" charset="0"/>
                <a:ea typeface="宋体" panose="02010600030101010101" pitchFamily="2" charset="-122"/>
              </a:rPr>
              <a:t>    </a:t>
            </a:r>
            <a:r>
              <a:rPr kumimoji="0" lang="zh-CN" altLang="en-US" sz="3200">
                <a:solidFill>
                  <a:schemeClr val="tx1"/>
                </a:solidFill>
                <a:latin typeface="Arial" panose="020B0604020202020204" pitchFamily="34" charset="0"/>
                <a:ea typeface="宋体" panose="02010600030101010101" pitchFamily="2" charset="-122"/>
              </a:rPr>
              <a:t>等压冷却</a:t>
            </a:r>
            <a:endParaRPr kumimoji="0" lang="zh-CN" altLang="en-US" sz="3200" i="1">
              <a:solidFill>
                <a:srgbClr val="66FF66"/>
              </a:solidFill>
              <a:latin typeface="Arial" panose="020B0604020202020204" pitchFamily="34" charset="0"/>
              <a:ea typeface="宋体" panose="02010600030101010101" pitchFamily="2" charset="-122"/>
            </a:endParaRPr>
          </a:p>
        </p:txBody>
      </p:sp>
      <p:sp>
        <p:nvSpPr>
          <p:cNvPr id="330794" name="Line 42">
            <a:extLst>
              <a:ext uri="{FF2B5EF4-FFF2-40B4-BE49-F238E27FC236}">
                <a16:creationId xmlns:a16="http://schemas.microsoft.com/office/drawing/2014/main" id="{81418A59-F581-4E83-BB9E-02E6DE8891AB}"/>
              </a:ext>
            </a:extLst>
          </p:cNvPr>
          <p:cNvSpPr>
            <a:spLocks noChangeShapeType="1"/>
          </p:cNvSpPr>
          <p:nvPr/>
        </p:nvSpPr>
        <p:spPr bwMode="auto">
          <a:xfrm>
            <a:off x="915988" y="5805488"/>
            <a:ext cx="609600"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0796" name="Rectangle 44">
            <a:extLst>
              <a:ext uri="{FF2B5EF4-FFF2-40B4-BE49-F238E27FC236}">
                <a16:creationId xmlns:a16="http://schemas.microsoft.com/office/drawing/2014/main" id="{2DFED7E0-9019-4EB7-B800-BDBA68AB6B76}"/>
              </a:ext>
            </a:extLst>
          </p:cNvPr>
          <p:cNvSpPr>
            <a:spLocks noChangeArrowheads="1"/>
          </p:cNvSpPr>
          <p:nvPr/>
        </p:nvSpPr>
        <p:spPr bwMode="auto">
          <a:xfrm>
            <a:off x="4883150" y="5049838"/>
            <a:ext cx="35004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a:solidFill>
                  <a:srgbClr val="66FF66"/>
                </a:solidFill>
                <a:latin typeface="Arial" panose="020B0604020202020204" pitchFamily="34" charset="0"/>
                <a:ea typeface="宋体" panose="02010600030101010101" pitchFamily="2" charset="-122"/>
              </a:rPr>
              <a:t>3</a:t>
            </a:r>
            <a:r>
              <a:rPr kumimoji="0" lang="en-US" altLang="zh-CN" sz="3200">
                <a:solidFill>
                  <a:schemeClr val="tx1"/>
                </a:solidFill>
                <a:latin typeface="Arial" panose="020B0604020202020204" pitchFamily="34" charset="0"/>
                <a:ea typeface="宋体" panose="02010600030101010101" pitchFamily="2" charset="-122"/>
              </a:rPr>
              <a:t>       </a:t>
            </a:r>
            <a:r>
              <a:rPr kumimoji="0" lang="en-US" altLang="zh-CN" sz="3200">
                <a:solidFill>
                  <a:srgbClr val="66FF66"/>
                </a:solidFill>
                <a:latin typeface="Arial" panose="020B0604020202020204" pitchFamily="34" charset="0"/>
                <a:ea typeface="宋体" panose="02010600030101010101" pitchFamily="2" charset="-122"/>
              </a:rPr>
              <a:t>4</a:t>
            </a:r>
            <a:r>
              <a:rPr kumimoji="0" lang="en-US" altLang="zh-CN" sz="3200">
                <a:solidFill>
                  <a:schemeClr val="tx1"/>
                </a:solidFill>
                <a:latin typeface="Arial" panose="020B0604020202020204" pitchFamily="34" charset="0"/>
                <a:ea typeface="宋体" panose="02010600030101010101" pitchFamily="2" charset="-122"/>
              </a:rPr>
              <a:t>    </a:t>
            </a:r>
            <a:r>
              <a:rPr kumimoji="0" lang="zh-CN" altLang="en-US" sz="3200">
                <a:solidFill>
                  <a:schemeClr val="tx1"/>
                </a:solidFill>
                <a:latin typeface="Arial" panose="020B0604020202020204" pitchFamily="34" charset="0"/>
                <a:ea typeface="宋体" panose="02010600030101010101" pitchFamily="2" charset="-122"/>
              </a:rPr>
              <a:t>绝热膨胀</a:t>
            </a:r>
          </a:p>
        </p:txBody>
      </p:sp>
      <p:sp>
        <p:nvSpPr>
          <p:cNvPr id="330797" name="Line 45">
            <a:extLst>
              <a:ext uri="{FF2B5EF4-FFF2-40B4-BE49-F238E27FC236}">
                <a16:creationId xmlns:a16="http://schemas.microsoft.com/office/drawing/2014/main" id="{ADE66DD4-7EFA-4F60-AF40-9168C657C601}"/>
              </a:ext>
            </a:extLst>
          </p:cNvPr>
          <p:cNvSpPr>
            <a:spLocks noChangeShapeType="1"/>
          </p:cNvSpPr>
          <p:nvPr/>
        </p:nvSpPr>
        <p:spPr bwMode="auto">
          <a:xfrm>
            <a:off x="5292725" y="5370513"/>
            <a:ext cx="609600"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0800" name="Rectangle 48">
            <a:extLst>
              <a:ext uri="{FF2B5EF4-FFF2-40B4-BE49-F238E27FC236}">
                <a16:creationId xmlns:a16="http://schemas.microsoft.com/office/drawing/2014/main" id="{E853E3C7-DB43-41D8-BF06-E68303883C01}"/>
              </a:ext>
            </a:extLst>
          </p:cNvPr>
          <p:cNvSpPr>
            <a:spLocks noChangeArrowheads="1"/>
          </p:cNvSpPr>
          <p:nvPr/>
        </p:nvSpPr>
        <p:spPr bwMode="auto">
          <a:xfrm>
            <a:off x="4932363" y="5513388"/>
            <a:ext cx="35004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a:solidFill>
                  <a:srgbClr val="66FF66"/>
                </a:solidFill>
                <a:latin typeface="Arial" panose="020B0604020202020204" pitchFamily="34" charset="0"/>
                <a:ea typeface="宋体" panose="02010600030101010101" pitchFamily="2" charset="-122"/>
              </a:rPr>
              <a:t>4</a:t>
            </a:r>
            <a:r>
              <a:rPr kumimoji="0" lang="en-US" altLang="zh-CN" sz="3200">
                <a:solidFill>
                  <a:schemeClr val="tx1"/>
                </a:solidFill>
                <a:latin typeface="Arial" panose="020B0604020202020204" pitchFamily="34" charset="0"/>
                <a:ea typeface="宋体" panose="02010600030101010101" pitchFamily="2" charset="-122"/>
              </a:rPr>
              <a:t>       </a:t>
            </a:r>
            <a:r>
              <a:rPr kumimoji="0" lang="en-US" altLang="zh-CN" sz="3200">
                <a:solidFill>
                  <a:srgbClr val="66FF66"/>
                </a:solidFill>
                <a:latin typeface="Arial" panose="020B0604020202020204" pitchFamily="34" charset="0"/>
                <a:ea typeface="宋体" panose="02010600030101010101" pitchFamily="2" charset="-122"/>
              </a:rPr>
              <a:t>1</a:t>
            </a:r>
            <a:r>
              <a:rPr kumimoji="0" lang="en-US" altLang="zh-CN" sz="3200">
                <a:solidFill>
                  <a:schemeClr val="tx1"/>
                </a:solidFill>
                <a:latin typeface="Arial" panose="020B0604020202020204" pitchFamily="34" charset="0"/>
                <a:ea typeface="宋体" panose="02010600030101010101" pitchFamily="2" charset="-122"/>
              </a:rPr>
              <a:t>    </a:t>
            </a:r>
            <a:r>
              <a:rPr kumimoji="0" lang="zh-CN" altLang="en-US" sz="3200">
                <a:solidFill>
                  <a:schemeClr val="tx1"/>
                </a:solidFill>
                <a:latin typeface="Arial" panose="020B0604020202020204" pitchFamily="34" charset="0"/>
                <a:ea typeface="宋体" panose="02010600030101010101" pitchFamily="2" charset="-122"/>
              </a:rPr>
              <a:t>等压吸热</a:t>
            </a:r>
          </a:p>
        </p:txBody>
      </p:sp>
      <p:sp>
        <p:nvSpPr>
          <p:cNvPr id="330801" name="Line 49">
            <a:extLst>
              <a:ext uri="{FF2B5EF4-FFF2-40B4-BE49-F238E27FC236}">
                <a16:creationId xmlns:a16="http://schemas.microsoft.com/office/drawing/2014/main" id="{D49A5127-B0EA-4CAC-80A2-629F651D48F6}"/>
              </a:ext>
            </a:extLst>
          </p:cNvPr>
          <p:cNvSpPr>
            <a:spLocks noChangeShapeType="1"/>
          </p:cNvSpPr>
          <p:nvPr/>
        </p:nvSpPr>
        <p:spPr bwMode="auto">
          <a:xfrm>
            <a:off x="5364163" y="5734050"/>
            <a:ext cx="609600"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0804" name="Line 52">
            <a:extLst>
              <a:ext uri="{FF2B5EF4-FFF2-40B4-BE49-F238E27FC236}">
                <a16:creationId xmlns:a16="http://schemas.microsoft.com/office/drawing/2014/main" id="{3F1DF7D0-28C0-4C51-B290-88A76ECEA687}"/>
              </a:ext>
            </a:extLst>
          </p:cNvPr>
          <p:cNvSpPr>
            <a:spLocks noChangeShapeType="1"/>
          </p:cNvSpPr>
          <p:nvPr/>
        </p:nvSpPr>
        <p:spPr bwMode="auto">
          <a:xfrm flipV="1">
            <a:off x="762000" y="1066800"/>
            <a:ext cx="0" cy="327660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0805" name="Line 53">
            <a:extLst>
              <a:ext uri="{FF2B5EF4-FFF2-40B4-BE49-F238E27FC236}">
                <a16:creationId xmlns:a16="http://schemas.microsoft.com/office/drawing/2014/main" id="{B571F093-7884-4779-9605-3EAB990A42D0}"/>
              </a:ext>
            </a:extLst>
          </p:cNvPr>
          <p:cNvSpPr>
            <a:spLocks noChangeShapeType="1"/>
          </p:cNvSpPr>
          <p:nvPr/>
        </p:nvSpPr>
        <p:spPr bwMode="auto">
          <a:xfrm>
            <a:off x="762000" y="4343400"/>
            <a:ext cx="3124200" cy="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0806" name="Line 54">
            <a:extLst>
              <a:ext uri="{FF2B5EF4-FFF2-40B4-BE49-F238E27FC236}">
                <a16:creationId xmlns:a16="http://schemas.microsoft.com/office/drawing/2014/main" id="{A906914A-D64A-4355-BBC0-5E78813BBC49}"/>
              </a:ext>
            </a:extLst>
          </p:cNvPr>
          <p:cNvSpPr>
            <a:spLocks noChangeShapeType="1"/>
          </p:cNvSpPr>
          <p:nvPr/>
        </p:nvSpPr>
        <p:spPr bwMode="auto">
          <a:xfrm>
            <a:off x="1412875" y="2039938"/>
            <a:ext cx="1295400" cy="0"/>
          </a:xfrm>
          <a:prstGeom prst="line">
            <a:avLst/>
          </a:prstGeom>
          <a:noFill/>
          <a:ln w="254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0807" name="Line 55">
            <a:extLst>
              <a:ext uri="{FF2B5EF4-FFF2-40B4-BE49-F238E27FC236}">
                <a16:creationId xmlns:a16="http://schemas.microsoft.com/office/drawing/2014/main" id="{FB2013FD-7ECC-4153-AB36-5369F93C0F46}"/>
              </a:ext>
            </a:extLst>
          </p:cNvPr>
          <p:cNvSpPr>
            <a:spLocks noChangeShapeType="1"/>
          </p:cNvSpPr>
          <p:nvPr/>
        </p:nvSpPr>
        <p:spPr bwMode="auto">
          <a:xfrm>
            <a:off x="2032000" y="3303588"/>
            <a:ext cx="1298575" cy="0"/>
          </a:xfrm>
          <a:prstGeom prst="line">
            <a:avLst/>
          </a:prstGeom>
          <a:noFill/>
          <a:ln w="254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0808" name="Arc 56">
            <a:extLst>
              <a:ext uri="{FF2B5EF4-FFF2-40B4-BE49-F238E27FC236}">
                <a16:creationId xmlns:a16="http://schemas.microsoft.com/office/drawing/2014/main" id="{F04D6693-FA28-4F52-9528-85108AFA6597}"/>
              </a:ext>
            </a:extLst>
          </p:cNvPr>
          <p:cNvSpPr>
            <a:spLocks/>
          </p:cNvSpPr>
          <p:nvPr/>
        </p:nvSpPr>
        <p:spPr bwMode="auto">
          <a:xfrm rot="21000000" flipH="1" flipV="1">
            <a:off x="1524000" y="1981200"/>
            <a:ext cx="533400" cy="1371600"/>
          </a:xfrm>
          <a:custGeom>
            <a:avLst/>
            <a:gdLst>
              <a:gd name="G0" fmla="+- 0 0 0"/>
              <a:gd name="G1" fmla="+- 21100 0 0"/>
              <a:gd name="G2" fmla="+- 21600 0 0"/>
              <a:gd name="T0" fmla="*/ 4619 w 21600"/>
              <a:gd name="T1" fmla="*/ 0 h 21100"/>
              <a:gd name="T2" fmla="*/ 21600 w 21600"/>
              <a:gd name="T3" fmla="*/ 21100 h 21100"/>
              <a:gd name="T4" fmla="*/ 0 w 21600"/>
              <a:gd name="T5" fmla="*/ 21100 h 21100"/>
            </a:gdLst>
            <a:ahLst/>
            <a:cxnLst>
              <a:cxn ang="0">
                <a:pos x="T0" y="T1"/>
              </a:cxn>
              <a:cxn ang="0">
                <a:pos x="T2" y="T3"/>
              </a:cxn>
              <a:cxn ang="0">
                <a:pos x="T4" y="T5"/>
              </a:cxn>
            </a:cxnLst>
            <a:rect l="0" t="0" r="r" b="b"/>
            <a:pathLst>
              <a:path w="21600" h="21100" fill="none" extrusionOk="0">
                <a:moveTo>
                  <a:pt x="4619" y="-1"/>
                </a:moveTo>
                <a:cubicBezTo>
                  <a:pt x="14533" y="2170"/>
                  <a:pt x="21600" y="10950"/>
                  <a:pt x="21600" y="21100"/>
                </a:cubicBezTo>
              </a:path>
              <a:path w="21600" h="21100" stroke="0" extrusionOk="0">
                <a:moveTo>
                  <a:pt x="4619" y="-1"/>
                </a:moveTo>
                <a:cubicBezTo>
                  <a:pt x="14533" y="2170"/>
                  <a:pt x="21600" y="10950"/>
                  <a:pt x="21600" y="21100"/>
                </a:cubicBezTo>
                <a:lnTo>
                  <a:pt x="0" y="21100"/>
                </a:lnTo>
                <a:close/>
              </a:path>
            </a:pathLst>
          </a:custGeom>
          <a:noFill/>
          <a:ln w="25400">
            <a:solidFill>
              <a:schemeClr val="tx2"/>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809" name="Arc 57">
            <a:extLst>
              <a:ext uri="{FF2B5EF4-FFF2-40B4-BE49-F238E27FC236}">
                <a16:creationId xmlns:a16="http://schemas.microsoft.com/office/drawing/2014/main" id="{15278F9E-3B5E-4A86-B499-72ADE45D1E53}"/>
              </a:ext>
            </a:extLst>
          </p:cNvPr>
          <p:cNvSpPr>
            <a:spLocks/>
          </p:cNvSpPr>
          <p:nvPr/>
        </p:nvSpPr>
        <p:spPr bwMode="auto">
          <a:xfrm rot="21000000" flipH="1" flipV="1">
            <a:off x="2819400" y="1981200"/>
            <a:ext cx="533400" cy="1371600"/>
          </a:xfrm>
          <a:custGeom>
            <a:avLst/>
            <a:gdLst>
              <a:gd name="G0" fmla="+- 0 0 0"/>
              <a:gd name="G1" fmla="+- 21100 0 0"/>
              <a:gd name="G2" fmla="+- 21600 0 0"/>
              <a:gd name="T0" fmla="*/ 4619 w 21600"/>
              <a:gd name="T1" fmla="*/ 0 h 21100"/>
              <a:gd name="T2" fmla="*/ 21600 w 21600"/>
              <a:gd name="T3" fmla="*/ 21100 h 21100"/>
              <a:gd name="T4" fmla="*/ 0 w 21600"/>
              <a:gd name="T5" fmla="*/ 21100 h 21100"/>
            </a:gdLst>
            <a:ahLst/>
            <a:cxnLst>
              <a:cxn ang="0">
                <a:pos x="T0" y="T1"/>
              </a:cxn>
              <a:cxn ang="0">
                <a:pos x="T2" y="T3"/>
              </a:cxn>
              <a:cxn ang="0">
                <a:pos x="T4" y="T5"/>
              </a:cxn>
            </a:cxnLst>
            <a:rect l="0" t="0" r="r" b="b"/>
            <a:pathLst>
              <a:path w="21600" h="21100" fill="none" extrusionOk="0">
                <a:moveTo>
                  <a:pt x="4619" y="-1"/>
                </a:moveTo>
                <a:cubicBezTo>
                  <a:pt x="14533" y="2170"/>
                  <a:pt x="21600" y="10950"/>
                  <a:pt x="21600" y="21100"/>
                </a:cubicBezTo>
              </a:path>
              <a:path w="21600" h="21100" stroke="0" extrusionOk="0">
                <a:moveTo>
                  <a:pt x="4619" y="-1"/>
                </a:moveTo>
                <a:cubicBezTo>
                  <a:pt x="14533" y="2170"/>
                  <a:pt x="21600" y="10950"/>
                  <a:pt x="21600" y="21100"/>
                </a:cubicBezTo>
                <a:lnTo>
                  <a:pt x="0" y="21100"/>
                </a:lnTo>
                <a:close/>
              </a:path>
            </a:pathLst>
          </a:custGeom>
          <a:noFill/>
          <a:ln w="25400">
            <a:solidFill>
              <a:schemeClr val="tx2"/>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810" name="Text Box 58">
            <a:extLst>
              <a:ext uri="{FF2B5EF4-FFF2-40B4-BE49-F238E27FC236}">
                <a16:creationId xmlns:a16="http://schemas.microsoft.com/office/drawing/2014/main" id="{B5D2B131-1EA4-4510-9DB9-588CCFD734B0}"/>
              </a:ext>
            </a:extLst>
          </p:cNvPr>
          <p:cNvSpPr txBox="1">
            <a:spLocks noChangeArrowheads="1"/>
          </p:cNvSpPr>
          <p:nvPr/>
        </p:nvSpPr>
        <p:spPr bwMode="auto">
          <a:xfrm>
            <a:off x="185738" y="944563"/>
            <a:ext cx="4857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chemeClr val="tx1"/>
                </a:solidFill>
                <a:latin typeface="Arial" panose="020B0604020202020204" pitchFamily="34" charset="0"/>
                <a:ea typeface="宋体" panose="02010600030101010101" pitchFamily="2" charset="-122"/>
              </a:rPr>
              <a:t> </a:t>
            </a:r>
            <a:r>
              <a:rPr kumimoji="0" lang="en-US" altLang="zh-CN" sz="3200" i="1">
                <a:solidFill>
                  <a:schemeClr val="tx1"/>
                </a:solidFill>
                <a:ea typeface="宋体" panose="02010600030101010101" pitchFamily="2" charset="-122"/>
              </a:rPr>
              <a:t>p</a:t>
            </a:r>
          </a:p>
        </p:txBody>
      </p:sp>
      <p:sp>
        <p:nvSpPr>
          <p:cNvPr id="330811" name="Text Box 59">
            <a:extLst>
              <a:ext uri="{FF2B5EF4-FFF2-40B4-BE49-F238E27FC236}">
                <a16:creationId xmlns:a16="http://schemas.microsoft.com/office/drawing/2014/main" id="{F92CCED1-67C4-4260-BB12-517D8E8A52F8}"/>
              </a:ext>
            </a:extLst>
          </p:cNvPr>
          <p:cNvSpPr txBox="1">
            <a:spLocks noChangeArrowheads="1"/>
          </p:cNvSpPr>
          <p:nvPr/>
        </p:nvSpPr>
        <p:spPr bwMode="auto">
          <a:xfrm>
            <a:off x="3625850" y="446405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ea typeface="宋体" panose="02010600030101010101" pitchFamily="2" charset="-122"/>
              </a:rPr>
              <a:t>v</a:t>
            </a:r>
          </a:p>
        </p:txBody>
      </p:sp>
      <p:sp>
        <p:nvSpPr>
          <p:cNvPr id="330812" name="Text Box 60">
            <a:extLst>
              <a:ext uri="{FF2B5EF4-FFF2-40B4-BE49-F238E27FC236}">
                <a16:creationId xmlns:a16="http://schemas.microsoft.com/office/drawing/2014/main" id="{5C227FD5-007B-4566-96B3-313DDA91481C}"/>
              </a:ext>
            </a:extLst>
          </p:cNvPr>
          <p:cNvSpPr txBox="1">
            <a:spLocks noChangeArrowheads="1"/>
          </p:cNvSpPr>
          <p:nvPr/>
        </p:nvSpPr>
        <p:spPr bwMode="auto">
          <a:xfrm>
            <a:off x="1066800" y="1676400"/>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3</a:t>
            </a:r>
          </a:p>
        </p:txBody>
      </p:sp>
      <p:sp>
        <p:nvSpPr>
          <p:cNvPr id="330813" name="Text Box 61">
            <a:extLst>
              <a:ext uri="{FF2B5EF4-FFF2-40B4-BE49-F238E27FC236}">
                <a16:creationId xmlns:a16="http://schemas.microsoft.com/office/drawing/2014/main" id="{626E3369-68B6-4ED9-8FC7-FA68ADCB2853}"/>
              </a:ext>
            </a:extLst>
          </p:cNvPr>
          <p:cNvSpPr txBox="1">
            <a:spLocks noChangeArrowheads="1"/>
          </p:cNvSpPr>
          <p:nvPr/>
        </p:nvSpPr>
        <p:spPr bwMode="auto">
          <a:xfrm>
            <a:off x="2971800" y="1676400"/>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2</a:t>
            </a:r>
          </a:p>
        </p:txBody>
      </p:sp>
      <p:sp>
        <p:nvSpPr>
          <p:cNvPr id="330814" name="Text Box 62">
            <a:extLst>
              <a:ext uri="{FF2B5EF4-FFF2-40B4-BE49-F238E27FC236}">
                <a16:creationId xmlns:a16="http://schemas.microsoft.com/office/drawing/2014/main" id="{949C6B21-BF03-4DC8-9253-7722AA18B388}"/>
              </a:ext>
            </a:extLst>
          </p:cNvPr>
          <p:cNvSpPr txBox="1">
            <a:spLocks noChangeArrowheads="1"/>
          </p:cNvSpPr>
          <p:nvPr/>
        </p:nvSpPr>
        <p:spPr bwMode="auto">
          <a:xfrm>
            <a:off x="3352800" y="3048000"/>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1</a:t>
            </a:r>
          </a:p>
        </p:txBody>
      </p:sp>
      <p:sp>
        <p:nvSpPr>
          <p:cNvPr id="330815" name="Text Box 63">
            <a:extLst>
              <a:ext uri="{FF2B5EF4-FFF2-40B4-BE49-F238E27FC236}">
                <a16:creationId xmlns:a16="http://schemas.microsoft.com/office/drawing/2014/main" id="{F8CF2799-A9C5-46C7-B141-1929D69BF193}"/>
              </a:ext>
            </a:extLst>
          </p:cNvPr>
          <p:cNvSpPr txBox="1">
            <a:spLocks noChangeArrowheads="1"/>
          </p:cNvSpPr>
          <p:nvPr/>
        </p:nvSpPr>
        <p:spPr bwMode="auto">
          <a:xfrm>
            <a:off x="1371600" y="3200400"/>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4</a:t>
            </a:r>
          </a:p>
        </p:txBody>
      </p:sp>
      <p:sp>
        <p:nvSpPr>
          <p:cNvPr id="330816" name="Line 64">
            <a:extLst>
              <a:ext uri="{FF2B5EF4-FFF2-40B4-BE49-F238E27FC236}">
                <a16:creationId xmlns:a16="http://schemas.microsoft.com/office/drawing/2014/main" id="{07AEE622-0A8A-4347-B223-E19030628930}"/>
              </a:ext>
            </a:extLst>
          </p:cNvPr>
          <p:cNvSpPr>
            <a:spLocks noChangeShapeType="1"/>
          </p:cNvSpPr>
          <p:nvPr/>
        </p:nvSpPr>
        <p:spPr bwMode="auto">
          <a:xfrm flipV="1">
            <a:off x="4876800" y="1066800"/>
            <a:ext cx="0" cy="327660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0817" name="Line 65">
            <a:extLst>
              <a:ext uri="{FF2B5EF4-FFF2-40B4-BE49-F238E27FC236}">
                <a16:creationId xmlns:a16="http://schemas.microsoft.com/office/drawing/2014/main" id="{6AE0566A-5830-462C-B6D5-7AA5D366A2F6}"/>
              </a:ext>
            </a:extLst>
          </p:cNvPr>
          <p:cNvSpPr>
            <a:spLocks noChangeShapeType="1"/>
          </p:cNvSpPr>
          <p:nvPr/>
        </p:nvSpPr>
        <p:spPr bwMode="auto">
          <a:xfrm>
            <a:off x="4876800" y="4343400"/>
            <a:ext cx="3200400" cy="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0818" name="Arc 66">
            <a:extLst>
              <a:ext uri="{FF2B5EF4-FFF2-40B4-BE49-F238E27FC236}">
                <a16:creationId xmlns:a16="http://schemas.microsoft.com/office/drawing/2014/main" id="{8C7D52EF-BFE2-46AF-B84D-C84432506EAC}"/>
              </a:ext>
            </a:extLst>
          </p:cNvPr>
          <p:cNvSpPr>
            <a:spLocks/>
          </p:cNvSpPr>
          <p:nvPr/>
        </p:nvSpPr>
        <p:spPr bwMode="auto">
          <a:xfrm rot="20655461" flipV="1">
            <a:off x="5638800" y="2209800"/>
            <a:ext cx="1447800" cy="144463"/>
          </a:xfrm>
          <a:custGeom>
            <a:avLst/>
            <a:gdLst>
              <a:gd name="G0" fmla="+- 0 0 0"/>
              <a:gd name="G1" fmla="+- 21600 0 0"/>
              <a:gd name="G2" fmla="+- 21600 0 0"/>
              <a:gd name="T0" fmla="*/ 0 w 20178"/>
              <a:gd name="T1" fmla="*/ 0 h 21600"/>
              <a:gd name="T2" fmla="*/ 20178 w 20178"/>
              <a:gd name="T3" fmla="*/ 13891 h 21600"/>
              <a:gd name="T4" fmla="*/ 0 w 20178"/>
              <a:gd name="T5" fmla="*/ 21600 h 21600"/>
            </a:gdLst>
            <a:ahLst/>
            <a:cxnLst>
              <a:cxn ang="0">
                <a:pos x="T0" y="T1"/>
              </a:cxn>
              <a:cxn ang="0">
                <a:pos x="T2" y="T3"/>
              </a:cxn>
              <a:cxn ang="0">
                <a:pos x="T4" y="T5"/>
              </a:cxn>
            </a:cxnLst>
            <a:rect l="0" t="0" r="r" b="b"/>
            <a:pathLst>
              <a:path w="20178" h="21600" fill="none" extrusionOk="0">
                <a:moveTo>
                  <a:pt x="0" y="0"/>
                </a:moveTo>
                <a:cubicBezTo>
                  <a:pt x="8955" y="0"/>
                  <a:pt x="16981" y="5525"/>
                  <a:pt x="20177" y="13891"/>
                </a:cubicBezTo>
              </a:path>
              <a:path w="20178" h="21600" stroke="0" extrusionOk="0">
                <a:moveTo>
                  <a:pt x="0" y="0"/>
                </a:moveTo>
                <a:cubicBezTo>
                  <a:pt x="8955" y="0"/>
                  <a:pt x="16981" y="5525"/>
                  <a:pt x="20177" y="13891"/>
                </a:cubicBezTo>
                <a:lnTo>
                  <a:pt x="0" y="21600"/>
                </a:lnTo>
                <a:close/>
              </a:path>
            </a:pathLst>
          </a:custGeom>
          <a:noFill/>
          <a:ln w="25400">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819" name="Line 67">
            <a:extLst>
              <a:ext uri="{FF2B5EF4-FFF2-40B4-BE49-F238E27FC236}">
                <a16:creationId xmlns:a16="http://schemas.microsoft.com/office/drawing/2014/main" id="{E7C7E496-8050-492A-BBF3-BE5196A1D824}"/>
              </a:ext>
            </a:extLst>
          </p:cNvPr>
          <p:cNvSpPr>
            <a:spLocks noChangeShapeType="1"/>
          </p:cNvSpPr>
          <p:nvPr/>
        </p:nvSpPr>
        <p:spPr bwMode="auto">
          <a:xfrm rot="-9513">
            <a:off x="5694363" y="2536825"/>
            <a:ext cx="1587" cy="1136650"/>
          </a:xfrm>
          <a:prstGeom prst="line">
            <a:avLst/>
          </a:prstGeom>
          <a:noFill/>
          <a:ln w="25400">
            <a:solidFill>
              <a:schemeClr val="tx2"/>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0820" name="Arc 68">
            <a:extLst>
              <a:ext uri="{FF2B5EF4-FFF2-40B4-BE49-F238E27FC236}">
                <a16:creationId xmlns:a16="http://schemas.microsoft.com/office/drawing/2014/main" id="{9D49A025-126F-4176-ACB7-9A140A7B66C1}"/>
              </a:ext>
            </a:extLst>
          </p:cNvPr>
          <p:cNvSpPr>
            <a:spLocks/>
          </p:cNvSpPr>
          <p:nvPr/>
        </p:nvSpPr>
        <p:spPr bwMode="auto">
          <a:xfrm rot="20993501" flipV="1">
            <a:off x="5534025" y="2201863"/>
            <a:ext cx="1430338" cy="1350962"/>
          </a:xfrm>
          <a:custGeom>
            <a:avLst/>
            <a:gdLst>
              <a:gd name="G0" fmla="+- 0 0 0"/>
              <a:gd name="G1" fmla="+- 21597 0 0"/>
              <a:gd name="G2" fmla="+- 21600 0 0"/>
              <a:gd name="T0" fmla="*/ 343 w 9557"/>
              <a:gd name="T1" fmla="*/ 0 h 21597"/>
              <a:gd name="T2" fmla="*/ 9557 w 9557"/>
              <a:gd name="T3" fmla="*/ 2226 h 21597"/>
              <a:gd name="T4" fmla="*/ 0 w 9557"/>
              <a:gd name="T5" fmla="*/ 21597 h 21597"/>
            </a:gdLst>
            <a:ahLst/>
            <a:cxnLst>
              <a:cxn ang="0">
                <a:pos x="T0" y="T1"/>
              </a:cxn>
              <a:cxn ang="0">
                <a:pos x="T2" y="T3"/>
              </a:cxn>
              <a:cxn ang="0">
                <a:pos x="T4" y="T5"/>
              </a:cxn>
            </a:cxnLst>
            <a:rect l="0" t="0" r="r" b="b"/>
            <a:pathLst>
              <a:path w="9557" h="21597" fill="none" extrusionOk="0">
                <a:moveTo>
                  <a:pt x="343" y="-1"/>
                </a:moveTo>
                <a:cubicBezTo>
                  <a:pt x="3541" y="50"/>
                  <a:pt x="6688" y="811"/>
                  <a:pt x="9556" y="2226"/>
                </a:cubicBezTo>
              </a:path>
              <a:path w="9557" h="21597" stroke="0" extrusionOk="0">
                <a:moveTo>
                  <a:pt x="343" y="-1"/>
                </a:moveTo>
                <a:cubicBezTo>
                  <a:pt x="3541" y="50"/>
                  <a:pt x="6688" y="811"/>
                  <a:pt x="9556" y="2226"/>
                </a:cubicBezTo>
                <a:lnTo>
                  <a:pt x="0" y="21597"/>
                </a:lnTo>
                <a:close/>
              </a:path>
            </a:pathLst>
          </a:custGeom>
          <a:noFill/>
          <a:ln w="25400">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821" name="Line 69">
            <a:extLst>
              <a:ext uri="{FF2B5EF4-FFF2-40B4-BE49-F238E27FC236}">
                <a16:creationId xmlns:a16="http://schemas.microsoft.com/office/drawing/2014/main" id="{69FB7787-E3FE-41A3-BAF4-8FD8DF5C935F}"/>
              </a:ext>
            </a:extLst>
          </p:cNvPr>
          <p:cNvSpPr>
            <a:spLocks noChangeShapeType="1"/>
          </p:cNvSpPr>
          <p:nvPr/>
        </p:nvSpPr>
        <p:spPr bwMode="auto">
          <a:xfrm rot="-8387">
            <a:off x="7065963" y="2051050"/>
            <a:ext cx="1587" cy="1241425"/>
          </a:xfrm>
          <a:prstGeom prst="line">
            <a:avLst/>
          </a:prstGeom>
          <a:noFill/>
          <a:ln w="25400">
            <a:solidFill>
              <a:schemeClr val="tx2"/>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0822" name="Line 70">
            <a:extLst>
              <a:ext uri="{FF2B5EF4-FFF2-40B4-BE49-F238E27FC236}">
                <a16:creationId xmlns:a16="http://schemas.microsoft.com/office/drawing/2014/main" id="{257F27DE-AFE2-4171-8E84-AF6483BF0053}"/>
              </a:ext>
            </a:extLst>
          </p:cNvPr>
          <p:cNvSpPr>
            <a:spLocks noChangeShapeType="1"/>
          </p:cNvSpPr>
          <p:nvPr/>
        </p:nvSpPr>
        <p:spPr bwMode="auto">
          <a:xfrm flipV="1">
            <a:off x="4876800" y="2554288"/>
            <a:ext cx="3048000" cy="0"/>
          </a:xfrm>
          <a:prstGeom prst="line">
            <a:avLst/>
          </a:prstGeom>
          <a:noFill/>
          <a:ln w="3175">
            <a:solidFill>
              <a:schemeClr val="tx2"/>
            </a:solidFill>
            <a:prstDash val="dash"/>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0823" name="Line 71">
            <a:extLst>
              <a:ext uri="{FF2B5EF4-FFF2-40B4-BE49-F238E27FC236}">
                <a16:creationId xmlns:a16="http://schemas.microsoft.com/office/drawing/2014/main" id="{DDDB83E1-C210-4CB1-AA75-D457D4812F68}"/>
              </a:ext>
            </a:extLst>
          </p:cNvPr>
          <p:cNvSpPr>
            <a:spLocks noChangeShapeType="1"/>
          </p:cNvSpPr>
          <p:nvPr/>
        </p:nvSpPr>
        <p:spPr bwMode="auto">
          <a:xfrm>
            <a:off x="4876800" y="3276600"/>
            <a:ext cx="3048000" cy="0"/>
          </a:xfrm>
          <a:prstGeom prst="line">
            <a:avLst/>
          </a:prstGeom>
          <a:noFill/>
          <a:ln w="3175">
            <a:solidFill>
              <a:srgbClr val="66FF66"/>
            </a:solidFill>
            <a:prstDash val="dash"/>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0824" name="Rectangle 72">
            <a:extLst>
              <a:ext uri="{FF2B5EF4-FFF2-40B4-BE49-F238E27FC236}">
                <a16:creationId xmlns:a16="http://schemas.microsoft.com/office/drawing/2014/main" id="{D4DB4BA3-92DB-4557-A450-C488EC721403}"/>
              </a:ext>
            </a:extLst>
          </p:cNvPr>
          <p:cNvSpPr>
            <a:spLocks noChangeArrowheads="1"/>
          </p:cNvSpPr>
          <p:nvPr/>
        </p:nvSpPr>
        <p:spPr bwMode="auto">
          <a:xfrm>
            <a:off x="4252913" y="1263650"/>
            <a:ext cx="43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solidFill>
                  <a:srgbClr val="66FF66"/>
                </a:solidFill>
                <a:ea typeface="宋体" panose="02010600030101010101" pitchFamily="2" charset="-122"/>
              </a:rPr>
              <a:t>T</a:t>
            </a:r>
          </a:p>
        </p:txBody>
      </p:sp>
      <p:sp>
        <p:nvSpPr>
          <p:cNvPr id="330825" name="Rectangle 73">
            <a:extLst>
              <a:ext uri="{FF2B5EF4-FFF2-40B4-BE49-F238E27FC236}">
                <a16:creationId xmlns:a16="http://schemas.microsoft.com/office/drawing/2014/main" id="{367FEF8D-83F2-4224-9532-C8FCA14E98B4}"/>
              </a:ext>
            </a:extLst>
          </p:cNvPr>
          <p:cNvSpPr>
            <a:spLocks noChangeArrowheads="1"/>
          </p:cNvSpPr>
          <p:nvPr/>
        </p:nvSpPr>
        <p:spPr bwMode="auto">
          <a:xfrm>
            <a:off x="7810500" y="4464050"/>
            <a:ext cx="342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ea typeface="宋体" panose="02010600030101010101" pitchFamily="2" charset="-122"/>
              </a:rPr>
              <a:t>s</a:t>
            </a:r>
          </a:p>
        </p:txBody>
      </p:sp>
      <p:sp>
        <p:nvSpPr>
          <p:cNvPr id="330826" name="Rectangle 74">
            <a:extLst>
              <a:ext uri="{FF2B5EF4-FFF2-40B4-BE49-F238E27FC236}">
                <a16:creationId xmlns:a16="http://schemas.microsoft.com/office/drawing/2014/main" id="{D41A849C-E474-4BAD-92D8-D8591E00A756}"/>
              </a:ext>
            </a:extLst>
          </p:cNvPr>
          <p:cNvSpPr>
            <a:spLocks noChangeArrowheads="1"/>
          </p:cNvSpPr>
          <p:nvPr/>
        </p:nvSpPr>
        <p:spPr bwMode="auto">
          <a:xfrm>
            <a:off x="7934325" y="2971800"/>
            <a:ext cx="565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solidFill>
                  <a:srgbClr val="66FF66"/>
                </a:solidFill>
                <a:ea typeface="宋体" panose="02010600030101010101" pitchFamily="2" charset="-122"/>
              </a:rPr>
              <a:t>T</a:t>
            </a:r>
            <a:r>
              <a:rPr kumimoji="0" lang="en-US" altLang="zh-CN" sz="3200" baseline="-25000">
                <a:solidFill>
                  <a:srgbClr val="66FF66"/>
                </a:solidFill>
                <a:ea typeface="宋体" panose="02010600030101010101" pitchFamily="2" charset="-122"/>
              </a:rPr>
              <a:t>2</a:t>
            </a:r>
          </a:p>
        </p:txBody>
      </p:sp>
      <p:sp>
        <p:nvSpPr>
          <p:cNvPr id="330827" name="Rectangle 75">
            <a:extLst>
              <a:ext uri="{FF2B5EF4-FFF2-40B4-BE49-F238E27FC236}">
                <a16:creationId xmlns:a16="http://schemas.microsoft.com/office/drawing/2014/main" id="{AA1D95AD-FF9B-469B-B131-94B051E28B57}"/>
              </a:ext>
            </a:extLst>
          </p:cNvPr>
          <p:cNvSpPr>
            <a:spLocks noChangeArrowheads="1"/>
          </p:cNvSpPr>
          <p:nvPr/>
        </p:nvSpPr>
        <p:spPr bwMode="auto">
          <a:xfrm>
            <a:off x="8001000" y="2133600"/>
            <a:ext cx="565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ea typeface="宋体" panose="02010600030101010101" pitchFamily="2" charset="-122"/>
              </a:rPr>
              <a:t>T</a:t>
            </a:r>
            <a:r>
              <a:rPr kumimoji="0" lang="en-US" altLang="zh-CN" sz="3200" baseline="-25000">
                <a:ea typeface="宋体" panose="02010600030101010101" pitchFamily="2" charset="-122"/>
              </a:rPr>
              <a:t>0</a:t>
            </a:r>
          </a:p>
        </p:txBody>
      </p:sp>
      <p:sp>
        <p:nvSpPr>
          <p:cNvPr id="330828" name="Text Box 76">
            <a:extLst>
              <a:ext uri="{FF2B5EF4-FFF2-40B4-BE49-F238E27FC236}">
                <a16:creationId xmlns:a16="http://schemas.microsoft.com/office/drawing/2014/main" id="{A5C33C71-892D-4CEC-A0C6-E63D60D9F43A}"/>
              </a:ext>
            </a:extLst>
          </p:cNvPr>
          <p:cNvSpPr txBox="1">
            <a:spLocks noChangeArrowheads="1"/>
          </p:cNvSpPr>
          <p:nvPr/>
        </p:nvSpPr>
        <p:spPr bwMode="auto">
          <a:xfrm>
            <a:off x="7010400" y="3276600"/>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1</a:t>
            </a:r>
          </a:p>
        </p:txBody>
      </p:sp>
      <p:sp>
        <p:nvSpPr>
          <p:cNvPr id="330829" name="Text Box 77">
            <a:extLst>
              <a:ext uri="{FF2B5EF4-FFF2-40B4-BE49-F238E27FC236}">
                <a16:creationId xmlns:a16="http://schemas.microsoft.com/office/drawing/2014/main" id="{5FD8F07E-D91E-417B-934A-F3ECE0B308D0}"/>
              </a:ext>
            </a:extLst>
          </p:cNvPr>
          <p:cNvSpPr txBox="1">
            <a:spLocks noChangeArrowheads="1"/>
          </p:cNvSpPr>
          <p:nvPr/>
        </p:nvSpPr>
        <p:spPr bwMode="auto">
          <a:xfrm>
            <a:off x="7162800" y="1676400"/>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2</a:t>
            </a:r>
          </a:p>
        </p:txBody>
      </p:sp>
      <p:sp>
        <p:nvSpPr>
          <p:cNvPr id="330830" name="Text Box 78">
            <a:extLst>
              <a:ext uri="{FF2B5EF4-FFF2-40B4-BE49-F238E27FC236}">
                <a16:creationId xmlns:a16="http://schemas.microsoft.com/office/drawing/2014/main" id="{66B01605-39C5-49EE-B17D-46CDE35EDD9D}"/>
              </a:ext>
            </a:extLst>
          </p:cNvPr>
          <p:cNvSpPr txBox="1">
            <a:spLocks noChangeArrowheads="1"/>
          </p:cNvSpPr>
          <p:nvPr/>
        </p:nvSpPr>
        <p:spPr bwMode="auto">
          <a:xfrm>
            <a:off x="5334000" y="2057400"/>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3</a:t>
            </a:r>
          </a:p>
        </p:txBody>
      </p:sp>
      <p:sp>
        <p:nvSpPr>
          <p:cNvPr id="330831" name="Text Box 79">
            <a:extLst>
              <a:ext uri="{FF2B5EF4-FFF2-40B4-BE49-F238E27FC236}">
                <a16:creationId xmlns:a16="http://schemas.microsoft.com/office/drawing/2014/main" id="{A170F461-DDEA-432D-9DBB-D40F337D9630}"/>
              </a:ext>
            </a:extLst>
          </p:cNvPr>
          <p:cNvSpPr txBox="1">
            <a:spLocks noChangeArrowheads="1"/>
          </p:cNvSpPr>
          <p:nvPr/>
        </p:nvSpPr>
        <p:spPr bwMode="auto">
          <a:xfrm>
            <a:off x="5334000" y="3505200"/>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4</a:t>
            </a:r>
          </a:p>
        </p:txBody>
      </p:sp>
      <p:sp>
        <p:nvSpPr>
          <p:cNvPr id="330832" name="Rectangle 80">
            <a:extLst>
              <a:ext uri="{FF2B5EF4-FFF2-40B4-BE49-F238E27FC236}">
                <a16:creationId xmlns:a16="http://schemas.microsoft.com/office/drawing/2014/main" id="{F331693D-C71B-4350-927C-7026782EE7DC}"/>
              </a:ext>
            </a:extLst>
          </p:cNvPr>
          <p:cNvSpPr>
            <a:spLocks noChangeArrowheads="1"/>
          </p:cNvSpPr>
          <p:nvPr/>
        </p:nvSpPr>
        <p:spPr bwMode="auto">
          <a:xfrm>
            <a:off x="5638800" y="1173163"/>
            <a:ext cx="3048000" cy="579437"/>
          </a:xfrm>
          <a:prstGeom prst="rect">
            <a:avLst/>
          </a:prstGeom>
          <a:solidFill>
            <a:srgbClr val="CC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a:solidFill>
                  <a:schemeClr val="bg2"/>
                </a:solidFill>
                <a:latin typeface="Arial" panose="020B0604020202020204" pitchFamily="34" charset="0"/>
                <a:ea typeface="宋体" panose="02010600030101010101" pitchFamily="2" charset="-122"/>
              </a:rPr>
              <a:t>逆勃雷登循环</a:t>
            </a:r>
          </a:p>
        </p:txBody>
      </p:sp>
      <p:sp>
        <p:nvSpPr>
          <p:cNvPr id="330833" name="Rectangle 81">
            <a:extLst>
              <a:ext uri="{FF2B5EF4-FFF2-40B4-BE49-F238E27FC236}">
                <a16:creationId xmlns:a16="http://schemas.microsoft.com/office/drawing/2014/main" id="{ED445100-B6A5-4C93-AE73-16B4C2A7FF4A}"/>
              </a:ext>
            </a:extLst>
          </p:cNvPr>
          <p:cNvSpPr>
            <a:spLocks noChangeArrowheads="1"/>
          </p:cNvSpPr>
          <p:nvPr/>
        </p:nvSpPr>
        <p:spPr bwMode="auto">
          <a:xfrm>
            <a:off x="4043363" y="4937125"/>
            <a:ext cx="342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ea typeface="宋体" panose="02010600030101010101" pitchFamily="2" charset="-122"/>
              </a:rPr>
              <a:t>s</a:t>
            </a:r>
          </a:p>
        </p:txBody>
      </p:sp>
      <p:sp>
        <p:nvSpPr>
          <p:cNvPr id="330834" name="Oval 82">
            <a:extLst>
              <a:ext uri="{FF2B5EF4-FFF2-40B4-BE49-F238E27FC236}">
                <a16:creationId xmlns:a16="http://schemas.microsoft.com/office/drawing/2014/main" id="{8734C334-5277-4B95-9A70-878BB2B872C5}"/>
              </a:ext>
            </a:extLst>
          </p:cNvPr>
          <p:cNvSpPr>
            <a:spLocks noChangeArrowheads="1"/>
          </p:cNvSpPr>
          <p:nvPr/>
        </p:nvSpPr>
        <p:spPr bwMode="auto">
          <a:xfrm>
            <a:off x="3967163" y="5013325"/>
            <a:ext cx="533400" cy="533400"/>
          </a:xfrm>
          <a:prstGeom prst="ellipse">
            <a:avLst/>
          </a:prstGeom>
          <a:noFill/>
          <a:ln w="25400" cap="sq">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835" name="Rectangle 83">
            <a:extLst>
              <a:ext uri="{FF2B5EF4-FFF2-40B4-BE49-F238E27FC236}">
                <a16:creationId xmlns:a16="http://schemas.microsoft.com/office/drawing/2014/main" id="{0272700B-497F-42B3-89E0-7FE9C29C36FA}"/>
              </a:ext>
            </a:extLst>
          </p:cNvPr>
          <p:cNvSpPr>
            <a:spLocks noChangeArrowheads="1"/>
          </p:cNvSpPr>
          <p:nvPr/>
        </p:nvSpPr>
        <p:spPr bwMode="auto">
          <a:xfrm>
            <a:off x="8459788" y="5081588"/>
            <a:ext cx="3429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ea typeface="宋体" panose="02010600030101010101" pitchFamily="2" charset="-122"/>
              </a:rPr>
              <a:t>s</a:t>
            </a:r>
          </a:p>
        </p:txBody>
      </p:sp>
      <p:sp>
        <p:nvSpPr>
          <p:cNvPr id="330836" name="Oval 84">
            <a:extLst>
              <a:ext uri="{FF2B5EF4-FFF2-40B4-BE49-F238E27FC236}">
                <a16:creationId xmlns:a16="http://schemas.microsoft.com/office/drawing/2014/main" id="{DAA8951C-0A71-4EF6-9B3A-5B94E71997E2}"/>
              </a:ext>
            </a:extLst>
          </p:cNvPr>
          <p:cNvSpPr>
            <a:spLocks noChangeArrowheads="1"/>
          </p:cNvSpPr>
          <p:nvPr/>
        </p:nvSpPr>
        <p:spPr bwMode="auto">
          <a:xfrm>
            <a:off x="8388350" y="5056188"/>
            <a:ext cx="533400" cy="533400"/>
          </a:xfrm>
          <a:prstGeom prst="ellipse">
            <a:avLst/>
          </a:prstGeom>
          <a:noFill/>
          <a:ln w="25400" cap="sq">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837" name="Rectangle 85">
            <a:extLst>
              <a:ext uri="{FF2B5EF4-FFF2-40B4-BE49-F238E27FC236}">
                <a16:creationId xmlns:a16="http://schemas.microsoft.com/office/drawing/2014/main" id="{41D9F5C2-806D-43A6-97D3-3195DA61E701}"/>
              </a:ext>
            </a:extLst>
          </p:cNvPr>
          <p:cNvSpPr>
            <a:spLocks noChangeArrowheads="1"/>
          </p:cNvSpPr>
          <p:nvPr/>
        </p:nvSpPr>
        <p:spPr bwMode="auto">
          <a:xfrm>
            <a:off x="4068763" y="5513388"/>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solidFill>
                  <a:schemeClr val="tx1"/>
                </a:solidFill>
                <a:ea typeface="宋体" panose="02010600030101010101" pitchFamily="2" charset="-122"/>
              </a:rPr>
              <a:t>p</a:t>
            </a:r>
          </a:p>
        </p:txBody>
      </p:sp>
      <p:sp>
        <p:nvSpPr>
          <p:cNvPr id="330838" name="Oval 86">
            <a:extLst>
              <a:ext uri="{FF2B5EF4-FFF2-40B4-BE49-F238E27FC236}">
                <a16:creationId xmlns:a16="http://schemas.microsoft.com/office/drawing/2014/main" id="{8FCDDB17-DA19-4421-B166-5A1FC46653AD}"/>
              </a:ext>
            </a:extLst>
          </p:cNvPr>
          <p:cNvSpPr>
            <a:spLocks noChangeArrowheads="1"/>
          </p:cNvSpPr>
          <p:nvPr/>
        </p:nvSpPr>
        <p:spPr bwMode="auto">
          <a:xfrm>
            <a:off x="3995738" y="5586413"/>
            <a:ext cx="533400" cy="533400"/>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839" name="Rectangle 87">
            <a:extLst>
              <a:ext uri="{FF2B5EF4-FFF2-40B4-BE49-F238E27FC236}">
                <a16:creationId xmlns:a16="http://schemas.microsoft.com/office/drawing/2014/main" id="{E7C19E2E-AA15-4BD6-93D9-C17488FA459E}"/>
              </a:ext>
            </a:extLst>
          </p:cNvPr>
          <p:cNvSpPr>
            <a:spLocks noChangeArrowheads="1"/>
          </p:cNvSpPr>
          <p:nvPr/>
        </p:nvSpPr>
        <p:spPr bwMode="auto">
          <a:xfrm>
            <a:off x="8459788" y="558641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solidFill>
                  <a:schemeClr val="tx1"/>
                </a:solidFill>
                <a:ea typeface="宋体" panose="02010600030101010101" pitchFamily="2" charset="-122"/>
              </a:rPr>
              <a:t>p</a:t>
            </a:r>
          </a:p>
        </p:txBody>
      </p:sp>
      <p:sp>
        <p:nvSpPr>
          <p:cNvPr id="330840" name="Oval 88">
            <a:extLst>
              <a:ext uri="{FF2B5EF4-FFF2-40B4-BE49-F238E27FC236}">
                <a16:creationId xmlns:a16="http://schemas.microsoft.com/office/drawing/2014/main" id="{A776FABD-06B2-4308-847F-87B07736C53B}"/>
              </a:ext>
            </a:extLst>
          </p:cNvPr>
          <p:cNvSpPr>
            <a:spLocks noChangeArrowheads="1"/>
          </p:cNvSpPr>
          <p:nvPr/>
        </p:nvSpPr>
        <p:spPr bwMode="auto">
          <a:xfrm>
            <a:off x="8388350" y="5632450"/>
            <a:ext cx="533400" cy="533400"/>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841" name="Rectangle 89">
            <a:extLst>
              <a:ext uri="{FF2B5EF4-FFF2-40B4-BE49-F238E27FC236}">
                <a16:creationId xmlns:a16="http://schemas.microsoft.com/office/drawing/2014/main" id="{6837ED93-CBB4-43E9-A459-2C53B1F34B0B}"/>
              </a:ext>
            </a:extLst>
          </p:cNvPr>
          <p:cNvSpPr>
            <a:spLocks noChangeArrowheads="1"/>
          </p:cNvSpPr>
          <p:nvPr/>
        </p:nvSpPr>
        <p:spPr bwMode="auto">
          <a:xfrm>
            <a:off x="5651500" y="44450"/>
            <a:ext cx="3024188" cy="1203325"/>
          </a:xfrm>
          <a:prstGeom prst="rect">
            <a:avLst/>
          </a:prstGeom>
          <a:solidFill>
            <a:srgbClr val="CCFFFF"/>
          </a:solidFill>
          <a:ln w="12700" cap="sq">
            <a:solidFill>
              <a:srgbClr val="CC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zh-CN" sz="3600">
                <a:solidFill>
                  <a:schemeClr val="bg2"/>
                </a:solidFill>
                <a:ea typeface="宋体" panose="02010600030101010101" pitchFamily="2" charset="-122"/>
              </a:rPr>
              <a:t>Reversed Brayton Cycle</a:t>
            </a:r>
            <a:endParaRPr lang="en-US" altLang="zh-CN" sz="3600">
              <a:solidFill>
                <a:schemeClr val="bg2"/>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0814"/>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4" fill="hold" nodeType="afterEffect">
                                  <p:stCondLst>
                                    <p:cond delay="0"/>
                                  </p:stCondLst>
                                  <p:childTnLst>
                                    <p:set>
                                      <p:cBhvr>
                                        <p:cTn id="9" dur="1" fill="hold">
                                          <p:stCondLst>
                                            <p:cond delay="0"/>
                                          </p:stCondLst>
                                        </p:cTn>
                                        <p:tgtEl>
                                          <p:spTgt spid="330809"/>
                                        </p:tgtEl>
                                        <p:attrNameLst>
                                          <p:attrName>style.visibility</p:attrName>
                                        </p:attrNameLst>
                                      </p:cBhvr>
                                      <p:to>
                                        <p:strVal val="visible"/>
                                      </p:to>
                                    </p:set>
                                    <p:animEffect transition="in" filter="wipe(down)">
                                      <p:cBhvr>
                                        <p:cTn id="10" dur="500"/>
                                        <p:tgtEl>
                                          <p:spTgt spid="330809"/>
                                        </p:tgtEl>
                                      </p:cBhvr>
                                    </p:animEffec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30813"/>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2" fill="hold" nodeType="clickEffect">
                                  <p:stCondLst>
                                    <p:cond delay="0"/>
                                  </p:stCondLst>
                                  <p:childTnLst>
                                    <p:set>
                                      <p:cBhvr>
                                        <p:cTn id="17" dur="1" fill="hold">
                                          <p:stCondLst>
                                            <p:cond delay="0"/>
                                          </p:stCondLst>
                                        </p:cTn>
                                        <p:tgtEl>
                                          <p:spTgt spid="330806"/>
                                        </p:tgtEl>
                                        <p:attrNameLst>
                                          <p:attrName>style.visibility</p:attrName>
                                        </p:attrNameLst>
                                      </p:cBhvr>
                                      <p:to>
                                        <p:strVal val="visible"/>
                                      </p:to>
                                    </p:set>
                                    <p:animEffect transition="in" filter="wipe(right)">
                                      <p:cBhvr>
                                        <p:cTn id="18" dur="500"/>
                                        <p:tgtEl>
                                          <p:spTgt spid="330806"/>
                                        </p:tgtEl>
                                      </p:cBhvr>
                                    </p:animEffect>
                                  </p:childTnLst>
                                </p:cTn>
                              </p:par>
                            </p:childTnLst>
                          </p:cTn>
                        </p:par>
                        <p:par>
                          <p:cTn id="19" fill="hold" nodeType="afterGroup">
                            <p:stCondLst>
                              <p:cond delay="500"/>
                            </p:stCondLst>
                            <p:childTnLst>
                              <p:par>
                                <p:cTn id="20" presetID="1" presetClass="entr" presetSubtype="0" fill="hold" grpId="0" nodeType="afterEffect">
                                  <p:stCondLst>
                                    <p:cond delay="0"/>
                                  </p:stCondLst>
                                  <p:childTnLst>
                                    <p:set>
                                      <p:cBhvr>
                                        <p:cTn id="21" dur="1" fill="hold">
                                          <p:stCondLst>
                                            <p:cond delay="499"/>
                                          </p:stCondLst>
                                        </p:cTn>
                                        <p:tgtEl>
                                          <p:spTgt spid="330812"/>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330808"/>
                                        </p:tgtEl>
                                        <p:attrNameLst>
                                          <p:attrName>style.visibility</p:attrName>
                                        </p:attrNameLst>
                                      </p:cBhvr>
                                      <p:to>
                                        <p:strVal val="visible"/>
                                      </p:to>
                                    </p:set>
                                    <p:animEffect transition="in" filter="wipe(up)">
                                      <p:cBhvr>
                                        <p:cTn id="26" dur="500"/>
                                        <p:tgtEl>
                                          <p:spTgt spid="330808"/>
                                        </p:tgtEl>
                                      </p:cBhvr>
                                    </p:animEffect>
                                  </p:childTnLst>
                                </p:cTn>
                              </p:par>
                            </p:childTnLst>
                          </p:cTn>
                        </p:par>
                        <p:par>
                          <p:cTn id="27" fill="hold" nodeType="afterGroup">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330815"/>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330807"/>
                                        </p:tgtEl>
                                        <p:attrNameLst>
                                          <p:attrName>style.visibility</p:attrName>
                                        </p:attrNameLst>
                                      </p:cBhvr>
                                      <p:to>
                                        <p:strVal val="visible"/>
                                      </p:to>
                                    </p:set>
                                    <p:animEffect transition="in" filter="wipe(left)">
                                      <p:cBhvr>
                                        <p:cTn id="34" dur="500"/>
                                        <p:tgtEl>
                                          <p:spTgt spid="33080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30828"/>
                                        </p:tgtEl>
                                        <p:attrNameLst>
                                          <p:attrName>style.visibility</p:attrName>
                                        </p:attrNameLst>
                                      </p:cBhvr>
                                      <p:to>
                                        <p:strVal val="visible"/>
                                      </p:to>
                                    </p:set>
                                  </p:childTnLst>
                                </p:cTn>
                              </p:par>
                            </p:childTnLst>
                          </p:cTn>
                        </p:par>
                        <p:par>
                          <p:cTn id="39" fill="hold" nodeType="afterGroup">
                            <p:stCondLst>
                              <p:cond delay="500"/>
                            </p:stCondLst>
                            <p:childTnLst>
                              <p:par>
                                <p:cTn id="40" presetID="22" presetClass="entr" presetSubtype="4" fill="hold" nodeType="afterEffect">
                                  <p:stCondLst>
                                    <p:cond delay="0"/>
                                  </p:stCondLst>
                                  <p:childTnLst>
                                    <p:set>
                                      <p:cBhvr>
                                        <p:cTn id="41" dur="1" fill="hold">
                                          <p:stCondLst>
                                            <p:cond delay="0"/>
                                          </p:stCondLst>
                                        </p:cTn>
                                        <p:tgtEl>
                                          <p:spTgt spid="330821"/>
                                        </p:tgtEl>
                                        <p:attrNameLst>
                                          <p:attrName>style.visibility</p:attrName>
                                        </p:attrNameLst>
                                      </p:cBhvr>
                                      <p:to>
                                        <p:strVal val="visible"/>
                                      </p:to>
                                    </p:set>
                                    <p:animEffect transition="in" filter="wipe(down)">
                                      <p:cBhvr>
                                        <p:cTn id="42" dur="500"/>
                                        <p:tgtEl>
                                          <p:spTgt spid="330821"/>
                                        </p:tgtEl>
                                      </p:cBhvr>
                                    </p:animEffect>
                                  </p:childTnLst>
                                </p:cTn>
                              </p:par>
                            </p:childTnLst>
                          </p:cTn>
                        </p:par>
                        <p:par>
                          <p:cTn id="43" fill="hold" nodeType="afterGroup">
                            <p:stCondLst>
                              <p:cond delay="1000"/>
                            </p:stCondLst>
                            <p:childTnLst>
                              <p:par>
                                <p:cTn id="44" presetID="1" presetClass="entr" presetSubtype="0" fill="hold" grpId="0" nodeType="afterEffect">
                                  <p:stCondLst>
                                    <p:cond delay="0"/>
                                  </p:stCondLst>
                                  <p:childTnLst>
                                    <p:set>
                                      <p:cBhvr>
                                        <p:cTn id="45" dur="1" fill="hold">
                                          <p:stCondLst>
                                            <p:cond delay="499"/>
                                          </p:stCondLst>
                                        </p:cTn>
                                        <p:tgtEl>
                                          <p:spTgt spid="330829"/>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2" fill="hold" nodeType="clickEffect">
                                  <p:stCondLst>
                                    <p:cond delay="0"/>
                                  </p:stCondLst>
                                  <p:childTnLst>
                                    <p:set>
                                      <p:cBhvr>
                                        <p:cTn id="49" dur="1" fill="hold">
                                          <p:stCondLst>
                                            <p:cond delay="0"/>
                                          </p:stCondLst>
                                        </p:cTn>
                                        <p:tgtEl>
                                          <p:spTgt spid="330818"/>
                                        </p:tgtEl>
                                        <p:attrNameLst>
                                          <p:attrName>style.visibility</p:attrName>
                                        </p:attrNameLst>
                                      </p:cBhvr>
                                      <p:to>
                                        <p:strVal val="visible"/>
                                      </p:to>
                                    </p:set>
                                    <p:animEffect transition="in" filter="wipe(right)">
                                      <p:cBhvr>
                                        <p:cTn id="50" dur="500"/>
                                        <p:tgtEl>
                                          <p:spTgt spid="330818"/>
                                        </p:tgtEl>
                                      </p:cBhvr>
                                    </p:animEffect>
                                  </p:childTnLst>
                                </p:cTn>
                              </p:par>
                            </p:childTnLst>
                          </p:cTn>
                        </p:par>
                        <p:par>
                          <p:cTn id="51" fill="hold" nodeType="afterGroup">
                            <p:stCondLst>
                              <p:cond delay="500"/>
                            </p:stCondLst>
                            <p:childTnLst>
                              <p:par>
                                <p:cTn id="52" presetID="1" presetClass="entr" presetSubtype="0" fill="hold" grpId="0" nodeType="afterEffect">
                                  <p:stCondLst>
                                    <p:cond delay="0"/>
                                  </p:stCondLst>
                                  <p:childTnLst>
                                    <p:set>
                                      <p:cBhvr>
                                        <p:cTn id="53" dur="1" fill="hold">
                                          <p:stCondLst>
                                            <p:cond delay="499"/>
                                          </p:stCondLst>
                                        </p:cTn>
                                        <p:tgtEl>
                                          <p:spTgt spid="330830"/>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1" fill="hold" nodeType="clickEffect">
                                  <p:stCondLst>
                                    <p:cond delay="0"/>
                                  </p:stCondLst>
                                  <p:childTnLst>
                                    <p:set>
                                      <p:cBhvr>
                                        <p:cTn id="57" dur="1" fill="hold">
                                          <p:stCondLst>
                                            <p:cond delay="0"/>
                                          </p:stCondLst>
                                        </p:cTn>
                                        <p:tgtEl>
                                          <p:spTgt spid="330819"/>
                                        </p:tgtEl>
                                        <p:attrNameLst>
                                          <p:attrName>style.visibility</p:attrName>
                                        </p:attrNameLst>
                                      </p:cBhvr>
                                      <p:to>
                                        <p:strVal val="visible"/>
                                      </p:to>
                                    </p:set>
                                    <p:animEffect transition="in" filter="wipe(up)">
                                      <p:cBhvr>
                                        <p:cTn id="58" dur="500"/>
                                        <p:tgtEl>
                                          <p:spTgt spid="330819"/>
                                        </p:tgtEl>
                                      </p:cBhvr>
                                    </p:animEffect>
                                  </p:childTnLst>
                                </p:cTn>
                              </p:par>
                            </p:childTnLst>
                          </p:cTn>
                        </p:par>
                        <p:par>
                          <p:cTn id="59" fill="hold" nodeType="afterGroup">
                            <p:stCondLst>
                              <p:cond delay="500"/>
                            </p:stCondLst>
                            <p:childTnLst>
                              <p:par>
                                <p:cTn id="60" presetID="1" presetClass="entr" presetSubtype="0" fill="hold" grpId="0" nodeType="afterEffect">
                                  <p:stCondLst>
                                    <p:cond delay="0"/>
                                  </p:stCondLst>
                                  <p:childTnLst>
                                    <p:set>
                                      <p:cBhvr>
                                        <p:cTn id="61" dur="1" fill="hold">
                                          <p:stCondLst>
                                            <p:cond delay="499"/>
                                          </p:stCondLst>
                                        </p:cTn>
                                        <p:tgtEl>
                                          <p:spTgt spid="330831"/>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330820"/>
                                        </p:tgtEl>
                                        <p:attrNameLst>
                                          <p:attrName>style.visibility</p:attrName>
                                        </p:attrNameLst>
                                      </p:cBhvr>
                                      <p:to>
                                        <p:strVal val="visible"/>
                                      </p:to>
                                    </p:set>
                                    <p:animEffect transition="in" filter="wipe(left)">
                                      <p:cBhvr>
                                        <p:cTn id="66" dur="500"/>
                                        <p:tgtEl>
                                          <p:spTgt spid="33082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7" presetClass="entr" presetSubtype="10" fill="hold" nodeType="clickEffect">
                                  <p:stCondLst>
                                    <p:cond delay="0"/>
                                  </p:stCondLst>
                                  <p:childTnLst>
                                    <p:set>
                                      <p:cBhvr>
                                        <p:cTn id="70" dur="1" fill="hold">
                                          <p:stCondLst>
                                            <p:cond delay="0"/>
                                          </p:stCondLst>
                                        </p:cTn>
                                        <p:tgtEl>
                                          <p:spTgt spid="330822"/>
                                        </p:tgtEl>
                                        <p:attrNameLst>
                                          <p:attrName>style.visibility</p:attrName>
                                        </p:attrNameLst>
                                      </p:cBhvr>
                                      <p:to>
                                        <p:strVal val="visible"/>
                                      </p:to>
                                    </p:set>
                                    <p:anim calcmode="lin" valueType="num">
                                      <p:cBhvr>
                                        <p:cTn id="71" dur="500" fill="hold"/>
                                        <p:tgtEl>
                                          <p:spTgt spid="330822"/>
                                        </p:tgtEl>
                                        <p:attrNameLst>
                                          <p:attrName>ppt_w</p:attrName>
                                        </p:attrNameLst>
                                      </p:cBhvr>
                                      <p:tavLst>
                                        <p:tav tm="0">
                                          <p:val>
                                            <p:fltVal val="0"/>
                                          </p:val>
                                        </p:tav>
                                        <p:tav tm="100000">
                                          <p:val>
                                            <p:strVal val="#ppt_w"/>
                                          </p:val>
                                        </p:tav>
                                      </p:tavLst>
                                    </p:anim>
                                    <p:anim calcmode="lin" valueType="num">
                                      <p:cBhvr>
                                        <p:cTn id="72" dur="500" fill="hold"/>
                                        <p:tgtEl>
                                          <p:spTgt spid="330822"/>
                                        </p:tgtEl>
                                        <p:attrNameLst>
                                          <p:attrName>ppt_h</p:attrName>
                                        </p:attrNameLst>
                                      </p:cBhvr>
                                      <p:tavLst>
                                        <p:tav tm="0">
                                          <p:val>
                                            <p:strVal val="#ppt_h"/>
                                          </p:val>
                                        </p:tav>
                                        <p:tav tm="100000">
                                          <p:val>
                                            <p:strVal val="#ppt_h"/>
                                          </p:val>
                                        </p:tav>
                                      </p:tavLst>
                                    </p:anim>
                                  </p:childTnLst>
                                </p:cTn>
                              </p:par>
                            </p:childTnLst>
                          </p:cTn>
                        </p:par>
                        <p:par>
                          <p:cTn id="73" fill="hold" nodeType="afterGroup">
                            <p:stCondLst>
                              <p:cond delay="500"/>
                            </p:stCondLst>
                            <p:childTnLst>
                              <p:par>
                                <p:cTn id="74" presetID="1" presetClass="entr" presetSubtype="0" fill="hold" grpId="0" nodeType="afterEffect">
                                  <p:stCondLst>
                                    <p:cond delay="0"/>
                                  </p:stCondLst>
                                  <p:childTnLst>
                                    <p:set>
                                      <p:cBhvr>
                                        <p:cTn id="75" dur="1" fill="hold">
                                          <p:stCondLst>
                                            <p:cond delay="499"/>
                                          </p:stCondLst>
                                        </p:cTn>
                                        <p:tgtEl>
                                          <p:spTgt spid="330827"/>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7" presetClass="entr" presetSubtype="10" fill="hold" nodeType="clickEffect">
                                  <p:stCondLst>
                                    <p:cond delay="0"/>
                                  </p:stCondLst>
                                  <p:childTnLst>
                                    <p:set>
                                      <p:cBhvr>
                                        <p:cTn id="79" dur="1" fill="hold">
                                          <p:stCondLst>
                                            <p:cond delay="0"/>
                                          </p:stCondLst>
                                        </p:cTn>
                                        <p:tgtEl>
                                          <p:spTgt spid="330823"/>
                                        </p:tgtEl>
                                        <p:attrNameLst>
                                          <p:attrName>style.visibility</p:attrName>
                                        </p:attrNameLst>
                                      </p:cBhvr>
                                      <p:to>
                                        <p:strVal val="visible"/>
                                      </p:to>
                                    </p:set>
                                    <p:anim calcmode="lin" valueType="num">
                                      <p:cBhvr>
                                        <p:cTn id="80" dur="500" fill="hold"/>
                                        <p:tgtEl>
                                          <p:spTgt spid="330823"/>
                                        </p:tgtEl>
                                        <p:attrNameLst>
                                          <p:attrName>ppt_w</p:attrName>
                                        </p:attrNameLst>
                                      </p:cBhvr>
                                      <p:tavLst>
                                        <p:tav tm="0">
                                          <p:val>
                                            <p:fltVal val="0"/>
                                          </p:val>
                                        </p:tav>
                                        <p:tav tm="100000">
                                          <p:val>
                                            <p:strVal val="#ppt_w"/>
                                          </p:val>
                                        </p:tav>
                                      </p:tavLst>
                                    </p:anim>
                                    <p:anim calcmode="lin" valueType="num">
                                      <p:cBhvr>
                                        <p:cTn id="81" dur="500" fill="hold"/>
                                        <p:tgtEl>
                                          <p:spTgt spid="330823"/>
                                        </p:tgtEl>
                                        <p:attrNameLst>
                                          <p:attrName>ppt_h</p:attrName>
                                        </p:attrNameLst>
                                      </p:cBhvr>
                                      <p:tavLst>
                                        <p:tav tm="0">
                                          <p:val>
                                            <p:strVal val="#ppt_h"/>
                                          </p:val>
                                        </p:tav>
                                        <p:tav tm="100000">
                                          <p:val>
                                            <p:strVal val="#ppt_h"/>
                                          </p:val>
                                        </p:tav>
                                      </p:tavLst>
                                    </p:anim>
                                  </p:childTnLst>
                                </p:cTn>
                              </p:par>
                            </p:childTnLst>
                          </p:cTn>
                        </p:par>
                        <p:par>
                          <p:cTn id="82" fill="hold" nodeType="afterGroup">
                            <p:stCondLst>
                              <p:cond delay="500"/>
                            </p:stCondLst>
                            <p:childTnLst>
                              <p:par>
                                <p:cTn id="83" presetID="1" presetClass="entr" presetSubtype="0" fill="hold" grpId="0" nodeType="afterEffect">
                                  <p:stCondLst>
                                    <p:cond delay="0"/>
                                  </p:stCondLst>
                                  <p:childTnLst>
                                    <p:set>
                                      <p:cBhvr>
                                        <p:cTn id="84" dur="1" fill="hold">
                                          <p:stCondLst>
                                            <p:cond delay="499"/>
                                          </p:stCondLst>
                                        </p:cTn>
                                        <p:tgtEl>
                                          <p:spTgt spid="330826"/>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2" fill="hold" grpId="0" nodeType="clickEffect">
                                  <p:stCondLst>
                                    <p:cond delay="0"/>
                                  </p:stCondLst>
                                  <p:childTnLst>
                                    <p:set>
                                      <p:cBhvr>
                                        <p:cTn id="88" dur="1" fill="hold">
                                          <p:stCondLst>
                                            <p:cond delay="0"/>
                                          </p:stCondLst>
                                        </p:cTn>
                                        <p:tgtEl>
                                          <p:spTgt spid="330832"/>
                                        </p:tgtEl>
                                        <p:attrNameLst>
                                          <p:attrName>style.visibility</p:attrName>
                                        </p:attrNameLst>
                                      </p:cBhvr>
                                      <p:to>
                                        <p:strVal val="visible"/>
                                      </p:to>
                                    </p:set>
                                    <p:anim calcmode="lin" valueType="num">
                                      <p:cBhvr additive="base">
                                        <p:cTn id="89" dur="500" fill="hold"/>
                                        <p:tgtEl>
                                          <p:spTgt spid="330832"/>
                                        </p:tgtEl>
                                        <p:attrNameLst>
                                          <p:attrName>ppt_x</p:attrName>
                                        </p:attrNameLst>
                                      </p:cBhvr>
                                      <p:tavLst>
                                        <p:tav tm="0">
                                          <p:val>
                                            <p:strVal val="1+#ppt_w/2"/>
                                          </p:val>
                                        </p:tav>
                                        <p:tav tm="100000">
                                          <p:val>
                                            <p:strVal val="#ppt_x"/>
                                          </p:val>
                                        </p:tav>
                                      </p:tavLst>
                                    </p:anim>
                                    <p:anim calcmode="lin" valueType="num">
                                      <p:cBhvr additive="base">
                                        <p:cTn id="90" dur="500" fill="hold"/>
                                        <p:tgtEl>
                                          <p:spTgt spid="330832"/>
                                        </p:tgtEl>
                                        <p:attrNameLst>
                                          <p:attrName>ppt_y</p:attrName>
                                        </p:attrNameLst>
                                      </p:cBhvr>
                                      <p:tavLst>
                                        <p:tav tm="0">
                                          <p:val>
                                            <p:strVal val="#ppt_y"/>
                                          </p:val>
                                        </p:tav>
                                        <p:tav tm="100000">
                                          <p:val>
                                            <p:strVal val="#ppt_y"/>
                                          </p:val>
                                        </p:tav>
                                      </p:tavLst>
                                    </p:anim>
                                  </p:childTnLst>
                                </p:cTn>
                              </p:par>
                            </p:childTnLst>
                          </p:cTn>
                        </p:par>
                        <p:par>
                          <p:cTn id="91" fill="hold" nodeType="afterGroup">
                            <p:stCondLst>
                              <p:cond delay="500"/>
                            </p:stCondLst>
                            <p:childTnLst>
                              <p:par>
                                <p:cTn id="92" presetID="1" presetClass="entr" presetSubtype="0" fill="hold" grpId="0" nodeType="afterEffect">
                                  <p:stCondLst>
                                    <p:cond delay="0"/>
                                  </p:stCondLst>
                                  <p:childTnLst>
                                    <p:set>
                                      <p:cBhvr>
                                        <p:cTn id="93" dur="1" fill="hold">
                                          <p:stCondLst>
                                            <p:cond delay="499"/>
                                          </p:stCondLst>
                                        </p:cTn>
                                        <p:tgtEl>
                                          <p:spTgt spid="3308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812" grpId="0" autoUpdateAnimBg="0"/>
      <p:bldP spid="330813" grpId="0" autoUpdateAnimBg="0"/>
      <p:bldP spid="330814" grpId="0" autoUpdateAnimBg="0"/>
      <p:bldP spid="330815" grpId="0" autoUpdateAnimBg="0"/>
      <p:bldP spid="330826" grpId="0" autoUpdateAnimBg="0"/>
      <p:bldP spid="330827" grpId="0" autoUpdateAnimBg="0"/>
      <p:bldP spid="330828" grpId="0" autoUpdateAnimBg="0"/>
      <p:bldP spid="330829" grpId="0" autoUpdateAnimBg="0"/>
      <p:bldP spid="330830" grpId="0" autoUpdateAnimBg="0"/>
      <p:bldP spid="330831" grpId="0" autoUpdateAnimBg="0"/>
      <p:bldP spid="330832" grpId="0" animBg="1" autoUpdateAnimBg="0"/>
      <p:bldP spid="330841"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4876" name="Object 28">
            <a:extLst>
              <a:ext uri="{FF2B5EF4-FFF2-40B4-BE49-F238E27FC236}">
                <a16:creationId xmlns:a16="http://schemas.microsoft.com/office/drawing/2014/main" id="{81660D96-DED0-4869-84A9-A71846D232F4}"/>
              </a:ext>
            </a:extLst>
          </p:cNvPr>
          <p:cNvGraphicFramePr>
            <a:graphicFrameLocks noChangeAspect="1"/>
          </p:cNvGraphicFramePr>
          <p:nvPr/>
        </p:nvGraphicFramePr>
        <p:xfrm>
          <a:off x="152400" y="2335213"/>
          <a:ext cx="5114925" cy="4181475"/>
        </p:xfrm>
        <a:graphic>
          <a:graphicData uri="http://schemas.openxmlformats.org/presentationml/2006/ole">
            <mc:AlternateContent xmlns:mc="http://schemas.openxmlformats.org/markup-compatibility/2006">
              <mc:Choice xmlns:v="urn:schemas-microsoft-com:vml" Requires="v">
                <p:oleObj spid="_x0000_s335024" name="Equation" r:id="rId4" imgW="1879560" imgH="1549080" progId="Equation.DSMT4">
                  <p:embed/>
                </p:oleObj>
              </mc:Choice>
              <mc:Fallback>
                <p:oleObj name="Equation" r:id="rId4" imgW="1879560" imgH="1549080" progId="Equation.DSMT4">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335213"/>
                        <a:ext cx="5114925" cy="4181475"/>
                      </a:xfrm>
                      <a:prstGeom prst="rect">
                        <a:avLst/>
                      </a:prstGeom>
                      <a:solidFill>
                        <a:schemeClr val="tx1"/>
                      </a:solidFill>
                      <a:ln>
                        <a:noFill/>
                      </a:ln>
                      <a:effectLst/>
                    </p:spPr>
                  </p:pic>
                </p:oleObj>
              </mc:Fallback>
            </mc:AlternateContent>
          </a:graphicData>
        </a:graphic>
      </p:graphicFrame>
      <p:sp>
        <p:nvSpPr>
          <p:cNvPr id="334850" name="Rectangle 2">
            <a:extLst>
              <a:ext uri="{FF2B5EF4-FFF2-40B4-BE49-F238E27FC236}">
                <a16:creationId xmlns:a16="http://schemas.microsoft.com/office/drawing/2014/main" id="{5E4F16AB-3F83-43E8-AA50-D4109DC66E7B}"/>
              </a:ext>
            </a:extLst>
          </p:cNvPr>
          <p:cNvSpPr>
            <a:spLocks noGrp="1" noChangeArrowheads="1"/>
          </p:cNvSpPr>
          <p:nvPr>
            <p:ph type="title"/>
          </p:nvPr>
        </p:nvSpPr>
        <p:spPr>
          <a:xfrm>
            <a:off x="1752600" y="304800"/>
            <a:ext cx="5638800" cy="823913"/>
          </a:xfrm>
        </p:spPr>
        <p:txBody>
          <a:bodyPr/>
          <a:lstStyle/>
          <a:p>
            <a:r>
              <a:rPr kumimoji="1" lang="zh-CN" altLang="en-US" sz="4800" b="1">
                <a:latin typeface="Times New Roman" panose="02020603050405020304" pitchFamily="18" charset="0"/>
                <a:ea typeface="楷体_GB2312" pitchFamily="49" charset="-122"/>
              </a:rPr>
              <a:t>制冷系数</a:t>
            </a:r>
            <a:endParaRPr lang="zh-CN" altLang="en-US" sz="4800" b="1">
              <a:latin typeface="楷体_GB2312" pitchFamily="49" charset="-122"/>
              <a:ea typeface="楷体_GB2312" pitchFamily="49" charset="-122"/>
            </a:endParaRPr>
          </a:p>
        </p:txBody>
      </p:sp>
      <p:sp>
        <p:nvSpPr>
          <p:cNvPr id="334877" name="Line 29">
            <a:extLst>
              <a:ext uri="{FF2B5EF4-FFF2-40B4-BE49-F238E27FC236}">
                <a16:creationId xmlns:a16="http://schemas.microsoft.com/office/drawing/2014/main" id="{A1475251-BD61-432F-8E80-6D850E6D5B63}"/>
              </a:ext>
            </a:extLst>
          </p:cNvPr>
          <p:cNvSpPr>
            <a:spLocks noChangeShapeType="1"/>
          </p:cNvSpPr>
          <p:nvPr/>
        </p:nvSpPr>
        <p:spPr bwMode="auto">
          <a:xfrm flipV="1">
            <a:off x="5715000" y="1052513"/>
            <a:ext cx="0" cy="327660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4878" name="Line 30">
            <a:extLst>
              <a:ext uri="{FF2B5EF4-FFF2-40B4-BE49-F238E27FC236}">
                <a16:creationId xmlns:a16="http://schemas.microsoft.com/office/drawing/2014/main" id="{91F1E0C4-9BFE-4CCA-B2B9-D68DE921A57D}"/>
              </a:ext>
            </a:extLst>
          </p:cNvPr>
          <p:cNvSpPr>
            <a:spLocks noChangeShapeType="1"/>
          </p:cNvSpPr>
          <p:nvPr/>
        </p:nvSpPr>
        <p:spPr bwMode="auto">
          <a:xfrm>
            <a:off x="5715000" y="4329113"/>
            <a:ext cx="3200400" cy="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4879" name="Arc 31">
            <a:extLst>
              <a:ext uri="{FF2B5EF4-FFF2-40B4-BE49-F238E27FC236}">
                <a16:creationId xmlns:a16="http://schemas.microsoft.com/office/drawing/2014/main" id="{F7DAD2A5-C874-4553-A760-0D0E8787A9C3}"/>
              </a:ext>
            </a:extLst>
          </p:cNvPr>
          <p:cNvSpPr>
            <a:spLocks/>
          </p:cNvSpPr>
          <p:nvPr/>
        </p:nvSpPr>
        <p:spPr bwMode="auto">
          <a:xfrm rot="20655461" flipV="1">
            <a:off x="6477000" y="2195513"/>
            <a:ext cx="1447800" cy="144462"/>
          </a:xfrm>
          <a:custGeom>
            <a:avLst/>
            <a:gdLst>
              <a:gd name="G0" fmla="+- 0 0 0"/>
              <a:gd name="G1" fmla="+- 21600 0 0"/>
              <a:gd name="G2" fmla="+- 21600 0 0"/>
              <a:gd name="T0" fmla="*/ 0 w 20178"/>
              <a:gd name="T1" fmla="*/ 0 h 21600"/>
              <a:gd name="T2" fmla="*/ 20178 w 20178"/>
              <a:gd name="T3" fmla="*/ 13891 h 21600"/>
              <a:gd name="T4" fmla="*/ 0 w 20178"/>
              <a:gd name="T5" fmla="*/ 21600 h 21600"/>
            </a:gdLst>
            <a:ahLst/>
            <a:cxnLst>
              <a:cxn ang="0">
                <a:pos x="T0" y="T1"/>
              </a:cxn>
              <a:cxn ang="0">
                <a:pos x="T2" y="T3"/>
              </a:cxn>
              <a:cxn ang="0">
                <a:pos x="T4" y="T5"/>
              </a:cxn>
            </a:cxnLst>
            <a:rect l="0" t="0" r="r" b="b"/>
            <a:pathLst>
              <a:path w="20178" h="21600" fill="none" extrusionOk="0">
                <a:moveTo>
                  <a:pt x="0" y="0"/>
                </a:moveTo>
                <a:cubicBezTo>
                  <a:pt x="8955" y="0"/>
                  <a:pt x="16981" y="5525"/>
                  <a:pt x="20177" y="13891"/>
                </a:cubicBezTo>
              </a:path>
              <a:path w="20178" h="21600" stroke="0" extrusionOk="0">
                <a:moveTo>
                  <a:pt x="0" y="0"/>
                </a:moveTo>
                <a:cubicBezTo>
                  <a:pt x="8955" y="0"/>
                  <a:pt x="16981" y="5525"/>
                  <a:pt x="20177" y="13891"/>
                </a:cubicBezTo>
                <a:lnTo>
                  <a:pt x="0" y="21600"/>
                </a:lnTo>
                <a:close/>
              </a:path>
            </a:pathLst>
          </a:custGeom>
          <a:noFill/>
          <a:ln w="25400">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4880" name="Arc 32">
            <a:extLst>
              <a:ext uri="{FF2B5EF4-FFF2-40B4-BE49-F238E27FC236}">
                <a16:creationId xmlns:a16="http://schemas.microsoft.com/office/drawing/2014/main" id="{9AA5AF7A-BFCA-4F6B-AEB0-CB4020764A26}"/>
              </a:ext>
            </a:extLst>
          </p:cNvPr>
          <p:cNvSpPr>
            <a:spLocks/>
          </p:cNvSpPr>
          <p:nvPr/>
        </p:nvSpPr>
        <p:spPr bwMode="auto">
          <a:xfrm rot="20993501" flipV="1">
            <a:off x="6372225" y="2187575"/>
            <a:ext cx="1430338" cy="1350963"/>
          </a:xfrm>
          <a:custGeom>
            <a:avLst/>
            <a:gdLst>
              <a:gd name="G0" fmla="+- 0 0 0"/>
              <a:gd name="G1" fmla="+- 21597 0 0"/>
              <a:gd name="G2" fmla="+- 21600 0 0"/>
              <a:gd name="T0" fmla="*/ 343 w 9557"/>
              <a:gd name="T1" fmla="*/ 0 h 21597"/>
              <a:gd name="T2" fmla="*/ 9557 w 9557"/>
              <a:gd name="T3" fmla="*/ 2226 h 21597"/>
              <a:gd name="T4" fmla="*/ 0 w 9557"/>
              <a:gd name="T5" fmla="*/ 21597 h 21597"/>
            </a:gdLst>
            <a:ahLst/>
            <a:cxnLst>
              <a:cxn ang="0">
                <a:pos x="T0" y="T1"/>
              </a:cxn>
              <a:cxn ang="0">
                <a:pos x="T2" y="T3"/>
              </a:cxn>
              <a:cxn ang="0">
                <a:pos x="T4" y="T5"/>
              </a:cxn>
            </a:cxnLst>
            <a:rect l="0" t="0" r="r" b="b"/>
            <a:pathLst>
              <a:path w="9557" h="21597" fill="none" extrusionOk="0">
                <a:moveTo>
                  <a:pt x="343" y="-1"/>
                </a:moveTo>
                <a:cubicBezTo>
                  <a:pt x="3541" y="50"/>
                  <a:pt x="6688" y="811"/>
                  <a:pt x="9556" y="2226"/>
                </a:cubicBezTo>
              </a:path>
              <a:path w="9557" h="21597" stroke="0" extrusionOk="0">
                <a:moveTo>
                  <a:pt x="343" y="-1"/>
                </a:moveTo>
                <a:cubicBezTo>
                  <a:pt x="3541" y="50"/>
                  <a:pt x="6688" y="811"/>
                  <a:pt x="9556" y="2226"/>
                </a:cubicBezTo>
                <a:lnTo>
                  <a:pt x="0" y="21597"/>
                </a:lnTo>
                <a:close/>
              </a:path>
            </a:pathLst>
          </a:custGeom>
          <a:noFill/>
          <a:ln w="25400">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4881" name="Line 33">
            <a:extLst>
              <a:ext uri="{FF2B5EF4-FFF2-40B4-BE49-F238E27FC236}">
                <a16:creationId xmlns:a16="http://schemas.microsoft.com/office/drawing/2014/main" id="{53C98EF9-AC60-4CE9-94BC-2D9AE1A440D9}"/>
              </a:ext>
            </a:extLst>
          </p:cNvPr>
          <p:cNvSpPr>
            <a:spLocks noChangeShapeType="1"/>
          </p:cNvSpPr>
          <p:nvPr/>
        </p:nvSpPr>
        <p:spPr bwMode="auto">
          <a:xfrm rot="-8387">
            <a:off x="7904163" y="2036763"/>
            <a:ext cx="1587" cy="1241425"/>
          </a:xfrm>
          <a:prstGeom prst="line">
            <a:avLst/>
          </a:prstGeom>
          <a:noFill/>
          <a:ln w="25400">
            <a:solidFill>
              <a:schemeClr val="tx2"/>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4882" name="Rectangle 34">
            <a:extLst>
              <a:ext uri="{FF2B5EF4-FFF2-40B4-BE49-F238E27FC236}">
                <a16:creationId xmlns:a16="http://schemas.microsoft.com/office/drawing/2014/main" id="{DBEEA871-8417-4A08-88F6-CD2B99EEB26F}"/>
              </a:ext>
            </a:extLst>
          </p:cNvPr>
          <p:cNvSpPr>
            <a:spLocks noChangeArrowheads="1"/>
          </p:cNvSpPr>
          <p:nvPr/>
        </p:nvSpPr>
        <p:spPr bwMode="auto">
          <a:xfrm>
            <a:off x="5091113" y="1249363"/>
            <a:ext cx="431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solidFill>
                  <a:srgbClr val="66FF66"/>
                </a:solidFill>
                <a:ea typeface="宋体" panose="02010600030101010101" pitchFamily="2" charset="-122"/>
              </a:rPr>
              <a:t>T</a:t>
            </a:r>
          </a:p>
        </p:txBody>
      </p:sp>
      <p:sp>
        <p:nvSpPr>
          <p:cNvPr id="334883" name="Rectangle 35">
            <a:extLst>
              <a:ext uri="{FF2B5EF4-FFF2-40B4-BE49-F238E27FC236}">
                <a16:creationId xmlns:a16="http://schemas.microsoft.com/office/drawing/2014/main" id="{061047C6-2FB1-4ACB-A02F-DE8A6326342E}"/>
              </a:ext>
            </a:extLst>
          </p:cNvPr>
          <p:cNvSpPr>
            <a:spLocks noChangeArrowheads="1"/>
          </p:cNvSpPr>
          <p:nvPr/>
        </p:nvSpPr>
        <p:spPr bwMode="auto">
          <a:xfrm>
            <a:off x="8648700" y="4449763"/>
            <a:ext cx="3429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ea typeface="宋体" panose="02010600030101010101" pitchFamily="2" charset="-122"/>
              </a:rPr>
              <a:t>s</a:t>
            </a:r>
          </a:p>
        </p:txBody>
      </p:sp>
      <p:sp>
        <p:nvSpPr>
          <p:cNvPr id="334884" name="Text Box 36">
            <a:extLst>
              <a:ext uri="{FF2B5EF4-FFF2-40B4-BE49-F238E27FC236}">
                <a16:creationId xmlns:a16="http://schemas.microsoft.com/office/drawing/2014/main" id="{9BE45DCB-7FDF-4B02-BC4D-75A8B973FD35}"/>
              </a:ext>
            </a:extLst>
          </p:cNvPr>
          <p:cNvSpPr txBox="1">
            <a:spLocks noChangeArrowheads="1"/>
          </p:cNvSpPr>
          <p:nvPr/>
        </p:nvSpPr>
        <p:spPr bwMode="auto">
          <a:xfrm>
            <a:off x="7848600" y="3262313"/>
            <a:ext cx="3825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1</a:t>
            </a:r>
          </a:p>
        </p:txBody>
      </p:sp>
      <p:sp>
        <p:nvSpPr>
          <p:cNvPr id="334885" name="Text Box 37">
            <a:extLst>
              <a:ext uri="{FF2B5EF4-FFF2-40B4-BE49-F238E27FC236}">
                <a16:creationId xmlns:a16="http://schemas.microsoft.com/office/drawing/2014/main" id="{08FFD58B-8BE8-4ECE-8BF0-E63CDF4BA58E}"/>
              </a:ext>
            </a:extLst>
          </p:cNvPr>
          <p:cNvSpPr txBox="1">
            <a:spLocks noChangeArrowheads="1"/>
          </p:cNvSpPr>
          <p:nvPr/>
        </p:nvSpPr>
        <p:spPr bwMode="auto">
          <a:xfrm>
            <a:off x="8001000" y="1662113"/>
            <a:ext cx="3825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2</a:t>
            </a:r>
          </a:p>
        </p:txBody>
      </p:sp>
      <p:sp>
        <p:nvSpPr>
          <p:cNvPr id="334886" name="Text Box 38">
            <a:extLst>
              <a:ext uri="{FF2B5EF4-FFF2-40B4-BE49-F238E27FC236}">
                <a16:creationId xmlns:a16="http://schemas.microsoft.com/office/drawing/2014/main" id="{CAED8E3E-A60A-4C43-B4CF-A898D85042D5}"/>
              </a:ext>
            </a:extLst>
          </p:cNvPr>
          <p:cNvSpPr txBox="1">
            <a:spLocks noChangeArrowheads="1"/>
          </p:cNvSpPr>
          <p:nvPr/>
        </p:nvSpPr>
        <p:spPr bwMode="auto">
          <a:xfrm>
            <a:off x="6172200" y="2043113"/>
            <a:ext cx="3825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3</a:t>
            </a:r>
          </a:p>
        </p:txBody>
      </p:sp>
      <p:sp>
        <p:nvSpPr>
          <p:cNvPr id="334887" name="Text Box 39">
            <a:extLst>
              <a:ext uri="{FF2B5EF4-FFF2-40B4-BE49-F238E27FC236}">
                <a16:creationId xmlns:a16="http://schemas.microsoft.com/office/drawing/2014/main" id="{5ADF82EA-9607-49A0-B678-E81400CDF5B4}"/>
              </a:ext>
            </a:extLst>
          </p:cNvPr>
          <p:cNvSpPr txBox="1">
            <a:spLocks noChangeArrowheads="1"/>
          </p:cNvSpPr>
          <p:nvPr/>
        </p:nvSpPr>
        <p:spPr bwMode="auto">
          <a:xfrm>
            <a:off x="6172200" y="3490913"/>
            <a:ext cx="3825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4</a:t>
            </a:r>
          </a:p>
        </p:txBody>
      </p:sp>
      <p:sp>
        <p:nvSpPr>
          <p:cNvPr id="334888" name="Line 40">
            <a:extLst>
              <a:ext uri="{FF2B5EF4-FFF2-40B4-BE49-F238E27FC236}">
                <a16:creationId xmlns:a16="http://schemas.microsoft.com/office/drawing/2014/main" id="{99B55794-A1F7-4FF3-BA27-9104965862F1}"/>
              </a:ext>
            </a:extLst>
          </p:cNvPr>
          <p:cNvSpPr>
            <a:spLocks noChangeShapeType="1"/>
          </p:cNvSpPr>
          <p:nvPr/>
        </p:nvSpPr>
        <p:spPr bwMode="auto">
          <a:xfrm rot="-9513">
            <a:off x="6551613" y="2536825"/>
            <a:ext cx="1587" cy="1136650"/>
          </a:xfrm>
          <a:prstGeom prst="line">
            <a:avLst/>
          </a:prstGeom>
          <a:noFill/>
          <a:ln w="25400">
            <a:solidFill>
              <a:schemeClr val="tx2"/>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334889" name="Object 41">
            <a:extLst>
              <a:ext uri="{FF2B5EF4-FFF2-40B4-BE49-F238E27FC236}">
                <a16:creationId xmlns:a16="http://schemas.microsoft.com/office/drawing/2014/main" id="{E607C973-65E9-45CD-B12F-023A4354558A}"/>
              </a:ext>
            </a:extLst>
          </p:cNvPr>
          <p:cNvGraphicFramePr>
            <a:graphicFrameLocks noChangeAspect="1"/>
          </p:cNvGraphicFramePr>
          <p:nvPr>
            <p:extLst>
              <p:ext uri="{D42A27DB-BD31-4B8C-83A1-F6EECF244321}">
                <p14:modId xmlns:p14="http://schemas.microsoft.com/office/powerpoint/2010/main" val="776951634"/>
              </p:ext>
            </p:extLst>
          </p:nvPr>
        </p:nvGraphicFramePr>
        <p:xfrm>
          <a:off x="21845" y="4026"/>
          <a:ext cx="5007356" cy="3316174"/>
        </p:xfrm>
        <a:graphic>
          <a:graphicData uri="http://schemas.openxmlformats.org/presentationml/2006/ole">
            <mc:AlternateContent xmlns:mc="http://schemas.openxmlformats.org/markup-compatibility/2006">
              <mc:Choice xmlns:v="urn:schemas-microsoft-com:vml" Requires="v">
                <p:oleObj spid="_x0000_s335025" name="Equation" r:id="rId6" imgW="1790640" imgH="1498320" progId="Equation.DSMT4">
                  <p:embed/>
                </p:oleObj>
              </mc:Choice>
              <mc:Fallback>
                <p:oleObj name="Equation" r:id="rId6" imgW="1790640" imgH="1498320" progId="Equation.DSMT4">
                  <p:embed/>
                  <p:pic>
                    <p:nvPicPr>
                      <p:cNvPr id="0" name="Object 41"/>
                      <p:cNvPicPr>
                        <a:picLocks noChangeAspect="1" noChangeArrowheads="1"/>
                      </p:cNvPicPr>
                      <p:nvPr/>
                    </p:nvPicPr>
                    <p:blipFill>
                      <a:blip r:embed="rId7">
                        <a:lum bright="26000" contrast="-38000"/>
                        <a:extLst>
                          <a:ext uri="{28A0092B-C50C-407E-A947-70E740481C1C}">
                            <a14:useLocalDpi xmlns:a14="http://schemas.microsoft.com/office/drawing/2010/main" val="0"/>
                          </a:ext>
                        </a:extLst>
                      </a:blip>
                      <a:srcRect/>
                      <a:stretch>
                        <a:fillRect/>
                      </a:stretch>
                    </p:blipFill>
                    <p:spPr bwMode="auto">
                      <a:xfrm>
                        <a:off x="21845" y="4026"/>
                        <a:ext cx="5007356" cy="3316174"/>
                      </a:xfrm>
                      <a:prstGeom prst="rect">
                        <a:avLst/>
                      </a:prstGeom>
                      <a:solidFill>
                        <a:srgbClr val="FFFF66"/>
                      </a:solidFill>
                      <a:ln>
                        <a:noFill/>
                      </a:ln>
                      <a:effectLst/>
                    </p:spPr>
                  </p:pic>
                </p:oleObj>
              </mc:Fallback>
            </mc:AlternateContent>
          </a:graphicData>
        </a:graphic>
      </p:graphicFrame>
      <p:graphicFrame>
        <p:nvGraphicFramePr>
          <p:cNvPr id="334890" name="Object 42">
            <a:extLst>
              <a:ext uri="{FF2B5EF4-FFF2-40B4-BE49-F238E27FC236}">
                <a16:creationId xmlns:a16="http://schemas.microsoft.com/office/drawing/2014/main" id="{FDECBD2A-07F4-46F9-A1A9-083315D487A0}"/>
              </a:ext>
            </a:extLst>
          </p:cNvPr>
          <p:cNvGraphicFramePr>
            <a:graphicFrameLocks noChangeAspect="1"/>
          </p:cNvGraphicFramePr>
          <p:nvPr>
            <p:extLst>
              <p:ext uri="{D42A27DB-BD31-4B8C-83A1-F6EECF244321}">
                <p14:modId xmlns:p14="http://schemas.microsoft.com/office/powerpoint/2010/main" val="2770191492"/>
              </p:ext>
            </p:extLst>
          </p:nvPr>
        </p:nvGraphicFramePr>
        <p:xfrm>
          <a:off x="3275856" y="4849479"/>
          <a:ext cx="5427663" cy="2020887"/>
        </p:xfrm>
        <a:graphic>
          <a:graphicData uri="http://schemas.openxmlformats.org/presentationml/2006/ole">
            <mc:AlternateContent xmlns:mc="http://schemas.openxmlformats.org/markup-compatibility/2006">
              <mc:Choice xmlns:v="urn:schemas-microsoft-com:vml" Requires="v">
                <p:oleObj spid="_x0000_s335026" name="Equation" r:id="rId8" imgW="1993680" imgH="749160" progId="Equation.DSMT4">
                  <p:embed/>
                </p:oleObj>
              </mc:Choice>
              <mc:Fallback>
                <p:oleObj name="Equation" r:id="rId8" imgW="1993680" imgH="749160" progId="Equation.DSMT4">
                  <p:embed/>
                  <p:pic>
                    <p:nvPicPr>
                      <p:cNvPr id="0" name="Object 42"/>
                      <p:cNvPicPr>
                        <a:picLocks noChangeAspect="1" noChangeArrowheads="1"/>
                      </p:cNvPicPr>
                      <p:nvPr/>
                    </p:nvPicPr>
                    <p:blipFill>
                      <a:blip r:embed="rId9"/>
                      <a:srcRect/>
                      <a:stretch>
                        <a:fillRect/>
                      </a:stretch>
                    </p:blipFill>
                    <p:spPr bwMode="auto">
                      <a:xfrm>
                        <a:off x="3275856" y="4849479"/>
                        <a:ext cx="5427663" cy="2020887"/>
                      </a:xfrm>
                      <a:prstGeom prst="rect">
                        <a:avLst/>
                      </a:prstGeom>
                      <a:solidFill>
                        <a:schemeClr val="tx1"/>
                      </a:solidFill>
                      <a:ln>
                        <a:noFill/>
                      </a:ln>
                      <a:effectLst/>
                    </p:spPr>
                  </p:pic>
                </p:oleObj>
              </mc:Fallback>
            </mc:AlternateContent>
          </a:graphicData>
        </a:graphic>
      </p:graphicFrame>
      <p:sp>
        <p:nvSpPr>
          <p:cNvPr id="334892" name="AutoShape 44">
            <a:extLst>
              <a:ext uri="{FF2B5EF4-FFF2-40B4-BE49-F238E27FC236}">
                <a16:creationId xmlns:a16="http://schemas.microsoft.com/office/drawing/2014/main" id="{FCA285A9-60D0-47AD-B9B5-DBFC214FBCC4}"/>
              </a:ext>
            </a:extLst>
          </p:cNvPr>
          <p:cNvSpPr>
            <a:spLocks noChangeArrowheads="1"/>
          </p:cNvSpPr>
          <p:nvPr/>
        </p:nvSpPr>
        <p:spPr bwMode="auto">
          <a:xfrm>
            <a:off x="7234181" y="5700296"/>
            <a:ext cx="147638" cy="533400"/>
          </a:xfrm>
          <a:prstGeom prst="upArrow">
            <a:avLst>
              <a:gd name="adj1" fmla="val 50000"/>
              <a:gd name="adj2" fmla="val 90322"/>
            </a:avLst>
          </a:prstGeom>
          <a:solidFill>
            <a:srgbClr val="0000FF"/>
          </a:solidFill>
          <a:ln w="12700" cap="sq">
            <a:solidFill>
              <a:srgbClr val="0000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4894" name="AutoShape 46">
            <a:extLst>
              <a:ext uri="{FF2B5EF4-FFF2-40B4-BE49-F238E27FC236}">
                <a16:creationId xmlns:a16="http://schemas.microsoft.com/office/drawing/2014/main" id="{3540B6AC-B50E-45BA-9836-763050E85748}"/>
              </a:ext>
            </a:extLst>
          </p:cNvPr>
          <p:cNvSpPr>
            <a:spLocks noChangeArrowheads="1"/>
          </p:cNvSpPr>
          <p:nvPr/>
        </p:nvSpPr>
        <p:spPr bwMode="auto">
          <a:xfrm>
            <a:off x="1676400" y="2667000"/>
            <a:ext cx="147638" cy="533400"/>
          </a:xfrm>
          <a:prstGeom prst="downArrow">
            <a:avLst>
              <a:gd name="adj1" fmla="val 50000"/>
              <a:gd name="adj2" fmla="val 90322"/>
            </a:avLst>
          </a:prstGeom>
          <a:solidFill>
            <a:srgbClr val="0000FF"/>
          </a:solidFill>
          <a:ln w="12700" cap="sq">
            <a:solidFill>
              <a:srgbClr val="0000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34876"/>
                                        </p:tgtEl>
                                        <p:attrNameLst>
                                          <p:attrName>style.visibility</p:attrName>
                                        </p:attrNameLst>
                                      </p:cBhvr>
                                      <p:to>
                                        <p:strVal val="visible"/>
                                      </p:to>
                                    </p:set>
                                    <p:anim calcmode="lin" valueType="num">
                                      <p:cBhvr additive="base">
                                        <p:cTn id="7" dur="500" fill="hold"/>
                                        <p:tgtEl>
                                          <p:spTgt spid="334876"/>
                                        </p:tgtEl>
                                        <p:attrNameLst>
                                          <p:attrName>ppt_x</p:attrName>
                                        </p:attrNameLst>
                                      </p:cBhvr>
                                      <p:tavLst>
                                        <p:tav tm="0">
                                          <p:val>
                                            <p:strVal val="0-#ppt_w/2"/>
                                          </p:val>
                                        </p:tav>
                                        <p:tav tm="100000">
                                          <p:val>
                                            <p:strVal val="#ppt_x"/>
                                          </p:val>
                                        </p:tav>
                                      </p:tavLst>
                                    </p:anim>
                                    <p:anim calcmode="lin" valueType="num">
                                      <p:cBhvr additive="base">
                                        <p:cTn id="8" dur="500" fill="hold"/>
                                        <p:tgtEl>
                                          <p:spTgt spid="33487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34889"/>
                                        </p:tgtEl>
                                        <p:attrNameLst>
                                          <p:attrName>style.visibility</p:attrName>
                                        </p:attrNameLst>
                                      </p:cBhvr>
                                      <p:to>
                                        <p:strVal val="visible"/>
                                      </p:to>
                                    </p:set>
                                    <p:anim calcmode="lin" valueType="num">
                                      <p:cBhvr additive="base">
                                        <p:cTn id="13" dur="500" fill="hold"/>
                                        <p:tgtEl>
                                          <p:spTgt spid="334889"/>
                                        </p:tgtEl>
                                        <p:attrNameLst>
                                          <p:attrName>ppt_x</p:attrName>
                                        </p:attrNameLst>
                                      </p:cBhvr>
                                      <p:tavLst>
                                        <p:tav tm="0">
                                          <p:val>
                                            <p:strVal val="0-#ppt_w/2"/>
                                          </p:val>
                                        </p:tav>
                                        <p:tav tm="100000">
                                          <p:val>
                                            <p:strVal val="#ppt_x"/>
                                          </p:val>
                                        </p:tav>
                                      </p:tavLst>
                                    </p:anim>
                                    <p:anim calcmode="lin" valueType="num">
                                      <p:cBhvr additive="base">
                                        <p:cTn id="14" dur="500" fill="hold"/>
                                        <p:tgtEl>
                                          <p:spTgt spid="33488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34889"/>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34890"/>
                                        </p:tgtEl>
                                        <p:attrNameLst>
                                          <p:attrName>style.visibility</p:attrName>
                                        </p:attrNameLst>
                                      </p:cBhvr>
                                      <p:to>
                                        <p:strVal val="visible"/>
                                      </p:to>
                                    </p:set>
                                    <p:anim calcmode="lin" valueType="num">
                                      <p:cBhvr additive="base">
                                        <p:cTn id="19" dur="500" fill="hold"/>
                                        <p:tgtEl>
                                          <p:spTgt spid="334890"/>
                                        </p:tgtEl>
                                        <p:attrNameLst>
                                          <p:attrName>ppt_x</p:attrName>
                                        </p:attrNameLst>
                                      </p:cBhvr>
                                      <p:tavLst>
                                        <p:tav tm="0">
                                          <p:val>
                                            <p:strVal val="1+#ppt_w/2"/>
                                          </p:val>
                                        </p:tav>
                                        <p:tav tm="100000">
                                          <p:val>
                                            <p:strVal val="#ppt_x"/>
                                          </p:val>
                                        </p:tav>
                                      </p:tavLst>
                                    </p:anim>
                                    <p:anim calcmode="lin" valueType="num">
                                      <p:cBhvr additive="base">
                                        <p:cTn id="20" dur="500" fill="hold"/>
                                        <p:tgtEl>
                                          <p:spTgt spid="33489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334892"/>
                                        </p:tgtEl>
                                        <p:attrNameLst>
                                          <p:attrName>style.visibility</p:attrName>
                                        </p:attrNameLst>
                                      </p:cBhvr>
                                      <p:to>
                                        <p:strVal val="visible"/>
                                      </p:to>
                                    </p:set>
                                    <p:animEffect transition="in" filter="wipe(down)">
                                      <p:cBhvr>
                                        <p:cTn id="25" dur="500"/>
                                        <p:tgtEl>
                                          <p:spTgt spid="33489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334894"/>
                                        </p:tgtEl>
                                        <p:attrNameLst>
                                          <p:attrName>style.visibility</p:attrName>
                                        </p:attrNameLst>
                                      </p:cBhvr>
                                      <p:to>
                                        <p:strVal val="visible"/>
                                      </p:to>
                                    </p:set>
                                    <p:animEffect transition="in" filter="wipe(up)">
                                      <p:cBhvr>
                                        <p:cTn id="30" dur="500"/>
                                        <p:tgtEl>
                                          <p:spTgt spid="334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a:extLst>
              <a:ext uri="{FF2B5EF4-FFF2-40B4-BE49-F238E27FC236}">
                <a16:creationId xmlns:a16="http://schemas.microsoft.com/office/drawing/2014/main" id="{F2C084CB-3EC7-4CCF-8045-8D2252DC0109}"/>
              </a:ext>
            </a:extLst>
          </p:cNvPr>
          <p:cNvSpPr>
            <a:spLocks noGrp="1" noChangeArrowheads="1"/>
          </p:cNvSpPr>
          <p:nvPr>
            <p:ph type="title"/>
          </p:nvPr>
        </p:nvSpPr>
        <p:spPr>
          <a:xfrm>
            <a:off x="1371600" y="166688"/>
            <a:ext cx="6324600" cy="823912"/>
          </a:xfrm>
        </p:spPr>
        <p:txBody>
          <a:bodyPr/>
          <a:lstStyle/>
          <a:p>
            <a:pPr algn="l"/>
            <a:r>
              <a:rPr lang="zh-CN" altLang="en-US" sz="4800" b="1">
                <a:ea typeface="楷体_GB2312" pitchFamily="49" charset="-122"/>
              </a:rPr>
              <a:t>空气压缩制冷循环特点</a:t>
            </a:r>
          </a:p>
        </p:txBody>
      </p:sp>
      <p:sp>
        <p:nvSpPr>
          <p:cNvPr id="441347" name="Rectangle 3">
            <a:extLst>
              <a:ext uri="{FF2B5EF4-FFF2-40B4-BE49-F238E27FC236}">
                <a16:creationId xmlns:a16="http://schemas.microsoft.com/office/drawing/2014/main" id="{91EB2D74-5770-497F-88B7-A0D0545E9202}"/>
              </a:ext>
            </a:extLst>
          </p:cNvPr>
          <p:cNvSpPr>
            <a:spLocks noChangeArrowheads="1"/>
          </p:cNvSpPr>
          <p:nvPr/>
        </p:nvSpPr>
        <p:spPr bwMode="auto">
          <a:xfrm>
            <a:off x="469900" y="1238250"/>
            <a:ext cx="72120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dirty="0">
                <a:latin typeface="Arial" panose="020B0604020202020204" pitchFamily="34" charset="0"/>
                <a:ea typeface="宋体" panose="02010600030101010101" pitchFamily="2" charset="-122"/>
                <a:sym typeface="Symbol" panose="05050102010706020507" pitchFamily="18" charset="2"/>
              </a:rPr>
              <a:t></a:t>
            </a:r>
            <a:r>
              <a:rPr kumimoji="0" lang="en-US" altLang="zh-CN" sz="3200" dirty="0">
                <a:solidFill>
                  <a:srgbClr val="FF3300"/>
                </a:solidFill>
                <a:latin typeface="Arial" panose="020B0604020202020204" pitchFamily="34" charset="0"/>
                <a:ea typeface="宋体" panose="02010600030101010101" pitchFamily="2" charset="-122"/>
                <a:sym typeface="Symbol" panose="05050102010706020507" pitchFamily="18" charset="2"/>
              </a:rPr>
              <a:t>   </a:t>
            </a:r>
            <a:r>
              <a:rPr kumimoji="0" lang="zh-CN" altLang="en-US" sz="3200" dirty="0">
                <a:solidFill>
                  <a:srgbClr val="FFFF66"/>
                </a:solidFill>
                <a:latin typeface="Arial" panose="020B0604020202020204" pitchFamily="34" charset="0"/>
                <a:ea typeface="宋体" panose="02010600030101010101" pitchFamily="2" charset="-122"/>
              </a:rPr>
              <a:t>优点：</a:t>
            </a:r>
            <a:r>
              <a:rPr kumimoji="0" lang="zh-CN" altLang="en-US" sz="3200" dirty="0">
                <a:solidFill>
                  <a:schemeClr val="tx1"/>
                </a:solidFill>
                <a:latin typeface="Arial" panose="020B0604020202020204" pitchFamily="34" charset="0"/>
                <a:ea typeface="宋体" panose="02010600030101010101" pitchFamily="2" charset="-122"/>
              </a:rPr>
              <a:t>工质无毒，无味，不怕泄漏。</a:t>
            </a:r>
          </a:p>
        </p:txBody>
      </p:sp>
      <p:grpSp>
        <p:nvGrpSpPr>
          <p:cNvPr id="441357" name="Group 13">
            <a:extLst>
              <a:ext uri="{FF2B5EF4-FFF2-40B4-BE49-F238E27FC236}">
                <a16:creationId xmlns:a16="http://schemas.microsoft.com/office/drawing/2014/main" id="{6F50D5E5-A13A-452B-9EA0-368D17D39F69}"/>
              </a:ext>
            </a:extLst>
          </p:cNvPr>
          <p:cNvGrpSpPr>
            <a:grpSpLocks/>
          </p:cNvGrpSpPr>
          <p:nvPr/>
        </p:nvGrpSpPr>
        <p:grpSpPr bwMode="auto">
          <a:xfrm>
            <a:off x="419101" y="2016125"/>
            <a:ext cx="8301037" cy="1184275"/>
            <a:chOff x="264" y="1270"/>
            <a:chExt cx="5229" cy="746"/>
          </a:xfrm>
        </p:grpSpPr>
        <p:sp>
          <p:nvSpPr>
            <p:cNvPr id="441348" name="Rectangle 4">
              <a:extLst>
                <a:ext uri="{FF2B5EF4-FFF2-40B4-BE49-F238E27FC236}">
                  <a16:creationId xmlns:a16="http://schemas.microsoft.com/office/drawing/2014/main" id="{BD8A221C-0BCF-44A5-B560-9FFA5B41D5F7}"/>
                </a:ext>
              </a:extLst>
            </p:cNvPr>
            <p:cNvSpPr>
              <a:spLocks noChangeArrowheads="1"/>
            </p:cNvSpPr>
            <p:nvPr/>
          </p:nvSpPr>
          <p:spPr bwMode="auto">
            <a:xfrm>
              <a:off x="264" y="1270"/>
              <a:ext cx="5229" cy="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en-US" altLang="zh-CN" sz="3200" dirty="0">
                  <a:latin typeface="Arial" panose="020B0604020202020204" pitchFamily="34" charset="0"/>
                  <a:ea typeface="宋体" panose="02010600030101010101" pitchFamily="2" charset="-122"/>
                  <a:sym typeface="Symbol" panose="05050102010706020507" pitchFamily="18" charset="2"/>
                </a:rPr>
                <a:t></a:t>
              </a:r>
              <a:r>
                <a:rPr kumimoji="0" lang="en-US" altLang="zh-CN" sz="3200" dirty="0">
                  <a:solidFill>
                    <a:srgbClr val="FF3300"/>
                  </a:solidFill>
                  <a:latin typeface="Arial" panose="020B0604020202020204" pitchFamily="34" charset="0"/>
                  <a:ea typeface="宋体" panose="02010600030101010101" pitchFamily="2" charset="-122"/>
                  <a:sym typeface="Symbol" panose="05050102010706020507" pitchFamily="18" charset="2"/>
                </a:rPr>
                <a:t>   </a:t>
              </a:r>
              <a:r>
                <a:rPr kumimoji="0" lang="zh-CN" altLang="en-US" sz="3200" dirty="0">
                  <a:solidFill>
                    <a:srgbClr val="FFFF66"/>
                  </a:solidFill>
                  <a:latin typeface="Arial" panose="020B0604020202020204" pitchFamily="34" charset="0"/>
                  <a:ea typeface="宋体" panose="02010600030101010101" pitchFamily="2" charset="-122"/>
                </a:rPr>
                <a:t>缺点：</a:t>
              </a:r>
            </a:p>
            <a:p>
              <a:pPr algn="l"/>
              <a:r>
                <a:rPr kumimoji="0" lang="zh-CN" altLang="en-US" sz="3200" dirty="0">
                  <a:solidFill>
                    <a:schemeClr val="tx1"/>
                  </a:solidFill>
                  <a:latin typeface="Arial" panose="020B0604020202020204" pitchFamily="34" charset="0"/>
                  <a:ea typeface="宋体" panose="02010600030101010101" pitchFamily="2" charset="-122"/>
                </a:rPr>
                <a:t>     </a:t>
              </a:r>
              <a:r>
                <a:rPr kumimoji="0" lang="en-US" altLang="zh-CN" sz="3200" dirty="0">
                  <a:solidFill>
                    <a:schemeClr val="tx1"/>
                  </a:solidFill>
                  <a:latin typeface="Arial" panose="020B0604020202020204" pitchFamily="34" charset="0"/>
                  <a:ea typeface="宋体" panose="02010600030101010101" pitchFamily="2" charset="-122"/>
                </a:rPr>
                <a:t>1.  </a:t>
              </a:r>
              <a:r>
                <a:rPr kumimoji="0" lang="zh-CN" altLang="en-US" sz="3200" dirty="0">
                  <a:solidFill>
                    <a:schemeClr val="tx1"/>
                  </a:solidFill>
                  <a:latin typeface="Arial" panose="020B0604020202020204" pitchFamily="34" charset="0"/>
                  <a:ea typeface="宋体" panose="02010600030101010101" pitchFamily="2" charset="-122"/>
                </a:rPr>
                <a:t>无法实现  </a:t>
              </a:r>
              <a:r>
                <a:rPr kumimoji="0" lang="en-US" altLang="zh-CN" sz="3200" i="1" dirty="0">
                  <a:solidFill>
                    <a:srgbClr val="66FF66"/>
                  </a:solidFill>
                  <a:latin typeface="Arial" panose="020B0604020202020204" pitchFamily="34" charset="0"/>
                  <a:ea typeface="宋体" panose="02010600030101010101" pitchFamily="2" charset="-122"/>
                </a:rPr>
                <a:t>T</a:t>
              </a:r>
              <a:r>
                <a:rPr kumimoji="0" lang="en-US" altLang="zh-CN" sz="3200" dirty="0">
                  <a:solidFill>
                    <a:schemeClr val="tx1"/>
                  </a:solidFill>
                  <a:latin typeface="Arial" panose="020B0604020202020204" pitchFamily="34" charset="0"/>
                  <a:ea typeface="宋体" panose="02010600030101010101" pitchFamily="2" charset="-122"/>
                </a:rPr>
                <a:t>    </a:t>
              </a:r>
              <a:r>
                <a:rPr kumimoji="0" lang="zh-CN" altLang="en-US" sz="3200" dirty="0">
                  <a:solidFill>
                    <a:schemeClr val="tx1"/>
                  </a:solidFill>
                  <a:latin typeface="Arial" panose="020B0604020202020204" pitchFamily="34" charset="0"/>
                  <a:ea typeface="宋体" panose="02010600030101010101" pitchFamily="2" charset="-122"/>
                </a:rPr>
                <a:t>，</a:t>
              </a:r>
              <a:r>
                <a:rPr kumimoji="0" lang="zh-CN" altLang="en-US" sz="3200" i="1" dirty="0">
                  <a:latin typeface="Arial" panose="020B0604020202020204" pitchFamily="34" charset="0"/>
                  <a:ea typeface="宋体" panose="02010600030101010101" pitchFamily="2" charset="-122"/>
                  <a:sym typeface="Symbol" panose="05050102010706020507" pitchFamily="18" charset="2"/>
                </a:rPr>
                <a:t></a:t>
              </a:r>
              <a:r>
                <a:rPr kumimoji="0" lang="zh-CN" altLang="en-US" sz="3200" i="1" dirty="0">
                  <a:solidFill>
                    <a:srgbClr val="FF3300"/>
                  </a:solidFill>
                  <a:latin typeface="Arial" panose="020B0604020202020204" pitchFamily="34" charset="0"/>
                  <a:ea typeface="宋体" panose="02010600030101010101" pitchFamily="2" charset="-122"/>
                  <a:sym typeface="Symbol" panose="05050102010706020507" pitchFamily="18" charset="2"/>
                </a:rPr>
                <a:t> </a:t>
              </a:r>
              <a:r>
                <a:rPr kumimoji="0" lang="en-US" altLang="zh-CN" sz="3200" i="1" dirty="0">
                  <a:solidFill>
                    <a:schemeClr val="tx1"/>
                  </a:solidFill>
                  <a:latin typeface="Arial" panose="020B0604020202020204" pitchFamily="34" charset="0"/>
                  <a:ea typeface="宋体" panose="02010600030101010101" pitchFamily="2" charset="-122"/>
                  <a:sym typeface="Symbol" panose="05050102010706020507" pitchFamily="18" charset="2"/>
                </a:rPr>
                <a:t>&lt;</a:t>
              </a:r>
              <a:r>
                <a:rPr kumimoji="0" lang="en-US" altLang="zh-CN" sz="3200" i="1" dirty="0">
                  <a:solidFill>
                    <a:srgbClr val="FF3300"/>
                  </a:solidFill>
                  <a:latin typeface="Arial" panose="020B0604020202020204" pitchFamily="34" charset="0"/>
                  <a:ea typeface="宋体" panose="02010600030101010101" pitchFamily="2" charset="-122"/>
                  <a:sym typeface="Symbol" panose="05050102010706020507" pitchFamily="18" charset="2"/>
                </a:rPr>
                <a:t> </a:t>
              </a:r>
              <a:r>
                <a:rPr kumimoji="0" lang="en-US" altLang="zh-CN" sz="3200" i="1" dirty="0">
                  <a:latin typeface="Arial" panose="020B0604020202020204" pitchFamily="34" charset="0"/>
                  <a:ea typeface="宋体" panose="02010600030101010101" pitchFamily="2" charset="-122"/>
                  <a:sym typeface="Symbol" panose="05050102010706020507" pitchFamily="18" charset="2"/>
                </a:rPr>
                <a:t></a:t>
              </a:r>
              <a:r>
                <a:rPr kumimoji="0" lang="en-US" altLang="zh-CN" sz="3200" baseline="-25000" dirty="0">
                  <a:latin typeface="Arial" panose="020B0604020202020204" pitchFamily="34" charset="0"/>
                  <a:ea typeface="宋体" panose="02010600030101010101" pitchFamily="2" charset="-122"/>
                  <a:sym typeface="Symbol" panose="05050102010706020507" pitchFamily="18" charset="2"/>
                </a:rPr>
                <a:t>C</a:t>
              </a:r>
            </a:p>
          </p:txBody>
        </p:sp>
        <p:sp>
          <p:nvSpPr>
            <p:cNvPr id="441349" name="Oval 5">
              <a:extLst>
                <a:ext uri="{FF2B5EF4-FFF2-40B4-BE49-F238E27FC236}">
                  <a16:creationId xmlns:a16="http://schemas.microsoft.com/office/drawing/2014/main" id="{11258183-5CF5-44DD-BFD9-0BBDC99F9775}"/>
                </a:ext>
              </a:extLst>
            </p:cNvPr>
            <p:cNvSpPr>
              <a:spLocks noChangeArrowheads="1"/>
            </p:cNvSpPr>
            <p:nvPr/>
          </p:nvSpPr>
          <p:spPr bwMode="auto">
            <a:xfrm>
              <a:off x="2160" y="1632"/>
              <a:ext cx="384" cy="384"/>
            </a:xfrm>
            <a:prstGeom prst="ellips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1350" name="Rectangle 6">
            <a:extLst>
              <a:ext uri="{FF2B5EF4-FFF2-40B4-BE49-F238E27FC236}">
                <a16:creationId xmlns:a16="http://schemas.microsoft.com/office/drawing/2014/main" id="{1A1BF020-52CF-4EFF-85C8-E8659F6017CE}"/>
              </a:ext>
            </a:extLst>
          </p:cNvPr>
          <p:cNvSpPr>
            <a:spLocks noChangeArrowheads="1"/>
          </p:cNvSpPr>
          <p:nvPr/>
        </p:nvSpPr>
        <p:spPr bwMode="auto">
          <a:xfrm>
            <a:off x="990600" y="3276600"/>
            <a:ext cx="7620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en-US" altLang="zh-CN" sz="3200" dirty="0">
                <a:solidFill>
                  <a:schemeClr val="tx1"/>
                </a:solidFill>
                <a:latin typeface="Arial" panose="020B0604020202020204" pitchFamily="34" charset="0"/>
                <a:ea typeface="宋体" panose="02010600030101010101" pitchFamily="2" charset="-122"/>
              </a:rPr>
              <a:t>2. </a:t>
            </a:r>
            <a:r>
              <a:rPr kumimoji="0" lang="en-US" altLang="zh-CN" sz="3200" i="1" dirty="0">
                <a:solidFill>
                  <a:srgbClr val="FFFF66"/>
                </a:solidFill>
                <a:latin typeface="Arial" panose="020B0604020202020204" pitchFamily="34" charset="0"/>
                <a:ea typeface="宋体" panose="02010600030101010101" pitchFamily="2" charset="-122"/>
              </a:rPr>
              <a:t>q</a:t>
            </a:r>
            <a:r>
              <a:rPr kumimoji="0" lang="en-US" altLang="zh-CN" sz="3200" i="1" baseline="-25000" dirty="0">
                <a:solidFill>
                  <a:srgbClr val="FFFF66"/>
                </a:solidFill>
                <a:latin typeface="Arial" panose="020B0604020202020204" pitchFamily="34" charset="0"/>
                <a:ea typeface="宋体" panose="02010600030101010101" pitchFamily="2" charset="-122"/>
              </a:rPr>
              <a:t>2</a:t>
            </a:r>
            <a:r>
              <a:rPr kumimoji="0" lang="en-US" altLang="zh-CN" sz="3200" i="1" dirty="0">
                <a:solidFill>
                  <a:schemeClr val="tx1"/>
                </a:solidFill>
                <a:latin typeface="Arial" panose="020B0604020202020204" pitchFamily="34" charset="0"/>
                <a:ea typeface="宋体" panose="02010600030101010101" pitchFamily="2" charset="-122"/>
              </a:rPr>
              <a:t>=</a:t>
            </a:r>
            <a:r>
              <a:rPr kumimoji="0" lang="en-US" altLang="zh-CN" sz="3200" i="1" dirty="0">
                <a:solidFill>
                  <a:srgbClr val="FFFF66"/>
                </a:solidFill>
                <a:latin typeface="Arial" panose="020B0604020202020204" pitchFamily="34" charset="0"/>
                <a:ea typeface="宋体" panose="02010600030101010101" pitchFamily="2" charset="-122"/>
              </a:rPr>
              <a:t>c</a:t>
            </a:r>
            <a:r>
              <a:rPr kumimoji="0" lang="en-US" altLang="zh-CN" sz="3200" baseline="-25000" dirty="0">
                <a:solidFill>
                  <a:srgbClr val="FFFF66"/>
                </a:solidFill>
                <a:latin typeface="Arial" panose="020B0604020202020204" pitchFamily="34" charset="0"/>
                <a:ea typeface="宋体" panose="02010600030101010101" pitchFamily="2" charset="-122"/>
              </a:rPr>
              <a:t>p</a:t>
            </a:r>
            <a:r>
              <a:rPr kumimoji="0" lang="en-US" altLang="zh-CN" sz="3200" dirty="0">
                <a:solidFill>
                  <a:schemeClr val="tx1"/>
                </a:solidFill>
                <a:latin typeface="Arial" panose="020B0604020202020204" pitchFamily="34" charset="0"/>
                <a:ea typeface="宋体" panose="02010600030101010101" pitchFamily="2" charset="-122"/>
              </a:rPr>
              <a:t>(</a:t>
            </a:r>
            <a:r>
              <a:rPr kumimoji="0" lang="en-US" altLang="zh-CN" sz="3200" i="1" dirty="0">
                <a:solidFill>
                  <a:srgbClr val="66FF66"/>
                </a:solidFill>
                <a:latin typeface="Arial" panose="020B0604020202020204" pitchFamily="34" charset="0"/>
                <a:ea typeface="宋体" panose="02010600030101010101" pitchFamily="2" charset="-122"/>
              </a:rPr>
              <a:t>T</a:t>
            </a:r>
            <a:r>
              <a:rPr kumimoji="0" lang="en-US" altLang="zh-CN" sz="3200" baseline="-25000" dirty="0">
                <a:solidFill>
                  <a:srgbClr val="66FF66"/>
                </a:solidFill>
                <a:latin typeface="Arial" panose="020B0604020202020204" pitchFamily="34" charset="0"/>
                <a:ea typeface="宋体" panose="02010600030101010101" pitchFamily="2" charset="-122"/>
              </a:rPr>
              <a:t>1</a:t>
            </a:r>
            <a:r>
              <a:rPr kumimoji="0" lang="en-US" altLang="zh-CN" sz="3200" i="1" dirty="0">
                <a:solidFill>
                  <a:schemeClr val="tx1"/>
                </a:solidFill>
                <a:latin typeface="Arial" panose="020B0604020202020204" pitchFamily="34" charset="0"/>
                <a:ea typeface="宋体" panose="02010600030101010101" pitchFamily="2" charset="-122"/>
              </a:rPr>
              <a:t>-</a:t>
            </a:r>
            <a:r>
              <a:rPr kumimoji="0" lang="en-US" altLang="zh-CN" sz="3200" i="1" dirty="0">
                <a:solidFill>
                  <a:srgbClr val="66FF66"/>
                </a:solidFill>
                <a:latin typeface="Arial" panose="020B0604020202020204" pitchFamily="34" charset="0"/>
                <a:ea typeface="宋体" panose="02010600030101010101" pitchFamily="2" charset="-122"/>
              </a:rPr>
              <a:t>T</a:t>
            </a:r>
            <a:r>
              <a:rPr kumimoji="0" lang="en-US" altLang="zh-CN" sz="3200" baseline="-25000" dirty="0">
                <a:solidFill>
                  <a:srgbClr val="66FF66"/>
                </a:solidFill>
                <a:latin typeface="Arial" panose="020B0604020202020204" pitchFamily="34" charset="0"/>
                <a:ea typeface="宋体" panose="02010600030101010101" pitchFamily="2" charset="-122"/>
              </a:rPr>
              <a:t>4</a:t>
            </a:r>
            <a:r>
              <a:rPr kumimoji="0" lang="en-US" altLang="zh-CN" sz="3200" dirty="0">
                <a:solidFill>
                  <a:schemeClr val="tx1"/>
                </a:solidFill>
                <a:latin typeface="Arial" panose="020B0604020202020204" pitchFamily="34" charset="0"/>
                <a:ea typeface="宋体" panose="02010600030101010101" pitchFamily="2" charset="-122"/>
              </a:rPr>
              <a:t>)</a:t>
            </a:r>
            <a:r>
              <a:rPr kumimoji="0" lang="zh-CN" altLang="en-US" sz="3200" dirty="0">
                <a:solidFill>
                  <a:schemeClr val="tx1"/>
                </a:solidFill>
                <a:latin typeface="Arial" panose="020B0604020202020204" pitchFamily="34" charset="0"/>
                <a:ea typeface="宋体" panose="02010600030101010101" pitchFamily="2" charset="-122"/>
              </a:rPr>
              <a:t>，空气</a:t>
            </a:r>
            <a:r>
              <a:rPr kumimoji="0" lang="en-US" altLang="zh-CN" sz="3200" dirty="0">
                <a:solidFill>
                  <a:srgbClr val="FFFF66"/>
                </a:solidFill>
                <a:latin typeface="Arial" panose="020B0604020202020204" pitchFamily="34" charset="0"/>
                <a:ea typeface="宋体" panose="02010600030101010101" pitchFamily="2" charset="-122"/>
              </a:rPr>
              <a:t>c</a:t>
            </a:r>
            <a:r>
              <a:rPr kumimoji="0" lang="en-US" altLang="zh-CN" sz="3200" baseline="-25000" dirty="0">
                <a:solidFill>
                  <a:srgbClr val="FFFF66"/>
                </a:solidFill>
                <a:latin typeface="Arial" panose="020B0604020202020204" pitchFamily="34" charset="0"/>
                <a:ea typeface="宋体" panose="02010600030101010101" pitchFamily="2" charset="-122"/>
              </a:rPr>
              <a:t>p</a:t>
            </a:r>
            <a:r>
              <a:rPr kumimoji="0" lang="zh-CN" altLang="en-US" sz="3200" dirty="0">
                <a:solidFill>
                  <a:schemeClr val="tx1"/>
                </a:solidFill>
                <a:latin typeface="Arial" panose="020B0604020202020204" pitchFamily="34" charset="0"/>
                <a:ea typeface="宋体" panose="02010600030101010101" pitchFamily="2" charset="-122"/>
              </a:rPr>
              <a:t>很小， </a:t>
            </a:r>
            <a:r>
              <a:rPr kumimoji="0" lang="en-US" altLang="zh-CN" sz="3200" dirty="0">
                <a:solidFill>
                  <a:schemeClr val="tx1"/>
                </a:solidFill>
                <a:latin typeface="Arial" panose="020B0604020202020204" pitchFamily="34" charset="0"/>
                <a:ea typeface="宋体" panose="02010600030101010101" pitchFamily="2" charset="-122"/>
              </a:rPr>
              <a:t>(</a:t>
            </a:r>
            <a:r>
              <a:rPr kumimoji="0" lang="en-US" altLang="zh-CN" sz="3200" i="1" dirty="0">
                <a:solidFill>
                  <a:srgbClr val="66FF66"/>
                </a:solidFill>
                <a:latin typeface="Arial" panose="020B0604020202020204" pitchFamily="34" charset="0"/>
                <a:ea typeface="宋体" panose="02010600030101010101" pitchFamily="2" charset="-122"/>
              </a:rPr>
              <a:t>T</a:t>
            </a:r>
            <a:r>
              <a:rPr kumimoji="0" lang="en-US" altLang="zh-CN" sz="3200" baseline="-25000" dirty="0">
                <a:solidFill>
                  <a:srgbClr val="66FF66"/>
                </a:solidFill>
                <a:latin typeface="Arial" panose="020B0604020202020204" pitchFamily="34" charset="0"/>
                <a:ea typeface="宋体" panose="02010600030101010101" pitchFamily="2" charset="-122"/>
              </a:rPr>
              <a:t>1</a:t>
            </a:r>
            <a:r>
              <a:rPr kumimoji="0" lang="en-US" altLang="zh-CN" sz="3200" i="1" dirty="0">
                <a:solidFill>
                  <a:schemeClr val="tx1"/>
                </a:solidFill>
                <a:latin typeface="Arial" panose="020B0604020202020204" pitchFamily="34" charset="0"/>
                <a:ea typeface="宋体" panose="02010600030101010101" pitchFamily="2" charset="-122"/>
              </a:rPr>
              <a:t>-</a:t>
            </a:r>
            <a:r>
              <a:rPr kumimoji="0" lang="en-US" altLang="zh-CN" sz="3200" i="1" dirty="0">
                <a:solidFill>
                  <a:srgbClr val="66FF66"/>
                </a:solidFill>
                <a:latin typeface="Arial" panose="020B0604020202020204" pitchFamily="34" charset="0"/>
                <a:ea typeface="宋体" panose="02010600030101010101" pitchFamily="2" charset="-122"/>
              </a:rPr>
              <a:t>T</a:t>
            </a:r>
            <a:r>
              <a:rPr kumimoji="0" lang="en-US" altLang="zh-CN" sz="3200" baseline="-25000" dirty="0">
                <a:solidFill>
                  <a:srgbClr val="66FF66"/>
                </a:solidFill>
                <a:latin typeface="Arial" panose="020B0604020202020204" pitchFamily="34" charset="0"/>
                <a:ea typeface="宋体" panose="02010600030101010101" pitchFamily="2" charset="-122"/>
              </a:rPr>
              <a:t>4</a:t>
            </a:r>
            <a:r>
              <a:rPr kumimoji="0" lang="en-US" altLang="zh-CN" sz="3200" dirty="0">
                <a:solidFill>
                  <a:schemeClr val="tx1"/>
                </a:solidFill>
                <a:latin typeface="Arial" panose="020B0604020202020204" pitchFamily="34" charset="0"/>
                <a:ea typeface="宋体" panose="02010600030101010101" pitchFamily="2" charset="-122"/>
              </a:rPr>
              <a:t>)</a:t>
            </a:r>
            <a:r>
              <a:rPr kumimoji="0" lang="zh-CN" altLang="en-US" sz="3200" dirty="0">
                <a:solidFill>
                  <a:schemeClr val="tx1"/>
                </a:solidFill>
                <a:latin typeface="Arial" panose="020B0604020202020204" pitchFamily="34" charset="0"/>
                <a:ea typeface="宋体" panose="02010600030101010101" pitchFamily="2" charset="-122"/>
              </a:rPr>
              <a:t>不能太大， </a:t>
            </a:r>
            <a:r>
              <a:rPr kumimoji="0" lang="en-US" altLang="zh-CN" sz="3200" i="1" dirty="0">
                <a:solidFill>
                  <a:srgbClr val="FFFF66"/>
                </a:solidFill>
                <a:latin typeface="Arial" panose="020B0604020202020204" pitchFamily="34" charset="0"/>
                <a:ea typeface="宋体" panose="02010600030101010101" pitchFamily="2" charset="-122"/>
              </a:rPr>
              <a:t>q</a:t>
            </a:r>
            <a:r>
              <a:rPr kumimoji="0" lang="en-US" altLang="zh-CN" sz="3200" i="1" baseline="-25000" dirty="0">
                <a:solidFill>
                  <a:srgbClr val="FFFF66"/>
                </a:solidFill>
                <a:latin typeface="Arial" panose="020B0604020202020204" pitchFamily="34" charset="0"/>
                <a:ea typeface="宋体" panose="02010600030101010101" pitchFamily="2" charset="-122"/>
              </a:rPr>
              <a:t>2</a:t>
            </a:r>
            <a:r>
              <a:rPr kumimoji="0" lang="en-US" altLang="zh-CN" sz="3200" dirty="0">
                <a:solidFill>
                  <a:schemeClr val="tx1"/>
                </a:solidFill>
                <a:latin typeface="Arial" panose="020B0604020202020204" pitchFamily="34" charset="0"/>
                <a:ea typeface="宋体" panose="02010600030101010101" pitchFamily="2" charset="-122"/>
              </a:rPr>
              <a:t> </a:t>
            </a:r>
            <a:r>
              <a:rPr kumimoji="0" lang="zh-CN" altLang="en-US" sz="3200" dirty="0">
                <a:solidFill>
                  <a:schemeClr val="tx1"/>
                </a:solidFill>
                <a:latin typeface="Arial" panose="020B0604020202020204" pitchFamily="34" charset="0"/>
                <a:ea typeface="宋体" panose="02010600030101010101" pitchFamily="2" charset="-122"/>
              </a:rPr>
              <a:t>很小。</a:t>
            </a:r>
          </a:p>
        </p:txBody>
      </p:sp>
      <p:grpSp>
        <p:nvGrpSpPr>
          <p:cNvPr id="441359" name="Group 15">
            <a:extLst>
              <a:ext uri="{FF2B5EF4-FFF2-40B4-BE49-F238E27FC236}">
                <a16:creationId xmlns:a16="http://schemas.microsoft.com/office/drawing/2014/main" id="{8C3EF494-0E62-4A1B-BAC7-EE1EB6DE46ED}"/>
              </a:ext>
            </a:extLst>
          </p:cNvPr>
          <p:cNvGrpSpPr>
            <a:grpSpLocks/>
          </p:cNvGrpSpPr>
          <p:nvPr/>
        </p:nvGrpSpPr>
        <p:grpSpPr bwMode="auto">
          <a:xfrm>
            <a:off x="3962400" y="4419600"/>
            <a:ext cx="681038" cy="579438"/>
            <a:chOff x="2496" y="2784"/>
            <a:chExt cx="429" cy="365"/>
          </a:xfrm>
        </p:grpSpPr>
        <p:sp>
          <p:nvSpPr>
            <p:cNvPr id="441352" name="Rectangle 8">
              <a:extLst>
                <a:ext uri="{FF2B5EF4-FFF2-40B4-BE49-F238E27FC236}">
                  <a16:creationId xmlns:a16="http://schemas.microsoft.com/office/drawing/2014/main" id="{A0F11AFB-C454-4B58-B121-ABAB1F765A4A}"/>
                </a:ext>
              </a:extLst>
            </p:cNvPr>
            <p:cNvSpPr>
              <a:spLocks noChangeArrowheads="1"/>
            </p:cNvSpPr>
            <p:nvPr/>
          </p:nvSpPr>
          <p:spPr bwMode="auto">
            <a:xfrm>
              <a:off x="2496" y="2784"/>
              <a:ext cx="22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latin typeface="Arial" panose="020B0604020202020204" pitchFamily="34" charset="0"/>
                  <a:ea typeface="宋体" panose="02010600030101010101" pitchFamily="2" charset="-122"/>
                  <a:sym typeface="Symbol" panose="05050102010706020507" pitchFamily="18" charset="2"/>
                </a:rPr>
                <a:t></a:t>
              </a:r>
            </a:p>
          </p:txBody>
        </p:sp>
        <p:sp>
          <p:nvSpPr>
            <p:cNvPr id="441353" name="AutoShape 9">
              <a:extLst>
                <a:ext uri="{FF2B5EF4-FFF2-40B4-BE49-F238E27FC236}">
                  <a16:creationId xmlns:a16="http://schemas.microsoft.com/office/drawing/2014/main" id="{D3DE78B9-5DB6-4B70-9E7C-E2DD2920557C}"/>
                </a:ext>
              </a:extLst>
            </p:cNvPr>
            <p:cNvSpPr>
              <a:spLocks noChangeArrowheads="1"/>
            </p:cNvSpPr>
            <p:nvPr/>
          </p:nvSpPr>
          <p:spPr bwMode="auto">
            <a:xfrm rot="10800000">
              <a:off x="2832" y="2784"/>
              <a:ext cx="93" cy="336"/>
            </a:xfrm>
            <a:prstGeom prst="upArrow">
              <a:avLst>
                <a:gd name="adj1" fmla="val 50000"/>
                <a:gd name="adj2" fmla="val 90323"/>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41358" name="Group 14">
            <a:extLst>
              <a:ext uri="{FF2B5EF4-FFF2-40B4-BE49-F238E27FC236}">
                <a16:creationId xmlns:a16="http://schemas.microsoft.com/office/drawing/2014/main" id="{B2F26B14-B9E0-485F-9903-79C1DC186AB9}"/>
              </a:ext>
            </a:extLst>
          </p:cNvPr>
          <p:cNvGrpSpPr>
            <a:grpSpLocks/>
          </p:cNvGrpSpPr>
          <p:nvPr/>
        </p:nvGrpSpPr>
        <p:grpSpPr bwMode="auto">
          <a:xfrm>
            <a:off x="1524000" y="4419600"/>
            <a:ext cx="2128838" cy="579438"/>
            <a:chOff x="960" y="2784"/>
            <a:chExt cx="1341" cy="365"/>
          </a:xfrm>
        </p:grpSpPr>
        <p:sp>
          <p:nvSpPr>
            <p:cNvPr id="441351" name="AutoShape 7">
              <a:extLst>
                <a:ext uri="{FF2B5EF4-FFF2-40B4-BE49-F238E27FC236}">
                  <a16:creationId xmlns:a16="http://schemas.microsoft.com/office/drawing/2014/main" id="{140A8937-B1D9-471E-90A5-BA3AC6AD527B}"/>
                </a:ext>
              </a:extLst>
            </p:cNvPr>
            <p:cNvSpPr>
              <a:spLocks noChangeArrowheads="1"/>
            </p:cNvSpPr>
            <p:nvPr/>
          </p:nvSpPr>
          <p:spPr bwMode="auto">
            <a:xfrm>
              <a:off x="2208" y="2784"/>
              <a:ext cx="93" cy="336"/>
            </a:xfrm>
            <a:prstGeom prst="upArrow">
              <a:avLst>
                <a:gd name="adj1" fmla="val 50000"/>
                <a:gd name="adj2" fmla="val 90323"/>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354" name="Rectangle 10">
              <a:extLst>
                <a:ext uri="{FF2B5EF4-FFF2-40B4-BE49-F238E27FC236}">
                  <a16:creationId xmlns:a16="http://schemas.microsoft.com/office/drawing/2014/main" id="{501EF795-4D25-493C-8917-60BE80C2E2A5}"/>
                </a:ext>
              </a:extLst>
            </p:cNvPr>
            <p:cNvSpPr>
              <a:spLocks noChangeArrowheads="1"/>
            </p:cNvSpPr>
            <p:nvPr/>
          </p:nvSpPr>
          <p:spPr bwMode="auto">
            <a:xfrm>
              <a:off x="960" y="2784"/>
              <a:ext cx="112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dirty="0">
                  <a:solidFill>
                    <a:schemeClr val="tx1"/>
                  </a:solidFill>
                  <a:latin typeface="Arial" panose="020B0604020202020204" pitchFamily="34" charset="0"/>
                  <a:ea typeface="宋体" panose="02010600030101010101" pitchFamily="2" charset="-122"/>
                </a:rPr>
                <a:t>若</a:t>
              </a:r>
              <a:r>
                <a:rPr kumimoji="0" lang="en-US" altLang="zh-CN" sz="3200" dirty="0">
                  <a:solidFill>
                    <a:schemeClr val="tx1"/>
                  </a:solidFill>
                  <a:latin typeface="Arial" panose="020B0604020202020204" pitchFamily="34" charset="0"/>
                  <a:ea typeface="宋体" panose="02010600030101010101" pitchFamily="2" charset="-122"/>
                </a:rPr>
                <a:t>(</a:t>
              </a:r>
              <a:r>
                <a:rPr kumimoji="0" lang="en-US" altLang="zh-CN" sz="3200" i="1" dirty="0">
                  <a:solidFill>
                    <a:srgbClr val="66FF66"/>
                  </a:solidFill>
                  <a:latin typeface="Arial" panose="020B0604020202020204" pitchFamily="34" charset="0"/>
                  <a:ea typeface="宋体" panose="02010600030101010101" pitchFamily="2" charset="-122"/>
                </a:rPr>
                <a:t>T</a:t>
              </a:r>
              <a:r>
                <a:rPr kumimoji="0" lang="en-US" altLang="zh-CN" sz="3200" baseline="-25000" dirty="0">
                  <a:solidFill>
                    <a:srgbClr val="66FF66"/>
                  </a:solidFill>
                  <a:latin typeface="Arial" panose="020B0604020202020204" pitchFamily="34" charset="0"/>
                  <a:ea typeface="宋体" panose="02010600030101010101" pitchFamily="2" charset="-122"/>
                </a:rPr>
                <a:t>1</a:t>
              </a:r>
              <a:r>
                <a:rPr kumimoji="0" lang="en-US" altLang="zh-CN" sz="3200" i="1" dirty="0">
                  <a:solidFill>
                    <a:schemeClr val="tx1"/>
                  </a:solidFill>
                  <a:latin typeface="Arial" panose="020B0604020202020204" pitchFamily="34" charset="0"/>
                  <a:ea typeface="宋体" panose="02010600030101010101" pitchFamily="2" charset="-122"/>
                </a:rPr>
                <a:t>-</a:t>
              </a:r>
              <a:r>
                <a:rPr kumimoji="0" lang="en-US" altLang="zh-CN" sz="3200" i="1" dirty="0">
                  <a:solidFill>
                    <a:srgbClr val="66FF66"/>
                  </a:solidFill>
                  <a:latin typeface="Arial" panose="020B0604020202020204" pitchFamily="34" charset="0"/>
                  <a:ea typeface="宋体" panose="02010600030101010101" pitchFamily="2" charset="-122"/>
                </a:rPr>
                <a:t>T</a:t>
              </a:r>
              <a:r>
                <a:rPr kumimoji="0" lang="en-US" altLang="zh-CN" sz="3200" baseline="-25000" dirty="0">
                  <a:solidFill>
                    <a:srgbClr val="66FF66"/>
                  </a:solidFill>
                  <a:latin typeface="Arial" panose="020B0604020202020204" pitchFamily="34" charset="0"/>
                  <a:ea typeface="宋体" panose="02010600030101010101" pitchFamily="2" charset="-122"/>
                </a:rPr>
                <a:t>4</a:t>
              </a:r>
              <a:r>
                <a:rPr kumimoji="0" lang="en-US" altLang="zh-CN" sz="3200" dirty="0">
                  <a:solidFill>
                    <a:schemeClr val="tx1"/>
                  </a:solidFill>
                  <a:latin typeface="Arial" panose="020B0604020202020204" pitchFamily="34" charset="0"/>
                  <a:ea typeface="宋体" panose="02010600030101010101" pitchFamily="2" charset="-122"/>
                </a:rPr>
                <a:t>)</a:t>
              </a:r>
            </a:p>
          </p:txBody>
        </p:sp>
      </p:grpSp>
      <p:sp>
        <p:nvSpPr>
          <p:cNvPr id="441355" name="Rectangle 11">
            <a:extLst>
              <a:ext uri="{FF2B5EF4-FFF2-40B4-BE49-F238E27FC236}">
                <a16:creationId xmlns:a16="http://schemas.microsoft.com/office/drawing/2014/main" id="{595499C4-996D-48C8-922C-962A5CFDE2D1}"/>
              </a:ext>
            </a:extLst>
          </p:cNvPr>
          <p:cNvSpPr>
            <a:spLocks noChangeArrowheads="1"/>
          </p:cNvSpPr>
          <p:nvPr/>
        </p:nvSpPr>
        <p:spPr bwMode="auto">
          <a:xfrm>
            <a:off x="990600" y="5122006"/>
            <a:ext cx="746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3200" dirty="0">
                <a:solidFill>
                  <a:schemeClr val="tx1"/>
                </a:solidFill>
                <a:latin typeface="Arial" panose="020B0604020202020204" pitchFamily="34" charset="0"/>
                <a:ea typeface="宋体" panose="02010600030101010101" pitchFamily="2" charset="-122"/>
              </a:rPr>
              <a:t>3. </a:t>
            </a:r>
            <a:r>
              <a:rPr kumimoji="0" lang="zh-CN" altLang="en-US" sz="3200" dirty="0">
                <a:solidFill>
                  <a:schemeClr val="tx1"/>
                </a:solidFill>
                <a:latin typeface="Arial" panose="020B0604020202020204" pitchFamily="34" charset="0"/>
                <a:ea typeface="宋体" panose="02010600030101010101" pitchFamily="2" charset="-122"/>
              </a:rPr>
              <a:t>活塞式流量</a:t>
            </a:r>
            <a:r>
              <a:rPr kumimoji="0" lang="en-US" altLang="zh-CN" sz="3200" i="1" dirty="0">
                <a:solidFill>
                  <a:srgbClr val="00FF00"/>
                </a:solidFill>
                <a:latin typeface="Arial" panose="020B0604020202020204" pitchFamily="34" charset="0"/>
                <a:ea typeface="宋体" panose="02010600030101010101" pitchFamily="2" charset="-122"/>
              </a:rPr>
              <a:t>m</a:t>
            </a:r>
            <a:r>
              <a:rPr kumimoji="0" lang="zh-CN" altLang="en-US" sz="3200" dirty="0">
                <a:solidFill>
                  <a:schemeClr val="tx1"/>
                </a:solidFill>
                <a:latin typeface="Arial" panose="020B0604020202020204" pitchFamily="34" charset="0"/>
                <a:ea typeface="宋体" panose="02010600030101010101" pitchFamily="2" charset="-122"/>
              </a:rPr>
              <a:t>小，制冷量</a:t>
            </a:r>
            <a:r>
              <a:rPr kumimoji="0" lang="en-US" altLang="zh-CN" sz="3200" i="1" dirty="0">
                <a:solidFill>
                  <a:srgbClr val="FFFF66"/>
                </a:solidFill>
                <a:latin typeface="Arial" panose="020B0604020202020204" pitchFamily="34" charset="0"/>
                <a:ea typeface="宋体" panose="02010600030101010101" pitchFamily="2" charset="-122"/>
              </a:rPr>
              <a:t>Q</a:t>
            </a:r>
            <a:r>
              <a:rPr kumimoji="0" lang="en-US" altLang="zh-CN" sz="3200" baseline="-25000" dirty="0">
                <a:solidFill>
                  <a:srgbClr val="FFFF66"/>
                </a:solidFill>
                <a:latin typeface="Arial" panose="020B0604020202020204" pitchFamily="34" charset="0"/>
                <a:ea typeface="宋体" panose="02010600030101010101" pitchFamily="2" charset="-122"/>
              </a:rPr>
              <a:t>2</a:t>
            </a:r>
            <a:r>
              <a:rPr kumimoji="0" lang="en-US" altLang="zh-CN" sz="3200" dirty="0">
                <a:solidFill>
                  <a:schemeClr val="tx1"/>
                </a:solidFill>
                <a:latin typeface="Arial" panose="020B0604020202020204" pitchFamily="34" charset="0"/>
                <a:ea typeface="宋体" panose="02010600030101010101" pitchFamily="2" charset="-122"/>
              </a:rPr>
              <a:t>=</a:t>
            </a:r>
            <a:r>
              <a:rPr kumimoji="0" lang="en-US" altLang="zh-CN" sz="3200" i="1" dirty="0">
                <a:solidFill>
                  <a:srgbClr val="00FF00"/>
                </a:solidFill>
                <a:latin typeface="Arial" panose="020B0604020202020204" pitchFamily="34" charset="0"/>
                <a:ea typeface="宋体" panose="02010600030101010101" pitchFamily="2" charset="-122"/>
              </a:rPr>
              <a:t>m</a:t>
            </a:r>
            <a:r>
              <a:rPr kumimoji="0" lang="en-US" altLang="zh-CN" sz="3200" dirty="0">
                <a:solidFill>
                  <a:schemeClr val="tx1"/>
                </a:solidFill>
                <a:latin typeface="Arial" panose="020B0604020202020204" pitchFamily="34" charset="0"/>
                <a:ea typeface="宋体" panose="02010600030101010101" pitchFamily="2" charset="-122"/>
              </a:rPr>
              <a:t> </a:t>
            </a:r>
            <a:r>
              <a:rPr kumimoji="0" lang="en-US" altLang="zh-CN" sz="3200" i="1" dirty="0">
                <a:solidFill>
                  <a:srgbClr val="FFFF66"/>
                </a:solidFill>
                <a:latin typeface="Arial" panose="020B0604020202020204" pitchFamily="34" charset="0"/>
                <a:ea typeface="宋体" panose="02010600030101010101" pitchFamily="2" charset="-122"/>
              </a:rPr>
              <a:t>q</a:t>
            </a:r>
            <a:r>
              <a:rPr kumimoji="0" lang="en-US" altLang="zh-CN" sz="3200" i="1" baseline="-25000" dirty="0">
                <a:solidFill>
                  <a:srgbClr val="FFFF66"/>
                </a:solidFill>
                <a:latin typeface="Arial" panose="020B0604020202020204" pitchFamily="34" charset="0"/>
                <a:ea typeface="宋体" panose="02010600030101010101" pitchFamily="2" charset="-122"/>
              </a:rPr>
              <a:t>2</a:t>
            </a:r>
            <a:r>
              <a:rPr kumimoji="0" lang="zh-CN" altLang="en-US" sz="3200" dirty="0">
                <a:solidFill>
                  <a:schemeClr val="tx1"/>
                </a:solidFill>
                <a:latin typeface="Arial" panose="020B0604020202020204" pitchFamily="34" charset="0"/>
                <a:ea typeface="宋体" panose="02010600030101010101" pitchFamily="2" charset="-122"/>
              </a:rPr>
              <a:t>小，</a:t>
            </a:r>
          </a:p>
        </p:txBody>
      </p:sp>
      <p:sp>
        <p:nvSpPr>
          <p:cNvPr id="441356" name="Rectangle 12">
            <a:extLst>
              <a:ext uri="{FF2B5EF4-FFF2-40B4-BE49-F238E27FC236}">
                <a16:creationId xmlns:a16="http://schemas.microsoft.com/office/drawing/2014/main" id="{852F763A-D9FA-469C-B20A-3005A48EFCC4}"/>
              </a:ext>
            </a:extLst>
          </p:cNvPr>
          <p:cNvSpPr>
            <a:spLocks noChangeArrowheads="1"/>
          </p:cNvSpPr>
          <p:nvPr/>
        </p:nvSpPr>
        <p:spPr bwMode="auto">
          <a:xfrm>
            <a:off x="619125" y="5734050"/>
            <a:ext cx="59928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dirty="0">
                <a:latin typeface="Arial" panose="020B0604020202020204" pitchFamily="34" charset="0"/>
                <a:ea typeface="宋体" panose="02010600030101010101" pitchFamily="2" charset="-122"/>
                <a:sym typeface="Symbol" panose="05050102010706020507" pitchFamily="18" charset="2"/>
              </a:rPr>
              <a:t></a:t>
            </a:r>
            <a:r>
              <a:rPr kumimoji="0" lang="en-US" altLang="zh-CN" sz="3200" dirty="0">
                <a:solidFill>
                  <a:srgbClr val="FF3300"/>
                </a:solidFill>
                <a:latin typeface="Arial" panose="020B0604020202020204" pitchFamily="34" charset="0"/>
                <a:ea typeface="宋体" panose="02010600030101010101" pitchFamily="2" charset="-122"/>
                <a:sym typeface="Symbol" panose="05050102010706020507" pitchFamily="18" charset="2"/>
              </a:rPr>
              <a:t>   </a:t>
            </a:r>
            <a:r>
              <a:rPr kumimoji="0" lang="zh-CN" altLang="en-US" sz="3200" dirty="0">
                <a:solidFill>
                  <a:schemeClr val="tx1"/>
                </a:solidFill>
                <a:latin typeface="Arial" panose="020B0604020202020204" pitchFamily="34" charset="0"/>
                <a:ea typeface="宋体" panose="02010600030101010101" pitchFamily="2" charset="-122"/>
              </a:rPr>
              <a:t>使用叶轮式，再回热则可用。</a:t>
            </a:r>
          </a:p>
        </p:txBody>
      </p:sp>
      <p:sp>
        <p:nvSpPr>
          <p:cNvPr id="441360" name="AutoShape 16">
            <a:hlinkClick r:id="rId3" action="ppaction://hlinksldjump" highlightClick="1"/>
            <a:extLst>
              <a:ext uri="{FF2B5EF4-FFF2-40B4-BE49-F238E27FC236}">
                <a16:creationId xmlns:a16="http://schemas.microsoft.com/office/drawing/2014/main" id="{C6E02639-AB81-4F90-A9C1-0AB23109AC35}"/>
              </a:ext>
            </a:extLst>
          </p:cNvPr>
          <p:cNvSpPr>
            <a:spLocks noChangeArrowheads="1"/>
          </p:cNvSpPr>
          <p:nvPr/>
        </p:nvSpPr>
        <p:spPr bwMode="auto">
          <a:xfrm>
            <a:off x="7924800" y="6019800"/>
            <a:ext cx="914400" cy="609600"/>
          </a:xfrm>
          <a:prstGeom prst="actionButtonReturn">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1347"/>
                                        </p:tgtEl>
                                        <p:attrNameLst>
                                          <p:attrName>style.visibility</p:attrName>
                                        </p:attrNameLst>
                                      </p:cBhvr>
                                      <p:to>
                                        <p:strVal val="visible"/>
                                      </p:to>
                                    </p:set>
                                    <p:anim calcmode="lin" valueType="num">
                                      <p:cBhvr additive="base">
                                        <p:cTn id="7" dur="500" fill="hold"/>
                                        <p:tgtEl>
                                          <p:spTgt spid="441347"/>
                                        </p:tgtEl>
                                        <p:attrNameLst>
                                          <p:attrName>ppt_x</p:attrName>
                                        </p:attrNameLst>
                                      </p:cBhvr>
                                      <p:tavLst>
                                        <p:tav tm="0">
                                          <p:val>
                                            <p:strVal val="0-#ppt_w/2"/>
                                          </p:val>
                                        </p:tav>
                                        <p:tav tm="100000">
                                          <p:val>
                                            <p:strVal val="#ppt_x"/>
                                          </p:val>
                                        </p:tav>
                                      </p:tavLst>
                                    </p:anim>
                                    <p:anim calcmode="lin" valueType="num">
                                      <p:cBhvr additive="base">
                                        <p:cTn id="8" dur="500" fill="hold"/>
                                        <p:tgtEl>
                                          <p:spTgt spid="44134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41357"/>
                                        </p:tgtEl>
                                        <p:attrNameLst>
                                          <p:attrName>style.visibility</p:attrName>
                                        </p:attrNameLst>
                                      </p:cBhvr>
                                      <p:to>
                                        <p:strVal val="visible"/>
                                      </p:to>
                                    </p:set>
                                    <p:anim calcmode="lin" valueType="num">
                                      <p:cBhvr additive="base">
                                        <p:cTn id="13" dur="500" fill="hold"/>
                                        <p:tgtEl>
                                          <p:spTgt spid="441357"/>
                                        </p:tgtEl>
                                        <p:attrNameLst>
                                          <p:attrName>ppt_x</p:attrName>
                                        </p:attrNameLst>
                                      </p:cBhvr>
                                      <p:tavLst>
                                        <p:tav tm="0">
                                          <p:val>
                                            <p:strVal val="0-#ppt_w/2"/>
                                          </p:val>
                                        </p:tav>
                                        <p:tav tm="100000">
                                          <p:val>
                                            <p:strVal val="#ppt_x"/>
                                          </p:val>
                                        </p:tav>
                                      </p:tavLst>
                                    </p:anim>
                                    <p:anim calcmode="lin" valueType="num">
                                      <p:cBhvr additive="base">
                                        <p:cTn id="14" dur="500" fill="hold"/>
                                        <p:tgtEl>
                                          <p:spTgt spid="44135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41350"/>
                                        </p:tgtEl>
                                        <p:attrNameLst>
                                          <p:attrName>style.visibility</p:attrName>
                                        </p:attrNameLst>
                                      </p:cBhvr>
                                      <p:to>
                                        <p:strVal val="visible"/>
                                      </p:to>
                                    </p:set>
                                    <p:anim calcmode="lin" valueType="num">
                                      <p:cBhvr additive="base">
                                        <p:cTn id="19" dur="500" fill="hold"/>
                                        <p:tgtEl>
                                          <p:spTgt spid="441350"/>
                                        </p:tgtEl>
                                        <p:attrNameLst>
                                          <p:attrName>ppt_x</p:attrName>
                                        </p:attrNameLst>
                                      </p:cBhvr>
                                      <p:tavLst>
                                        <p:tav tm="0">
                                          <p:val>
                                            <p:strVal val="0-#ppt_w/2"/>
                                          </p:val>
                                        </p:tav>
                                        <p:tav tm="100000">
                                          <p:val>
                                            <p:strVal val="#ppt_x"/>
                                          </p:val>
                                        </p:tav>
                                      </p:tavLst>
                                    </p:anim>
                                    <p:anim calcmode="lin" valueType="num">
                                      <p:cBhvr additive="base">
                                        <p:cTn id="20" dur="500" fill="hold"/>
                                        <p:tgtEl>
                                          <p:spTgt spid="44135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441358"/>
                                        </p:tgtEl>
                                        <p:attrNameLst>
                                          <p:attrName>style.visibility</p:attrName>
                                        </p:attrNameLst>
                                      </p:cBhvr>
                                      <p:to>
                                        <p:strVal val="visible"/>
                                      </p:to>
                                    </p:set>
                                    <p:anim calcmode="lin" valueType="num">
                                      <p:cBhvr additive="base">
                                        <p:cTn id="25" dur="500" fill="hold"/>
                                        <p:tgtEl>
                                          <p:spTgt spid="441358"/>
                                        </p:tgtEl>
                                        <p:attrNameLst>
                                          <p:attrName>ppt_x</p:attrName>
                                        </p:attrNameLst>
                                      </p:cBhvr>
                                      <p:tavLst>
                                        <p:tav tm="0">
                                          <p:val>
                                            <p:strVal val="0-#ppt_w/2"/>
                                          </p:val>
                                        </p:tav>
                                        <p:tav tm="100000">
                                          <p:val>
                                            <p:strVal val="#ppt_x"/>
                                          </p:val>
                                        </p:tav>
                                      </p:tavLst>
                                    </p:anim>
                                    <p:anim calcmode="lin" valueType="num">
                                      <p:cBhvr additive="base">
                                        <p:cTn id="26" dur="500" fill="hold"/>
                                        <p:tgtEl>
                                          <p:spTgt spid="44135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441359"/>
                                        </p:tgtEl>
                                        <p:attrNameLst>
                                          <p:attrName>style.visibility</p:attrName>
                                        </p:attrNameLst>
                                      </p:cBhvr>
                                      <p:to>
                                        <p:strVal val="visible"/>
                                      </p:to>
                                    </p:set>
                                    <p:anim calcmode="lin" valueType="num">
                                      <p:cBhvr additive="base">
                                        <p:cTn id="31" dur="500" fill="hold"/>
                                        <p:tgtEl>
                                          <p:spTgt spid="441359"/>
                                        </p:tgtEl>
                                        <p:attrNameLst>
                                          <p:attrName>ppt_x</p:attrName>
                                        </p:attrNameLst>
                                      </p:cBhvr>
                                      <p:tavLst>
                                        <p:tav tm="0">
                                          <p:val>
                                            <p:strVal val="1+#ppt_w/2"/>
                                          </p:val>
                                        </p:tav>
                                        <p:tav tm="100000">
                                          <p:val>
                                            <p:strVal val="#ppt_x"/>
                                          </p:val>
                                        </p:tav>
                                      </p:tavLst>
                                    </p:anim>
                                    <p:anim calcmode="lin" valueType="num">
                                      <p:cBhvr additive="base">
                                        <p:cTn id="32" dur="500" fill="hold"/>
                                        <p:tgtEl>
                                          <p:spTgt spid="44135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41355"/>
                                        </p:tgtEl>
                                        <p:attrNameLst>
                                          <p:attrName>style.visibility</p:attrName>
                                        </p:attrNameLst>
                                      </p:cBhvr>
                                      <p:to>
                                        <p:strVal val="visible"/>
                                      </p:to>
                                    </p:set>
                                    <p:anim calcmode="lin" valueType="num">
                                      <p:cBhvr additive="base">
                                        <p:cTn id="37" dur="500" fill="hold"/>
                                        <p:tgtEl>
                                          <p:spTgt spid="441355"/>
                                        </p:tgtEl>
                                        <p:attrNameLst>
                                          <p:attrName>ppt_x</p:attrName>
                                        </p:attrNameLst>
                                      </p:cBhvr>
                                      <p:tavLst>
                                        <p:tav tm="0">
                                          <p:val>
                                            <p:strVal val="0-#ppt_w/2"/>
                                          </p:val>
                                        </p:tav>
                                        <p:tav tm="100000">
                                          <p:val>
                                            <p:strVal val="#ppt_x"/>
                                          </p:val>
                                        </p:tav>
                                      </p:tavLst>
                                    </p:anim>
                                    <p:anim calcmode="lin" valueType="num">
                                      <p:cBhvr additive="base">
                                        <p:cTn id="38" dur="500" fill="hold"/>
                                        <p:tgtEl>
                                          <p:spTgt spid="441355"/>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41356"/>
                                        </p:tgtEl>
                                        <p:attrNameLst>
                                          <p:attrName>style.visibility</p:attrName>
                                        </p:attrNameLst>
                                      </p:cBhvr>
                                      <p:to>
                                        <p:strVal val="visible"/>
                                      </p:to>
                                    </p:set>
                                    <p:anim calcmode="lin" valueType="num">
                                      <p:cBhvr additive="base">
                                        <p:cTn id="43" dur="500" fill="hold"/>
                                        <p:tgtEl>
                                          <p:spTgt spid="441356"/>
                                        </p:tgtEl>
                                        <p:attrNameLst>
                                          <p:attrName>ppt_x</p:attrName>
                                        </p:attrNameLst>
                                      </p:cBhvr>
                                      <p:tavLst>
                                        <p:tav tm="0">
                                          <p:val>
                                            <p:strVal val="0-#ppt_w/2"/>
                                          </p:val>
                                        </p:tav>
                                        <p:tav tm="100000">
                                          <p:val>
                                            <p:strVal val="#ppt_x"/>
                                          </p:val>
                                        </p:tav>
                                      </p:tavLst>
                                    </p:anim>
                                    <p:anim calcmode="lin" valueType="num">
                                      <p:cBhvr additive="base">
                                        <p:cTn id="44" dur="500" fill="hold"/>
                                        <p:tgtEl>
                                          <p:spTgt spid="4413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7" grpId="0" autoUpdateAnimBg="0"/>
      <p:bldP spid="441350" grpId="0" autoUpdateAnimBg="0"/>
      <p:bldP spid="441355" grpId="0" autoUpdateAnimBg="0"/>
      <p:bldP spid="441356"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a:extLst>
              <a:ext uri="{FF2B5EF4-FFF2-40B4-BE49-F238E27FC236}">
                <a16:creationId xmlns:a16="http://schemas.microsoft.com/office/drawing/2014/main" id="{BDEB39F1-65B7-4B59-972A-0BEA4B1FAC0C}"/>
              </a:ext>
            </a:extLst>
          </p:cNvPr>
          <p:cNvSpPr>
            <a:spLocks noGrp="1" noChangeArrowheads="1"/>
          </p:cNvSpPr>
          <p:nvPr>
            <p:ph type="title"/>
          </p:nvPr>
        </p:nvSpPr>
        <p:spPr>
          <a:xfrm>
            <a:off x="1447800" y="334963"/>
            <a:ext cx="5638800" cy="823912"/>
          </a:xfrm>
        </p:spPr>
        <p:txBody>
          <a:bodyPr/>
          <a:lstStyle/>
          <a:p>
            <a:r>
              <a:rPr lang="en-US" altLang="zh-CN" sz="4800" b="1" i="1">
                <a:latin typeface="Times New Roman" panose="02020603050405020304" pitchFamily="18" charset="0"/>
              </a:rPr>
              <a:t>pv</a:t>
            </a:r>
            <a:r>
              <a:rPr lang="zh-CN" altLang="en-US" sz="4800" b="1">
                <a:ea typeface="楷体_GB2312" pitchFamily="49" charset="-122"/>
              </a:rPr>
              <a:t>图和</a:t>
            </a:r>
            <a:r>
              <a:rPr lang="en-US" altLang="zh-CN" sz="4800" b="1" i="1">
                <a:latin typeface="Times New Roman" panose="02020603050405020304" pitchFamily="18" charset="0"/>
              </a:rPr>
              <a:t>Ts</a:t>
            </a:r>
            <a:r>
              <a:rPr lang="zh-CN" altLang="en-US" sz="4800" b="1">
                <a:ea typeface="楷体_GB2312" pitchFamily="49" charset="-122"/>
              </a:rPr>
              <a:t>图</a:t>
            </a:r>
          </a:p>
        </p:txBody>
      </p:sp>
      <p:sp>
        <p:nvSpPr>
          <p:cNvPr id="442379" name="Line 11">
            <a:extLst>
              <a:ext uri="{FF2B5EF4-FFF2-40B4-BE49-F238E27FC236}">
                <a16:creationId xmlns:a16="http://schemas.microsoft.com/office/drawing/2014/main" id="{8603AE8F-91F6-4552-8AB5-A0E623709411}"/>
              </a:ext>
            </a:extLst>
          </p:cNvPr>
          <p:cNvSpPr>
            <a:spLocks noChangeShapeType="1"/>
          </p:cNvSpPr>
          <p:nvPr/>
        </p:nvSpPr>
        <p:spPr bwMode="auto">
          <a:xfrm flipV="1">
            <a:off x="762000" y="1066800"/>
            <a:ext cx="0" cy="327660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2380" name="Line 12">
            <a:extLst>
              <a:ext uri="{FF2B5EF4-FFF2-40B4-BE49-F238E27FC236}">
                <a16:creationId xmlns:a16="http://schemas.microsoft.com/office/drawing/2014/main" id="{5A04E4C7-9350-43DC-A314-9AE69275CA37}"/>
              </a:ext>
            </a:extLst>
          </p:cNvPr>
          <p:cNvSpPr>
            <a:spLocks noChangeShapeType="1"/>
          </p:cNvSpPr>
          <p:nvPr/>
        </p:nvSpPr>
        <p:spPr bwMode="auto">
          <a:xfrm>
            <a:off x="762000" y="4343400"/>
            <a:ext cx="3124200" cy="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2381" name="Line 13">
            <a:extLst>
              <a:ext uri="{FF2B5EF4-FFF2-40B4-BE49-F238E27FC236}">
                <a16:creationId xmlns:a16="http://schemas.microsoft.com/office/drawing/2014/main" id="{1B51D76E-8C63-42F5-B13F-2AC9618E0331}"/>
              </a:ext>
            </a:extLst>
          </p:cNvPr>
          <p:cNvSpPr>
            <a:spLocks noChangeShapeType="1"/>
          </p:cNvSpPr>
          <p:nvPr/>
        </p:nvSpPr>
        <p:spPr bwMode="auto">
          <a:xfrm>
            <a:off x="1412875" y="2039938"/>
            <a:ext cx="1295400" cy="0"/>
          </a:xfrm>
          <a:prstGeom prst="line">
            <a:avLst/>
          </a:prstGeom>
          <a:noFill/>
          <a:ln w="254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2382" name="Line 14">
            <a:extLst>
              <a:ext uri="{FF2B5EF4-FFF2-40B4-BE49-F238E27FC236}">
                <a16:creationId xmlns:a16="http://schemas.microsoft.com/office/drawing/2014/main" id="{0620A648-1F7D-4D02-B90F-CC59A771EF83}"/>
              </a:ext>
            </a:extLst>
          </p:cNvPr>
          <p:cNvSpPr>
            <a:spLocks noChangeShapeType="1"/>
          </p:cNvSpPr>
          <p:nvPr/>
        </p:nvSpPr>
        <p:spPr bwMode="auto">
          <a:xfrm>
            <a:off x="2032000" y="3303588"/>
            <a:ext cx="1298575" cy="0"/>
          </a:xfrm>
          <a:prstGeom prst="line">
            <a:avLst/>
          </a:prstGeom>
          <a:noFill/>
          <a:ln w="254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2383" name="Arc 15">
            <a:extLst>
              <a:ext uri="{FF2B5EF4-FFF2-40B4-BE49-F238E27FC236}">
                <a16:creationId xmlns:a16="http://schemas.microsoft.com/office/drawing/2014/main" id="{5A8203EF-77A9-44CF-86CB-21DD02429F63}"/>
              </a:ext>
            </a:extLst>
          </p:cNvPr>
          <p:cNvSpPr>
            <a:spLocks/>
          </p:cNvSpPr>
          <p:nvPr/>
        </p:nvSpPr>
        <p:spPr bwMode="auto">
          <a:xfrm rot="21000000" flipH="1" flipV="1">
            <a:off x="1524000" y="1981200"/>
            <a:ext cx="533400" cy="1371600"/>
          </a:xfrm>
          <a:custGeom>
            <a:avLst/>
            <a:gdLst>
              <a:gd name="G0" fmla="+- 0 0 0"/>
              <a:gd name="G1" fmla="+- 21100 0 0"/>
              <a:gd name="G2" fmla="+- 21600 0 0"/>
              <a:gd name="T0" fmla="*/ 4619 w 21600"/>
              <a:gd name="T1" fmla="*/ 0 h 21100"/>
              <a:gd name="T2" fmla="*/ 21600 w 21600"/>
              <a:gd name="T3" fmla="*/ 21100 h 21100"/>
              <a:gd name="T4" fmla="*/ 0 w 21600"/>
              <a:gd name="T5" fmla="*/ 21100 h 21100"/>
            </a:gdLst>
            <a:ahLst/>
            <a:cxnLst>
              <a:cxn ang="0">
                <a:pos x="T0" y="T1"/>
              </a:cxn>
              <a:cxn ang="0">
                <a:pos x="T2" y="T3"/>
              </a:cxn>
              <a:cxn ang="0">
                <a:pos x="T4" y="T5"/>
              </a:cxn>
            </a:cxnLst>
            <a:rect l="0" t="0" r="r" b="b"/>
            <a:pathLst>
              <a:path w="21600" h="21100" fill="none" extrusionOk="0">
                <a:moveTo>
                  <a:pt x="4619" y="-1"/>
                </a:moveTo>
                <a:cubicBezTo>
                  <a:pt x="14533" y="2170"/>
                  <a:pt x="21600" y="10950"/>
                  <a:pt x="21600" y="21100"/>
                </a:cubicBezTo>
              </a:path>
              <a:path w="21600" h="21100" stroke="0" extrusionOk="0">
                <a:moveTo>
                  <a:pt x="4619" y="-1"/>
                </a:moveTo>
                <a:cubicBezTo>
                  <a:pt x="14533" y="2170"/>
                  <a:pt x="21600" y="10950"/>
                  <a:pt x="21600" y="21100"/>
                </a:cubicBezTo>
                <a:lnTo>
                  <a:pt x="0" y="21100"/>
                </a:lnTo>
                <a:close/>
              </a:path>
            </a:pathLst>
          </a:custGeom>
          <a:noFill/>
          <a:ln w="25400">
            <a:solidFill>
              <a:schemeClr val="tx2"/>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2384" name="Arc 16">
            <a:extLst>
              <a:ext uri="{FF2B5EF4-FFF2-40B4-BE49-F238E27FC236}">
                <a16:creationId xmlns:a16="http://schemas.microsoft.com/office/drawing/2014/main" id="{CCF694EA-ACFB-4A3B-8D9B-E4EB7DE1565F}"/>
              </a:ext>
            </a:extLst>
          </p:cNvPr>
          <p:cNvSpPr>
            <a:spLocks/>
          </p:cNvSpPr>
          <p:nvPr/>
        </p:nvSpPr>
        <p:spPr bwMode="auto">
          <a:xfrm rot="21000000" flipH="1" flipV="1">
            <a:off x="2819400" y="1981200"/>
            <a:ext cx="533400" cy="1371600"/>
          </a:xfrm>
          <a:custGeom>
            <a:avLst/>
            <a:gdLst>
              <a:gd name="G0" fmla="+- 0 0 0"/>
              <a:gd name="G1" fmla="+- 21100 0 0"/>
              <a:gd name="G2" fmla="+- 21600 0 0"/>
              <a:gd name="T0" fmla="*/ 4619 w 21600"/>
              <a:gd name="T1" fmla="*/ 0 h 21100"/>
              <a:gd name="T2" fmla="*/ 21600 w 21600"/>
              <a:gd name="T3" fmla="*/ 21100 h 21100"/>
              <a:gd name="T4" fmla="*/ 0 w 21600"/>
              <a:gd name="T5" fmla="*/ 21100 h 21100"/>
            </a:gdLst>
            <a:ahLst/>
            <a:cxnLst>
              <a:cxn ang="0">
                <a:pos x="T0" y="T1"/>
              </a:cxn>
              <a:cxn ang="0">
                <a:pos x="T2" y="T3"/>
              </a:cxn>
              <a:cxn ang="0">
                <a:pos x="T4" y="T5"/>
              </a:cxn>
            </a:cxnLst>
            <a:rect l="0" t="0" r="r" b="b"/>
            <a:pathLst>
              <a:path w="21600" h="21100" fill="none" extrusionOk="0">
                <a:moveTo>
                  <a:pt x="4619" y="-1"/>
                </a:moveTo>
                <a:cubicBezTo>
                  <a:pt x="14533" y="2170"/>
                  <a:pt x="21600" y="10950"/>
                  <a:pt x="21600" y="21100"/>
                </a:cubicBezTo>
              </a:path>
              <a:path w="21600" h="21100" stroke="0" extrusionOk="0">
                <a:moveTo>
                  <a:pt x="4619" y="-1"/>
                </a:moveTo>
                <a:cubicBezTo>
                  <a:pt x="14533" y="2170"/>
                  <a:pt x="21600" y="10950"/>
                  <a:pt x="21600" y="21100"/>
                </a:cubicBezTo>
                <a:lnTo>
                  <a:pt x="0" y="21100"/>
                </a:lnTo>
                <a:close/>
              </a:path>
            </a:pathLst>
          </a:custGeom>
          <a:noFill/>
          <a:ln w="25400">
            <a:solidFill>
              <a:schemeClr val="tx2"/>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2385" name="Text Box 17">
            <a:extLst>
              <a:ext uri="{FF2B5EF4-FFF2-40B4-BE49-F238E27FC236}">
                <a16:creationId xmlns:a16="http://schemas.microsoft.com/office/drawing/2014/main" id="{E8FB6125-0BD3-49F1-A5A9-C66A2C9F9FBA}"/>
              </a:ext>
            </a:extLst>
          </p:cNvPr>
          <p:cNvSpPr txBox="1">
            <a:spLocks noChangeArrowheads="1"/>
          </p:cNvSpPr>
          <p:nvPr/>
        </p:nvSpPr>
        <p:spPr bwMode="auto">
          <a:xfrm>
            <a:off x="185738" y="944563"/>
            <a:ext cx="4857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chemeClr val="tx1"/>
                </a:solidFill>
                <a:latin typeface="Arial" panose="020B0604020202020204" pitchFamily="34" charset="0"/>
                <a:ea typeface="宋体" panose="02010600030101010101" pitchFamily="2" charset="-122"/>
              </a:rPr>
              <a:t> </a:t>
            </a:r>
            <a:r>
              <a:rPr kumimoji="0" lang="en-US" altLang="zh-CN" sz="3200" i="1">
                <a:solidFill>
                  <a:schemeClr val="tx1"/>
                </a:solidFill>
                <a:ea typeface="宋体" panose="02010600030101010101" pitchFamily="2" charset="-122"/>
              </a:rPr>
              <a:t>p</a:t>
            </a:r>
          </a:p>
        </p:txBody>
      </p:sp>
      <p:sp>
        <p:nvSpPr>
          <p:cNvPr id="442386" name="Text Box 18">
            <a:extLst>
              <a:ext uri="{FF2B5EF4-FFF2-40B4-BE49-F238E27FC236}">
                <a16:creationId xmlns:a16="http://schemas.microsoft.com/office/drawing/2014/main" id="{9A2143D2-CD1B-4B39-93A1-E56BAFAE0D06}"/>
              </a:ext>
            </a:extLst>
          </p:cNvPr>
          <p:cNvSpPr txBox="1">
            <a:spLocks noChangeArrowheads="1"/>
          </p:cNvSpPr>
          <p:nvPr/>
        </p:nvSpPr>
        <p:spPr bwMode="auto">
          <a:xfrm>
            <a:off x="3625850" y="446405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ea typeface="宋体" panose="02010600030101010101" pitchFamily="2" charset="-122"/>
              </a:rPr>
              <a:t>v</a:t>
            </a:r>
          </a:p>
        </p:txBody>
      </p:sp>
      <p:sp>
        <p:nvSpPr>
          <p:cNvPr id="442387" name="Text Box 19">
            <a:extLst>
              <a:ext uri="{FF2B5EF4-FFF2-40B4-BE49-F238E27FC236}">
                <a16:creationId xmlns:a16="http://schemas.microsoft.com/office/drawing/2014/main" id="{7BC21370-438C-494E-A8A6-429345EDB72B}"/>
              </a:ext>
            </a:extLst>
          </p:cNvPr>
          <p:cNvSpPr txBox="1">
            <a:spLocks noChangeArrowheads="1"/>
          </p:cNvSpPr>
          <p:nvPr/>
        </p:nvSpPr>
        <p:spPr bwMode="auto">
          <a:xfrm>
            <a:off x="1066800" y="1676400"/>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3</a:t>
            </a:r>
          </a:p>
        </p:txBody>
      </p:sp>
      <p:sp>
        <p:nvSpPr>
          <p:cNvPr id="442388" name="Text Box 20">
            <a:extLst>
              <a:ext uri="{FF2B5EF4-FFF2-40B4-BE49-F238E27FC236}">
                <a16:creationId xmlns:a16="http://schemas.microsoft.com/office/drawing/2014/main" id="{7E1CED57-23D2-4E38-A1CA-E13D0E339BD4}"/>
              </a:ext>
            </a:extLst>
          </p:cNvPr>
          <p:cNvSpPr txBox="1">
            <a:spLocks noChangeArrowheads="1"/>
          </p:cNvSpPr>
          <p:nvPr/>
        </p:nvSpPr>
        <p:spPr bwMode="auto">
          <a:xfrm>
            <a:off x="2971800" y="1676400"/>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2</a:t>
            </a:r>
          </a:p>
        </p:txBody>
      </p:sp>
      <p:sp>
        <p:nvSpPr>
          <p:cNvPr id="442389" name="Text Box 21">
            <a:extLst>
              <a:ext uri="{FF2B5EF4-FFF2-40B4-BE49-F238E27FC236}">
                <a16:creationId xmlns:a16="http://schemas.microsoft.com/office/drawing/2014/main" id="{BDFDB135-3607-4CB8-BE1B-889C91E6DD5A}"/>
              </a:ext>
            </a:extLst>
          </p:cNvPr>
          <p:cNvSpPr txBox="1">
            <a:spLocks noChangeArrowheads="1"/>
          </p:cNvSpPr>
          <p:nvPr/>
        </p:nvSpPr>
        <p:spPr bwMode="auto">
          <a:xfrm>
            <a:off x="3352800" y="3048000"/>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1</a:t>
            </a:r>
          </a:p>
        </p:txBody>
      </p:sp>
      <p:sp>
        <p:nvSpPr>
          <p:cNvPr id="442390" name="Text Box 22">
            <a:extLst>
              <a:ext uri="{FF2B5EF4-FFF2-40B4-BE49-F238E27FC236}">
                <a16:creationId xmlns:a16="http://schemas.microsoft.com/office/drawing/2014/main" id="{A6C46316-17E5-4C4E-B926-612F4FAAEAFE}"/>
              </a:ext>
            </a:extLst>
          </p:cNvPr>
          <p:cNvSpPr txBox="1">
            <a:spLocks noChangeArrowheads="1"/>
          </p:cNvSpPr>
          <p:nvPr/>
        </p:nvSpPr>
        <p:spPr bwMode="auto">
          <a:xfrm>
            <a:off x="1371600" y="3200400"/>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4</a:t>
            </a:r>
          </a:p>
        </p:txBody>
      </p:sp>
      <p:sp>
        <p:nvSpPr>
          <p:cNvPr id="442391" name="Line 23">
            <a:extLst>
              <a:ext uri="{FF2B5EF4-FFF2-40B4-BE49-F238E27FC236}">
                <a16:creationId xmlns:a16="http://schemas.microsoft.com/office/drawing/2014/main" id="{82AA1E02-A948-487E-AA36-F37AE9E4DC35}"/>
              </a:ext>
            </a:extLst>
          </p:cNvPr>
          <p:cNvSpPr>
            <a:spLocks noChangeShapeType="1"/>
          </p:cNvSpPr>
          <p:nvPr/>
        </p:nvSpPr>
        <p:spPr bwMode="auto">
          <a:xfrm flipV="1">
            <a:off x="4876800" y="1066800"/>
            <a:ext cx="0" cy="327660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2392" name="Line 24">
            <a:extLst>
              <a:ext uri="{FF2B5EF4-FFF2-40B4-BE49-F238E27FC236}">
                <a16:creationId xmlns:a16="http://schemas.microsoft.com/office/drawing/2014/main" id="{7C144A87-7A71-4EC2-9266-DDD277199991}"/>
              </a:ext>
            </a:extLst>
          </p:cNvPr>
          <p:cNvSpPr>
            <a:spLocks noChangeShapeType="1"/>
          </p:cNvSpPr>
          <p:nvPr/>
        </p:nvSpPr>
        <p:spPr bwMode="auto">
          <a:xfrm>
            <a:off x="4876800" y="4343400"/>
            <a:ext cx="3200400" cy="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2393" name="Arc 25">
            <a:extLst>
              <a:ext uri="{FF2B5EF4-FFF2-40B4-BE49-F238E27FC236}">
                <a16:creationId xmlns:a16="http://schemas.microsoft.com/office/drawing/2014/main" id="{8D726323-E8D9-43FB-A21C-531E36159783}"/>
              </a:ext>
            </a:extLst>
          </p:cNvPr>
          <p:cNvSpPr>
            <a:spLocks/>
          </p:cNvSpPr>
          <p:nvPr/>
        </p:nvSpPr>
        <p:spPr bwMode="auto">
          <a:xfrm rot="20655461" flipV="1">
            <a:off x="5638800" y="2209800"/>
            <a:ext cx="1447800" cy="144463"/>
          </a:xfrm>
          <a:custGeom>
            <a:avLst/>
            <a:gdLst>
              <a:gd name="G0" fmla="+- 0 0 0"/>
              <a:gd name="G1" fmla="+- 21600 0 0"/>
              <a:gd name="G2" fmla="+- 21600 0 0"/>
              <a:gd name="T0" fmla="*/ 0 w 20178"/>
              <a:gd name="T1" fmla="*/ 0 h 21600"/>
              <a:gd name="T2" fmla="*/ 20178 w 20178"/>
              <a:gd name="T3" fmla="*/ 13891 h 21600"/>
              <a:gd name="T4" fmla="*/ 0 w 20178"/>
              <a:gd name="T5" fmla="*/ 21600 h 21600"/>
            </a:gdLst>
            <a:ahLst/>
            <a:cxnLst>
              <a:cxn ang="0">
                <a:pos x="T0" y="T1"/>
              </a:cxn>
              <a:cxn ang="0">
                <a:pos x="T2" y="T3"/>
              </a:cxn>
              <a:cxn ang="0">
                <a:pos x="T4" y="T5"/>
              </a:cxn>
            </a:cxnLst>
            <a:rect l="0" t="0" r="r" b="b"/>
            <a:pathLst>
              <a:path w="20178" h="21600" fill="none" extrusionOk="0">
                <a:moveTo>
                  <a:pt x="0" y="0"/>
                </a:moveTo>
                <a:cubicBezTo>
                  <a:pt x="8955" y="0"/>
                  <a:pt x="16981" y="5525"/>
                  <a:pt x="20177" y="13891"/>
                </a:cubicBezTo>
              </a:path>
              <a:path w="20178" h="21600" stroke="0" extrusionOk="0">
                <a:moveTo>
                  <a:pt x="0" y="0"/>
                </a:moveTo>
                <a:cubicBezTo>
                  <a:pt x="8955" y="0"/>
                  <a:pt x="16981" y="5525"/>
                  <a:pt x="20177" y="13891"/>
                </a:cubicBezTo>
                <a:lnTo>
                  <a:pt x="0" y="21600"/>
                </a:lnTo>
                <a:close/>
              </a:path>
            </a:pathLst>
          </a:custGeom>
          <a:noFill/>
          <a:ln w="25400">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2394" name="Line 26">
            <a:extLst>
              <a:ext uri="{FF2B5EF4-FFF2-40B4-BE49-F238E27FC236}">
                <a16:creationId xmlns:a16="http://schemas.microsoft.com/office/drawing/2014/main" id="{76B3CB07-5C1D-420B-9FD5-84F23216C542}"/>
              </a:ext>
            </a:extLst>
          </p:cNvPr>
          <p:cNvSpPr>
            <a:spLocks noChangeShapeType="1"/>
          </p:cNvSpPr>
          <p:nvPr/>
        </p:nvSpPr>
        <p:spPr bwMode="auto">
          <a:xfrm rot="-9513">
            <a:off x="5694363" y="2536825"/>
            <a:ext cx="1587" cy="1136650"/>
          </a:xfrm>
          <a:prstGeom prst="line">
            <a:avLst/>
          </a:prstGeom>
          <a:noFill/>
          <a:ln w="25400">
            <a:solidFill>
              <a:schemeClr val="tx2"/>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2395" name="Arc 27">
            <a:extLst>
              <a:ext uri="{FF2B5EF4-FFF2-40B4-BE49-F238E27FC236}">
                <a16:creationId xmlns:a16="http://schemas.microsoft.com/office/drawing/2014/main" id="{FD4A89B8-9187-4426-A784-CCCFBFDA56DE}"/>
              </a:ext>
            </a:extLst>
          </p:cNvPr>
          <p:cNvSpPr>
            <a:spLocks/>
          </p:cNvSpPr>
          <p:nvPr/>
        </p:nvSpPr>
        <p:spPr bwMode="auto">
          <a:xfrm rot="20993501" flipV="1">
            <a:off x="5534025" y="2201863"/>
            <a:ext cx="1430338" cy="1350962"/>
          </a:xfrm>
          <a:custGeom>
            <a:avLst/>
            <a:gdLst>
              <a:gd name="G0" fmla="+- 0 0 0"/>
              <a:gd name="G1" fmla="+- 21597 0 0"/>
              <a:gd name="G2" fmla="+- 21600 0 0"/>
              <a:gd name="T0" fmla="*/ 343 w 9557"/>
              <a:gd name="T1" fmla="*/ 0 h 21597"/>
              <a:gd name="T2" fmla="*/ 9557 w 9557"/>
              <a:gd name="T3" fmla="*/ 2226 h 21597"/>
              <a:gd name="T4" fmla="*/ 0 w 9557"/>
              <a:gd name="T5" fmla="*/ 21597 h 21597"/>
            </a:gdLst>
            <a:ahLst/>
            <a:cxnLst>
              <a:cxn ang="0">
                <a:pos x="T0" y="T1"/>
              </a:cxn>
              <a:cxn ang="0">
                <a:pos x="T2" y="T3"/>
              </a:cxn>
              <a:cxn ang="0">
                <a:pos x="T4" y="T5"/>
              </a:cxn>
            </a:cxnLst>
            <a:rect l="0" t="0" r="r" b="b"/>
            <a:pathLst>
              <a:path w="9557" h="21597" fill="none" extrusionOk="0">
                <a:moveTo>
                  <a:pt x="343" y="-1"/>
                </a:moveTo>
                <a:cubicBezTo>
                  <a:pt x="3541" y="50"/>
                  <a:pt x="6688" y="811"/>
                  <a:pt x="9556" y="2226"/>
                </a:cubicBezTo>
              </a:path>
              <a:path w="9557" h="21597" stroke="0" extrusionOk="0">
                <a:moveTo>
                  <a:pt x="343" y="-1"/>
                </a:moveTo>
                <a:cubicBezTo>
                  <a:pt x="3541" y="50"/>
                  <a:pt x="6688" y="811"/>
                  <a:pt x="9556" y="2226"/>
                </a:cubicBezTo>
                <a:lnTo>
                  <a:pt x="0" y="21597"/>
                </a:lnTo>
                <a:close/>
              </a:path>
            </a:pathLst>
          </a:custGeom>
          <a:noFill/>
          <a:ln w="25400">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2396" name="Line 28">
            <a:extLst>
              <a:ext uri="{FF2B5EF4-FFF2-40B4-BE49-F238E27FC236}">
                <a16:creationId xmlns:a16="http://schemas.microsoft.com/office/drawing/2014/main" id="{06C27A68-2DD6-48AF-9B64-76987A353F0F}"/>
              </a:ext>
            </a:extLst>
          </p:cNvPr>
          <p:cNvSpPr>
            <a:spLocks noChangeShapeType="1"/>
          </p:cNvSpPr>
          <p:nvPr/>
        </p:nvSpPr>
        <p:spPr bwMode="auto">
          <a:xfrm rot="-8387">
            <a:off x="7065963" y="2051050"/>
            <a:ext cx="1587" cy="1241425"/>
          </a:xfrm>
          <a:prstGeom prst="line">
            <a:avLst/>
          </a:prstGeom>
          <a:noFill/>
          <a:ln w="25400">
            <a:solidFill>
              <a:schemeClr val="tx2"/>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2397" name="Line 29">
            <a:extLst>
              <a:ext uri="{FF2B5EF4-FFF2-40B4-BE49-F238E27FC236}">
                <a16:creationId xmlns:a16="http://schemas.microsoft.com/office/drawing/2014/main" id="{36143A23-A4D7-4B9D-9B54-5248AE966F95}"/>
              </a:ext>
            </a:extLst>
          </p:cNvPr>
          <p:cNvSpPr>
            <a:spLocks noChangeShapeType="1"/>
          </p:cNvSpPr>
          <p:nvPr/>
        </p:nvSpPr>
        <p:spPr bwMode="auto">
          <a:xfrm flipV="1">
            <a:off x="4876800" y="2554288"/>
            <a:ext cx="3048000" cy="0"/>
          </a:xfrm>
          <a:prstGeom prst="line">
            <a:avLst/>
          </a:prstGeom>
          <a:noFill/>
          <a:ln w="3175">
            <a:solidFill>
              <a:schemeClr val="tx2"/>
            </a:solidFill>
            <a:prstDash val="dash"/>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2398" name="Line 30">
            <a:extLst>
              <a:ext uri="{FF2B5EF4-FFF2-40B4-BE49-F238E27FC236}">
                <a16:creationId xmlns:a16="http://schemas.microsoft.com/office/drawing/2014/main" id="{22807B77-C1ED-4B7E-91ED-14AFCE6C2E64}"/>
              </a:ext>
            </a:extLst>
          </p:cNvPr>
          <p:cNvSpPr>
            <a:spLocks noChangeShapeType="1"/>
          </p:cNvSpPr>
          <p:nvPr/>
        </p:nvSpPr>
        <p:spPr bwMode="auto">
          <a:xfrm>
            <a:off x="4876800" y="3276600"/>
            <a:ext cx="3048000" cy="0"/>
          </a:xfrm>
          <a:prstGeom prst="line">
            <a:avLst/>
          </a:prstGeom>
          <a:noFill/>
          <a:ln w="3175">
            <a:solidFill>
              <a:srgbClr val="66FF66"/>
            </a:solidFill>
            <a:prstDash val="dash"/>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2399" name="Rectangle 31">
            <a:extLst>
              <a:ext uri="{FF2B5EF4-FFF2-40B4-BE49-F238E27FC236}">
                <a16:creationId xmlns:a16="http://schemas.microsoft.com/office/drawing/2014/main" id="{2F4CCE63-CB71-40F9-B56C-391C1787FE4A}"/>
              </a:ext>
            </a:extLst>
          </p:cNvPr>
          <p:cNvSpPr>
            <a:spLocks noChangeArrowheads="1"/>
          </p:cNvSpPr>
          <p:nvPr/>
        </p:nvSpPr>
        <p:spPr bwMode="auto">
          <a:xfrm>
            <a:off x="4252913" y="1263650"/>
            <a:ext cx="43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solidFill>
                  <a:srgbClr val="66FF66"/>
                </a:solidFill>
                <a:ea typeface="宋体" panose="02010600030101010101" pitchFamily="2" charset="-122"/>
              </a:rPr>
              <a:t>T</a:t>
            </a:r>
          </a:p>
        </p:txBody>
      </p:sp>
      <p:sp>
        <p:nvSpPr>
          <p:cNvPr id="442400" name="Rectangle 32">
            <a:extLst>
              <a:ext uri="{FF2B5EF4-FFF2-40B4-BE49-F238E27FC236}">
                <a16:creationId xmlns:a16="http://schemas.microsoft.com/office/drawing/2014/main" id="{7E554408-02B3-4EDD-9509-E8CC984595B1}"/>
              </a:ext>
            </a:extLst>
          </p:cNvPr>
          <p:cNvSpPr>
            <a:spLocks noChangeArrowheads="1"/>
          </p:cNvSpPr>
          <p:nvPr/>
        </p:nvSpPr>
        <p:spPr bwMode="auto">
          <a:xfrm>
            <a:off x="7810500" y="4464050"/>
            <a:ext cx="342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ea typeface="宋体" panose="02010600030101010101" pitchFamily="2" charset="-122"/>
              </a:rPr>
              <a:t>s</a:t>
            </a:r>
          </a:p>
        </p:txBody>
      </p:sp>
      <p:sp>
        <p:nvSpPr>
          <p:cNvPr id="442401" name="Rectangle 33">
            <a:extLst>
              <a:ext uri="{FF2B5EF4-FFF2-40B4-BE49-F238E27FC236}">
                <a16:creationId xmlns:a16="http://schemas.microsoft.com/office/drawing/2014/main" id="{17A67D65-E60D-4027-BB81-C0C2090BEEE4}"/>
              </a:ext>
            </a:extLst>
          </p:cNvPr>
          <p:cNvSpPr>
            <a:spLocks noChangeArrowheads="1"/>
          </p:cNvSpPr>
          <p:nvPr/>
        </p:nvSpPr>
        <p:spPr bwMode="auto">
          <a:xfrm>
            <a:off x="7934325" y="2971800"/>
            <a:ext cx="565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solidFill>
                  <a:srgbClr val="66FF66"/>
                </a:solidFill>
                <a:ea typeface="宋体" panose="02010600030101010101" pitchFamily="2" charset="-122"/>
              </a:rPr>
              <a:t>T</a:t>
            </a:r>
            <a:r>
              <a:rPr kumimoji="0" lang="en-US" altLang="zh-CN" sz="3200" baseline="-25000">
                <a:solidFill>
                  <a:srgbClr val="66FF66"/>
                </a:solidFill>
                <a:ea typeface="宋体" panose="02010600030101010101" pitchFamily="2" charset="-122"/>
              </a:rPr>
              <a:t>2</a:t>
            </a:r>
          </a:p>
        </p:txBody>
      </p:sp>
      <p:sp>
        <p:nvSpPr>
          <p:cNvPr id="442402" name="Rectangle 34">
            <a:extLst>
              <a:ext uri="{FF2B5EF4-FFF2-40B4-BE49-F238E27FC236}">
                <a16:creationId xmlns:a16="http://schemas.microsoft.com/office/drawing/2014/main" id="{CEAC3A15-8AEF-4942-8742-A2EF47FCEE93}"/>
              </a:ext>
            </a:extLst>
          </p:cNvPr>
          <p:cNvSpPr>
            <a:spLocks noChangeArrowheads="1"/>
          </p:cNvSpPr>
          <p:nvPr/>
        </p:nvSpPr>
        <p:spPr bwMode="auto">
          <a:xfrm>
            <a:off x="8001000" y="2133600"/>
            <a:ext cx="565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ea typeface="宋体" panose="02010600030101010101" pitchFamily="2" charset="-122"/>
              </a:rPr>
              <a:t>T</a:t>
            </a:r>
            <a:r>
              <a:rPr kumimoji="0" lang="en-US" altLang="zh-CN" sz="3200" baseline="-25000">
                <a:ea typeface="宋体" panose="02010600030101010101" pitchFamily="2" charset="-122"/>
              </a:rPr>
              <a:t>0</a:t>
            </a:r>
          </a:p>
        </p:txBody>
      </p:sp>
      <p:sp>
        <p:nvSpPr>
          <p:cNvPr id="442403" name="Text Box 35">
            <a:extLst>
              <a:ext uri="{FF2B5EF4-FFF2-40B4-BE49-F238E27FC236}">
                <a16:creationId xmlns:a16="http://schemas.microsoft.com/office/drawing/2014/main" id="{AD2B3F47-E36F-49EB-8D89-1F41A461CEEF}"/>
              </a:ext>
            </a:extLst>
          </p:cNvPr>
          <p:cNvSpPr txBox="1">
            <a:spLocks noChangeArrowheads="1"/>
          </p:cNvSpPr>
          <p:nvPr/>
        </p:nvSpPr>
        <p:spPr bwMode="auto">
          <a:xfrm>
            <a:off x="7010400" y="3276600"/>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1</a:t>
            </a:r>
          </a:p>
        </p:txBody>
      </p:sp>
      <p:sp>
        <p:nvSpPr>
          <p:cNvPr id="442404" name="Text Box 36">
            <a:extLst>
              <a:ext uri="{FF2B5EF4-FFF2-40B4-BE49-F238E27FC236}">
                <a16:creationId xmlns:a16="http://schemas.microsoft.com/office/drawing/2014/main" id="{C9AA5ED1-5C2B-4BC0-8C68-A0C1F664219B}"/>
              </a:ext>
            </a:extLst>
          </p:cNvPr>
          <p:cNvSpPr txBox="1">
            <a:spLocks noChangeArrowheads="1"/>
          </p:cNvSpPr>
          <p:nvPr/>
        </p:nvSpPr>
        <p:spPr bwMode="auto">
          <a:xfrm>
            <a:off x="7162800" y="1676400"/>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2</a:t>
            </a:r>
          </a:p>
        </p:txBody>
      </p:sp>
      <p:sp>
        <p:nvSpPr>
          <p:cNvPr id="442405" name="Text Box 37">
            <a:extLst>
              <a:ext uri="{FF2B5EF4-FFF2-40B4-BE49-F238E27FC236}">
                <a16:creationId xmlns:a16="http://schemas.microsoft.com/office/drawing/2014/main" id="{A2BBE2D6-F4B6-47F6-AD1D-01AC076628F1}"/>
              </a:ext>
            </a:extLst>
          </p:cNvPr>
          <p:cNvSpPr txBox="1">
            <a:spLocks noChangeArrowheads="1"/>
          </p:cNvSpPr>
          <p:nvPr/>
        </p:nvSpPr>
        <p:spPr bwMode="auto">
          <a:xfrm>
            <a:off x="5334000" y="2057400"/>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3</a:t>
            </a:r>
          </a:p>
        </p:txBody>
      </p:sp>
      <p:sp>
        <p:nvSpPr>
          <p:cNvPr id="442406" name="Text Box 38">
            <a:extLst>
              <a:ext uri="{FF2B5EF4-FFF2-40B4-BE49-F238E27FC236}">
                <a16:creationId xmlns:a16="http://schemas.microsoft.com/office/drawing/2014/main" id="{6B998E76-A290-4987-92D2-DDF0820AAF33}"/>
              </a:ext>
            </a:extLst>
          </p:cNvPr>
          <p:cNvSpPr txBox="1">
            <a:spLocks noChangeArrowheads="1"/>
          </p:cNvSpPr>
          <p:nvPr/>
        </p:nvSpPr>
        <p:spPr bwMode="auto">
          <a:xfrm>
            <a:off x="5334000" y="3505200"/>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4</a:t>
            </a:r>
          </a:p>
        </p:txBody>
      </p:sp>
      <p:sp>
        <p:nvSpPr>
          <p:cNvPr id="442416" name="AutoShape 48">
            <a:hlinkClick r:id="rId3" action="ppaction://hlinksldjump" highlightClick="1"/>
            <a:extLst>
              <a:ext uri="{FF2B5EF4-FFF2-40B4-BE49-F238E27FC236}">
                <a16:creationId xmlns:a16="http://schemas.microsoft.com/office/drawing/2014/main" id="{CA14A3D6-8913-41CB-AFBD-1C859160A5EE}"/>
              </a:ext>
            </a:extLst>
          </p:cNvPr>
          <p:cNvSpPr>
            <a:spLocks noChangeArrowheads="1"/>
          </p:cNvSpPr>
          <p:nvPr/>
        </p:nvSpPr>
        <p:spPr bwMode="auto">
          <a:xfrm>
            <a:off x="7924800" y="6019800"/>
            <a:ext cx="914400" cy="609600"/>
          </a:xfrm>
          <a:prstGeom prst="actionButtonReturn">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2417" name="Rectangle 49">
            <a:extLst>
              <a:ext uri="{FF2B5EF4-FFF2-40B4-BE49-F238E27FC236}">
                <a16:creationId xmlns:a16="http://schemas.microsoft.com/office/drawing/2014/main" id="{86246C55-0EAD-464C-85A9-8D54F8E4018A}"/>
              </a:ext>
            </a:extLst>
          </p:cNvPr>
          <p:cNvSpPr>
            <a:spLocks noChangeArrowheads="1"/>
          </p:cNvSpPr>
          <p:nvPr/>
        </p:nvSpPr>
        <p:spPr bwMode="auto">
          <a:xfrm>
            <a:off x="5715000" y="2554288"/>
            <a:ext cx="1371600" cy="719137"/>
          </a:xfrm>
          <a:prstGeom prst="rect">
            <a:avLst/>
          </a:prstGeom>
          <a:noFill/>
          <a:ln w="38100" cap="sq">
            <a:solidFill>
              <a:schemeClr val="tx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2418" name="Rectangle 50">
            <a:extLst>
              <a:ext uri="{FF2B5EF4-FFF2-40B4-BE49-F238E27FC236}">
                <a16:creationId xmlns:a16="http://schemas.microsoft.com/office/drawing/2014/main" id="{5A35D9EF-23BF-4DF1-935A-5F2FE973DCA6}"/>
              </a:ext>
            </a:extLst>
          </p:cNvPr>
          <p:cNvSpPr>
            <a:spLocks noChangeArrowheads="1"/>
          </p:cNvSpPr>
          <p:nvPr/>
        </p:nvSpPr>
        <p:spPr bwMode="auto">
          <a:xfrm>
            <a:off x="1609725" y="5334000"/>
            <a:ext cx="628015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4800">
                <a:latin typeface="Arial" panose="020B0604020202020204" pitchFamily="34" charset="0"/>
                <a:ea typeface="楷体_GB2312" pitchFamily="49" charset="-122"/>
              </a:rPr>
              <a:t>同温限卡诺</a:t>
            </a:r>
            <a:r>
              <a:rPr kumimoji="0" lang="zh-CN" altLang="en-US" sz="4800">
                <a:latin typeface="Arial Black" panose="020B0A04020102020204" pitchFamily="34" charset="0"/>
                <a:ea typeface="楷体_GB2312" pitchFamily="49" charset="-122"/>
              </a:rPr>
              <a:t>制冷循环？</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2418"/>
                                        </p:tgtEl>
                                        <p:attrNameLst>
                                          <p:attrName>style.visibility</p:attrName>
                                        </p:attrNameLst>
                                      </p:cBhvr>
                                      <p:to>
                                        <p:strVal val="visible"/>
                                      </p:to>
                                    </p:set>
                                    <p:anim calcmode="lin" valueType="num">
                                      <p:cBhvr additive="base">
                                        <p:cTn id="7" dur="500" fill="hold"/>
                                        <p:tgtEl>
                                          <p:spTgt spid="442418"/>
                                        </p:tgtEl>
                                        <p:attrNameLst>
                                          <p:attrName>ppt_x</p:attrName>
                                        </p:attrNameLst>
                                      </p:cBhvr>
                                      <p:tavLst>
                                        <p:tav tm="0">
                                          <p:val>
                                            <p:strVal val="#ppt_x"/>
                                          </p:val>
                                        </p:tav>
                                        <p:tav tm="100000">
                                          <p:val>
                                            <p:strVal val="#ppt_x"/>
                                          </p:val>
                                        </p:tav>
                                      </p:tavLst>
                                    </p:anim>
                                    <p:anim calcmode="lin" valueType="num">
                                      <p:cBhvr additive="base">
                                        <p:cTn id="8" dur="500" fill="hold"/>
                                        <p:tgtEl>
                                          <p:spTgt spid="4424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442417"/>
                                        </p:tgtEl>
                                        <p:attrNameLst>
                                          <p:attrName>style.visibility</p:attrName>
                                        </p:attrNameLst>
                                      </p:cBhvr>
                                      <p:to>
                                        <p:strVal val="visible"/>
                                      </p:to>
                                    </p:set>
                                    <p:anim calcmode="lin" valueType="num">
                                      <p:cBhvr>
                                        <p:cTn id="13" dur="500" fill="hold"/>
                                        <p:tgtEl>
                                          <p:spTgt spid="442417"/>
                                        </p:tgtEl>
                                        <p:attrNameLst>
                                          <p:attrName>ppt_w</p:attrName>
                                        </p:attrNameLst>
                                      </p:cBhvr>
                                      <p:tavLst>
                                        <p:tav tm="0">
                                          <p:val>
                                            <p:fltVal val="0"/>
                                          </p:val>
                                        </p:tav>
                                        <p:tav tm="100000">
                                          <p:val>
                                            <p:strVal val="#ppt_w"/>
                                          </p:val>
                                        </p:tav>
                                      </p:tavLst>
                                    </p:anim>
                                    <p:anim calcmode="lin" valueType="num">
                                      <p:cBhvr>
                                        <p:cTn id="14" dur="500" fill="hold"/>
                                        <p:tgtEl>
                                          <p:spTgt spid="4424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418"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a:extLst>
              <a:ext uri="{FF2B5EF4-FFF2-40B4-BE49-F238E27FC236}">
                <a16:creationId xmlns:a16="http://schemas.microsoft.com/office/drawing/2014/main" id="{CD1187C7-55AA-4DB5-8C33-62CC198BB9F7}"/>
              </a:ext>
            </a:extLst>
          </p:cNvPr>
          <p:cNvSpPr>
            <a:spLocks noGrp="1" noChangeArrowheads="1"/>
          </p:cNvSpPr>
          <p:nvPr>
            <p:ph type="title"/>
          </p:nvPr>
        </p:nvSpPr>
        <p:spPr>
          <a:xfrm>
            <a:off x="1981200" y="166688"/>
            <a:ext cx="5486400" cy="823912"/>
          </a:xfrm>
        </p:spPr>
        <p:txBody>
          <a:bodyPr/>
          <a:lstStyle/>
          <a:p>
            <a:pPr algn="l"/>
            <a:r>
              <a:rPr kumimoji="1" lang="zh-CN" altLang="en-US" sz="4800" b="1">
                <a:latin typeface="楷体_GB2312" pitchFamily="49" charset="-122"/>
                <a:ea typeface="楷体_GB2312" pitchFamily="49" charset="-122"/>
                <a:sym typeface="Symbol" panose="05050102010706020507" pitchFamily="18" charset="2"/>
              </a:rPr>
              <a:t>空气回热制冷循环</a:t>
            </a:r>
          </a:p>
        </p:txBody>
      </p:sp>
      <p:grpSp>
        <p:nvGrpSpPr>
          <p:cNvPr id="443395" name="Group 3">
            <a:extLst>
              <a:ext uri="{FF2B5EF4-FFF2-40B4-BE49-F238E27FC236}">
                <a16:creationId xmlns:a16="http://schemas.microsoft.com/office/drawing/2014/main" id="{C1C7AFFE-5DFC-4B8A-9783-D789243FB1B2}"/>
              </a:ext>
            </a:extLst>
          </p:cNvPr>
          <p:cNvGrpSpPr>
            <a:grpSpLocks noChangeAspect="1"/>
          </p:cNvGrpSpPr>
          <p:nvPr/>
        </p:nvGrpSpPr>
        <p:grpSpPr bwMode="auto">
          <a:xfrm>
            <a:off x="0" y="1600200"/>
            <a:ext cx="4618038" cy="3925888"/>
            <a:chOff x="3420" y="9396"/>
            <a:chExt cx="4590" cy="3900"/>
          </a:xfrm>
        </p:grpSpPr>
        <p:graphicFrame>
          <p:nvGraphicFramePr>
            <p:cNvPr id="443396" name="Object 4">
              <a:extLst>
                <a:ext uri="{FF2B5EF4-FFF2-40B4-BE49-F238E27FC236}">
                  <a16:creationId xmlns:a16="http://schemas.microsoft.com/office/drawing/2014/main" id="{A81A7679-666B-4D48-B5E0-D95DB97E5E78}"/>
                </a:ext>
              </a:extLst>
            </p:cNvPr>
            <p:cNvGraphicFramePr>
              <a:graphicFrameLocks noChangeAspect="1"/>
            </p:cNvGraphicFramePr>
            <p:nvPr/>
          </p:nvGraphicFramePr>
          <p:xfrm>
            <a:off x="3420" y="9396"/>
            <a:ext cx="4590" cy="3433"/>
          </p:xfrm>
          <a:graphic>
            <a:graphicData uri="http://schemas.openxmlformats.org/presentationml/2006/ole">
              <mc:AlternateContent xmlns:mc="http://schemas.openxmlformats.org/markup-compatibility/2006">
                <mc:Choice xmlns:v="urn:schemas-microsoft-com:vml" Requires="v">
                  <p:oleObj spid="_x0000_s443514" name="位图图像" r:id="rId4" imgW="2343477" imgH="1752381" progId="Paint.Picture">
                    <p:embed/>
                  </p:oleObj>
                </mc:Choice>
                <mc:Fallback>
                  <p:oleObj name="位图图像" r:id="rId4" imgW="2343477" imgH="1752381"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0" y="9396"/>
                          <a:ext cx="4590" cy="3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3397" name="Text Box 5">
              <a:extLst>
                <a:ext uri="{FF2B5EF4-FFF2-40B4-BE49-F238E27FC236}">
                  <a16:creationId xmlns:a16="http://schemas.microsoft.com/office/drawing/2014/main" id="{F9B0DE99-9947-4C88-9C22-FC7AD22308A2}"/>
                </a:ext>
              </a:extLst>
            </p:cNvPr>
            <p:cNvSpPr txBox="1">
              <a:spLocks noChangeAspect="1" noChangeArrowheads="1"/>
            </p:cNvSpPr>
            <p:nvPr/>
          </p:nvSpPr>
          <p:spPr bwMode="auto">
            <a:xfrm>
              <a:off x="4140" y="12984"/>
              <a:ext cx="3240" cy="312"/>
            </a:xfrm>
            <a:prstGeom prst="rect">
              <a:avLst/>
            </a:prstGeom>
            <a:solidFill>
              <a:srgbClr val="FFFFFF"/>
            </a:solidFill>
            <a:ln w="9525">
              <a:solidFill>
                <a:srgbClr val="FFFFFF"/>
              </a:solidFill>
              <a:miter lim="800000"/>
              <a:headEnd/>
              <a:tailEnd/>
            </a:ln>
          </p:spPr>
          <p:txBody>
            <a:bodyPr lIns="0" tIns="0" rIns="0" bIns="0"/>
            <a:lstStyle/>
            <a:p>
              <a:pPr algn="just" eaLnBrk="0" hangingPunct="0">
                <a:spcBef>
                  <a:spcPct val="0"/>
                </a:spcBef>
              </a:pPr>
              <a:r>
                <a:rPr kumimoji="0" lang="en-US" altLang="zh-CN" sz="1000" b="0">
                  <a:solidFill>
                    <a:schemeClr val="tx1"/>
                  </a:solidFill>
                  <a:ea typeface="宋体" panose="02010600030101010101" pitchFamily="2" charset="-122"/>
                </a:rPr>
                <a:t> </a:t>
              </a:r>
              <a:r>
                <a:rPr kumimoji="0" lang="zh-CN" altLang="en-US" sz="1000" b="0">
                  <a:solidFill>
                    <a:schemeClr val="tx1"/>
                  </a:solidFill>
                  <a:ea typeface="宋体" panose="02010600030101010101" pitchFamily="2" charset="-122"/>
                </a:rPr>
                <a:t>回热式空气压缩制冷装置</a:t>
              </a:r>
            </a:p>
          </p:txBody>
        </p:sp>
      </p:grpSp>
      <p:sp>
        <p:nvSpPr>
          <p:cNvPr id="443398" name="Rectangle 6">
            <a:extLst>
              <a:ext uri="{FF2B5EF4-FFF2-40B4-BE49-F238E27FC236}">
                <a16:creationId xmlns:a16="http://schemas.microsoft.com/office/drawing/2014/main" id="{572D8094-053A-49A5-818B-A57955A255DC}"/>
              </a:ext>
            </a:extLst>
          </p:cNvPr>
          <p:cNvSpPr>
            <a:spLocks noChangeArrowheads="1"/>
          </p:cNvSpPr>
          <p:nvPr/>
        </p:nvSpPr>
        <p:spPr bwMode="auto">
          <a:xfrm>
            <a:off x="457200" y="5105400"/>
            <a:ext cx="3886200" cy="762000"/>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3442" name="Line 50">
            <a:extLst>
              <a:ext uri="{FF2B5EF4-FFF2-40B4-BE49-F238E27FC236}">
                <a16:creationId xmlns:a16="http://schemas.microsoft.com/office/drawing/2014/main" id="{D7364D1E-894B-4FE7-8949-CAF862AC9524}"/>
              </a:ext>
            </a:extLst>
          </p:cNvPr>
          <p:cNvSpPr>
            <a:spLocks noChangeShapeType="1"/>
          </p:cNvSpPr>
          <p:nvPr/>
        </p:nvSpPr>
        <p:spPr bwMode="auto">
          <a:xfrm flipV="1">
            <a:off x="5149850" y="3163888"/>
            <a:ext cx="3371850" cy="0"/>
          </a:xfrm>
          <a:prstGeom prst="line">
            <a:avLst/>
          </a:prstGeom>
          <a:noFill/>
          <a:ln w="3175">
            <a:solidFill>
              <a:schemeClr val="tx2"/>
            </a:solidFill>
            <a:prstDash val="dash"/>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3443" name="Line 51">
            <a:extLst>
              <a:ext uri="{FF2B5EF4-FFF2-40B4-BE49-F238E27FC236}">
                <a16:creationId xmlns:a16="http://schemas.microsoft.com/office/drawing/2014/main" id="{57C584CE-5DB8-447E-804A-0FD12301EDF0}"/>
              </a:ext>
            </a:extLst>
          </p:cNvPr>
          <p:cNvSpPr>
            <a:spLocks noChangeShapeType="1"/>
          </p:cNvSpPr>
          <p:nvPr/>
        </p:nvSpPr>
        <p:spPr bwMode="auto">
          <a:xfrm>
            <a:off x="5149850" y="3886200"/>
            <a:ext cx="3371850" cy="0"/>
          </a:xfrm>
          <a:prstGeom prst="line">
            <a:avLst/>
          </a:prstGeom>
          <a:noFill/>
          <a:ln w="3175">
            <a:solidFill>
              <a:srgbClr val="66FF66"/>
            </a:solidFill>
            <a:prstDash val="dash"/>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3444" name="Rectangle 52">
            <a:extLst>
              <a:ext uri="{FF2B5EF4-FFF2-40B4-BE49-F238E27FC236}">
                <a16:creationId xmlns:a16="http://schemas.microsoft.com/office/drawing/2014/main" id="{F160D255-4C6E-4A13-8699-36DE5A89172D}"/>
              </a:ext>
            </a:extLst>
          </p:cNvPr>
          <p:cNvSpPr>
            <a:spLocks noChangeArrowheads="1"/>
          </p:cNvSpPr>
          <p:nvPr/>
        </p:nvSpPr>
        <p:spPr bwMode="auto">
          <a:xfrm>
            <a:off x="4572000" y="3581400"/>
            <a:ext cx="565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solidFill>
                  <a:srgbClr val="66FF66"/>
                </a:solidFill>
                <a:ea typeface="宋体" panose="02010600030101010101" pitchFamily="2" charset="-122"/>
              </a:rPr>
              <a:t>T</a:t>
            </a:r>
            <a:r>
              <a:rPr kumimoji="0" lang="en-US" altLang="zh-CN" sz="3200" baseline="-25000">
                <a:solidFill>
                  <a:srgbClr val="66FF66"/>
                </a:solidFill>
                <a:ea typeface="宋体" panose="02010600030101010101" pitchFamily="2" charset="-122"/>
              </a:rPr>
              <a:t>2</a:t>
            </a:r>
          </a:p>
        </p:txBody>
      </p:sp>
      <p:sp>
        <p:nvSpPr>
          <p:cNvPr id="443445" name="Rectangle 53">
            <a:extLst>
              <a:ext uri="{FF2B5EF4-FFF2-40B4-BE49-F238E27FC236}">
                <a16:creationId xmlns:a16="http://schemas.microsoft.com/office/drawing/2014/main" id="{DE5CADC0-5B7A-4BEE-B78B-072EB96964AC}"/>
              </a:ext>
            </a:extLst>
          </p:cNvPr>
          <p:cNvSpPr>
            <a:spLocks noChangeArrowheads="1"/>
          </p:cNvSpPr>
          <p:nvPr/>
        </p:nvSpPr>
        <p:spPr bwMode="auto">
          <a:xfrm>
            <a:off x="4648200" y="2819400"/>
            <a:ext cx="565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ea typeface="宋体" panose="02010600030101010101" pitchFamily="2" charset="-122"/>
              </a:rPr>
              <a:t>T</a:t>
            </a:r>
            <a:r>
              <a:rPr kumimoji="0" lang="en-US" altLang="zh-CN" sz="3200" baseline="-25000">
                <a:ea typeface="宋体" panose="02010600030101010101" pitchFamily="2" charset="-122"/>
              </a:rPr>
              <a:t>0</a:t>
            </a:r>
          </a:p>
        </p:txBody>
      </p:sp>
      <p:sp>
        <p:nvSpPr>
          <p:cNvPr id="443447" name="Text Box 55">
            <a:extLst>
              <a:ext uri="{FF2B5EF4-FFF2-40B4-BE49-F238E27FC236}">
                <a16:creationId xmlns:a16="http://schemas.microsoft.com/office/drawing/2014/main" id="{72E94FF9-12F4-47D6-85D7-8203E93C05E9}"/>
              </a:ext>
            </a:extLst>
          </p:cNvPr>
          <p:cNvSpPr txBox="1">
            <a:spLocks noChangeArrowheads="1"/>
          </p:cNvSpPr>
          <p:nvPr/>
        </p:nvSpPr>
        <p:spPr bwMode="auto">
          <a:xfrm>
            <a:off x="2895600" y="2590800"/>
            <a:ext cx="574675" cy="519113"/>
          </a:xfrm>
          <a:prstGeom prst="rect">
            <a:avLst/>
          </a:prstGeom>
          <a:solidFill>
            <a:srgbClr val="CCFFFF"/>
          </a:solidFill>
          <a:ln>
            <a:noFill/>
          </a:ln>
          <a:effectLst/>
          <a:extLs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chemeClr val="bg2"/>
                </a:solidFill>
                <a:latin typeface="Arial" panose="020B0604020202020204" pitchFamily="34" charset="0"/>
                <a:ea typeface="宋体" panose="02010600030101010101" pitchFamily="2" charset="-122"/>
              </a:rPr>
              <a:t>1</a:t>
            </a:r>
            <a:r>
              <a:rPr lang="en-US" altLang="zh-CN" sz="3200" baseline="-25000">
                <a:solidFill>
                  <a:schemeClr val="bg2"/>
                </a:solidFill>
                <a:latin typeface="Arial" panose="020B0604020202020204" pitchFamily="34" charset="0"/>
                <a:ea typeface="宋体" panose="02010600030101010101" pitchFamily="2" charset="-122"/>
              </a:rPr>
              <a:t>R</a:t>
            </a:r>
          </a:p>
        </p:txBody>
      </p:sp>
      <p:grpSp>
        <p:nvGrpSpPr>
          <p:cNvPr id="443468" name="Group 76">
            <a:extLst>
              <a:ext uri="{FF2B5EF4-FFF2-40B4-BE49-F238E27FC236}">
                <a16:creationId xmlns:a16="http://schemas.microsoft.com/office/drawing/2014/main" id="{4C71B7F3-4001-4003-84E8-EFE2D706972E}"/>
              </a:ext>
            </a:extLst>
          </p:cNvPr>
          <p:cNvGrpSpPr>
            <a:grpSpLocks/>
          </p:cNvGrpSpPr>
          <p:nvPr/>
        </p:nvGrpSpPr>
        <p:grpSpPr bwMode="auto">
          <a:xfrm>
            <a:off x="4826000" y="1263650"/>
            <a:ext cx="3594100" cy="4192588"/>
            <a:chOff x="3040" y="796"/>
            <a:chExt cx="2264" cy="2641"/>
          </a:xfrm>
        </p:grpSpPr>
        <p:sp>
          <p:nvSpPr>
            <p:cNvPr id="443438" name="Line 46">
              <a:extLst>
                <a:ext uri="{FF2B5EF4-FFF2-40B4-BE49-F238E27FC236}">
                  <a16:creationId xmlns:a16="http://schemas.microsoft.com/office/drawing/2014/main" id="{0FCBA753-F2EB-43D3-9085-C063AE0F8FE1}"/>
                </a:ext>
              </a:extLst>
            </p:cNvPr>
            <p:cNvSpPr>
              <a:spLocks noChangeShapeType="1"/>
            </p:cNvSpPr>
            <p:nvPr/>
          </p:nvSpPr>
          <p:spPr bwMode="auto">
            <a:xfrm flipV="1">
              <a:off x="3244" y="1056"/>
              <a:ext cx="0" cy="2064"/>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3439" name="Line 47">
              <a:extLst>
                <a:ext uri="{FF2B5EF4-FFF2-40B4-BE49-F238E27FC236}">
                  <a16:creationId xmlns:a16="http://schemas.microsoft.com/office/drawing/2014/main" id="{01C831FD-5BCB-4543-B508-54B7E1D3AED8}"/>
                </a:ext>
              </a:extLst>
            </p:cNvPr>
            <p:cNvSpPr>
              <a:spLocks noChangeShapeType="1"/>
            </p:cNvSpPr>
            <p:nvPr/>
          </p:nvSpPr>
          <p:spPr bwMode="auto">
            <a:xfrm>
              <a:off x="3244" y="3120"/>
              <a:ext cx="2016" cy="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3453" name="Rectangle 61">
              <a:extLst>
                <a:ext uri="{FF2B5EF4-FFF2-40B4-BE49-F238E27FC236}">
                  <a16:creationId xmlns:a16="http://schemas.microsoft.com/office/drawing/2014/main" id="{D5C65232-9FBA-441C-99C8-7436E2E75F8C}"/>
                </a:ext>
              </a:extLst>
            </p:cNvPr>
            <p:cNvSpPr>
              <a:spLocks noChangeArrowheads="1"/>
            </p:cNvSpPr>
            <p:nvPr/>
          </p:nvSpPr>
          <p:spPr bwMode="auto">
            <a:xfrm>
              <a:off x="3040" y="796"/>
              <a:ext cx="2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solidFill>
                    <a:srgbClr val="66FF66"/>
                  </a:solidFill>
                  <a:ea typeface="宋体" panose="02010600030101010101" pitchFamily="2" charset="-122"/>
                </a:rPr>
                <a:t>T</a:t>
              </a:r>
            </a:p>
          </p:txBody>
        </p:sp>
        <p:sp>
          <p:nvSpPr>
            <p:cNvPr id="443454" name="Rectangle 62">
              <a:extLst>
                <a:ext uri="{FF2B5EF4-FFF2-40B4-BE49-F238E27FC236}">
                  <a16:creationId xmlns:a16="http://schemas.microsoft.com/office/drawing/2014/main" id="{72B07BE7-01FB-4148-A544-6AAFBACF6F9E}"/>
                </a:ext>
              </a:extLst>
            </p:cNvPr>
            <p:cNvSpPr>
              <a:spLocks noChangeArrowheads="1"/>
            </p:cNvSpPr>
            <p:nvPr/>
          </p:nvSpPr>
          <p:spPr bwMode="auto">
            <a:xfrm>
              <a:off x="5088" y="3072"/>
              <a:ext cx="2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ea typeface="宋体" panose="02010600030101010101" pitchFamily="2" charset="-122"/>
                </a:rPr>
                <a:t>s</a:t>
              </a:r>
            </a:p>
          </p:txBody>
        </p:sp>
      </p:grpSp>
      <p:sp>
        <p:nvSpPr>
          <p:cNvPr id="443455" name="Freeform 63">
            <a:extLst>
              <a:ext uri="{FF2B5EF4-FFF2-40B4-BE49-F238E27FC236}">
                <a16:creationId xmlns:a16="http://schemas.microsoft.com/office/drawing/2014/main" id="{36EE002B-C12A-4E16-9C89-CC415746E781}"/>
              </a:ext>
            </a:extLst>
          </p:cNvPr>
          <p:cNvSpPr>
            <a:spLocks/>
          </p:cNvSpPr>
          <p:nvPr/>
        </p:nvSpPr>
        <p:spPr bwMode="auto">
          <a:xfrm>
            <a:off x="7315200" y="3200400"/>
            <a:ext cx="1066800" cy="685800"/>
          </a:xfrm>
          <a:custGeom>
            <a:avLst/>
            <a:gdLst>
              <a:gd name="T0" fmla="*/ 0 w 672"/>
              <a:gd name="T1" fmla="*/ 432 h 432"/>
              <a:gd name="T2" fmla="*/ 336 w 672"/>
              <a:gd name="T3" fmla="*/ 240 h 432"/>
              <a:gd name="T4" fmla="*/ 672 w 672"/>
              <a:gd name="T5" fmla="*/ 0 h 432"/>
            </a:gdLst>
            <a:ahLst/>
            <a:cxnLst>
              <a:cxn ang="0">
                <a:pos x="T0" y="T1"/>
              </a:cxn>
              <a:cxn ang="0">
                <a:pos x="T2" y="T3"/>
              </a:cxn>
              <a:cxn ang="0">
                <a:pos x="T4" y="T5"/>
              </a:cxn>
            </a:cxnLst>
            <a:rect l="0" t="0" r="r" b="b"/>
            <a:pathLst>
              <a:path w="672" h="432">
                <a:moveTo>
                  <a:pt x="0" y="432"/>
                </a:moveTo>
                <a:cubicBezTo>
                  <a:pt x="112" y="372"/>
                  <a:pt x="224" y="312"/>
                  <a:pt x="336" y="240"/>
                </a:cubicBezTo>
                <a:cubicBezTo>
                  <a:pt x="448" y="168"/>
                  <a:pt x="560" y="84"/>
                  <a:pt x="672" y="0"/>
                </a:cubicBezTo>
              </a:path>
            </a:pathLst>
          </a:custGeom>
          <a:noFill/>
          <a:ln w="25400" cap="sq" cmpd="sng">
            <a:solidFill>
              <a:srgbClr val="FFFF66"/>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3457" name="Line 65">
            <a:extLst>
              <a:ext uri="{FF2B5EF4-FFF2-40B4-BE49-F238E27FC236}">
                <a16:creationId xmlns:a16="http://schemas.microsoft.com/office/drawing/2014/main" id="{43536C84-34D6-49D1-9506-4D80D8F9950A}"/>
              </a:ext>
            </a:extLst>
          </p:cNvPr>
          <p:cNvSpPr>
            <a:spLocks noChangeShapeType="1"/>
          </p:cNvSpPr>
          <p:nvPr/>
        </p:nvSpPr>
        <p:spPr bwMode="auto">
          <a:xfrm flipV="1">
            <a:off x="8382000" y="2667000"/>
            <a:ext cx="0" cy="457200"/>
          </a:xfrm>
          <a:prstGeom prst="line">
            <a:avLst/>
          </a:prstGeom>
          <a:noFill/>
          <a:ln w="25400" cap="sq">
            <a:solidFill>
              <a:srgbClr val="FF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3458" name="Freeform 66">
            <a:extLst>
              <a:ext uri="{FF2B5EF4-FFF2-40B4-BE49-F238E27FC236}">
                <a16:creationId xmlns:a16="http://schemas.microsoft.com/office/drawing/2014/main" id="{D00A0853-6454-4333-AF6D-9E6257324F59}"/>
              </a:ext>
            </a:extLst>
          </p:cNvPr>
          <p:cNvSpPr>
            <a:spLocks/>
          </p:cNvSpPr>
          <p:nvPr/>
        </p:nvSpPr>
        <p:spPr bwMode="auto">
          <a:xfrm>
            <a:off x="5943600" y="2667000"/>
            <a:ext cx="2438400" cy="1219200"/>
          </a:xfrm>
          <a:custGeom>
            <a:avLst/>
            <a:gdLst>
              <a:gd name="T0" fmla="*/ 1536 w 1536"/>
              <a:gd name="T1" fmla="*/ 0 h 768"/>
              <a:gd name="T2" fmla="*/ 816 w 1536"/>
              <a:gd name="T3" fmla="*/ 432 h 768"/>
              <a:gd name="T4" fmla="*/ 0 w 1536"/>
              <a:gd name="T5" fmla="*/ 768 h 768"/>
            </a:gdLst>
            <a:ahLst/>
            <a:cxnLst>
              <a:cxn ang="0">
                <a:pos x="T0" y="T1"/>
              </a:cxn>
              <a:cxn ang="0">
                <a:pos x="T2" y="T3"/>
              </a:cxn>
              <a:cxn ang="0">
                <a:pos x="T4" y="T5"/>
              </a:cxn>
            </a:cxnLst>
            <a:rect l="0" t="0" r="r" b="b"/>
            <a:pathLst>
              <a:path w="1536" h="768">
                <a:moveTo>
                  <a:pt x="1536" y="0"/>
                </a:moveTo>
                <a:cubicBezTo>
                  <a:pt x="1304" y="152"/>
                  <a:pt x="1072" y="304"/>
                  <a:pt x="816" y="432"/>
                </a:cubicBezTo>
                <a:cubicBezTo>
                  <a:pt x="560" y="560"/>
                  <a:pt x="280" y="664"/>
                  <a:pt x="0" y="768"/>
                </a:cubicBezTo>
              </a:path>
            </a:pathLst>
          </a:custGeom>
          <a:noFill/>
          <a:ln w="25400" cap="sq" cmpd="sng">
            <a:solidFill>
              <a:srgbClr val="FF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3459" name="Text Box 67">
            <a:extLst>
              <a:ext uri="{FF2B5EF4-FFF2-40B4-BE49-F238E27FC236}">
                <a16:creationId xmlns:a16="http://schemas.microsoft.com/office/drawing/2014/main" id="{1A0333BF-174F-435C-85D4-A21263C54F09}"/>
              </a:ext>
            </a:extLst>
          </p:cNvPr>
          <p:cNvSpPr txBox="1">
            <a:spLocks noChangeArrowheads="1"/>
          </p:cNvSpPr>
          <p:nvPr/>
        </p:nvSpPr>
        <p:spPr bwMode="auto">
          <a:xfrm>
            <a:off x="3387725" y="1538288"/>
            <a:ext cx="574675" cy="519112"/>
          </a:xfrm>
          <a:prstGeom prst="rect">
            <a:avLst/>
          </a:prstGeom>
          <a:solidFill>
            <a:srgbClr val="CCFFFF"/>
          </a:solidFill>
          <a:ln>
            <a:noFill/>
          </a:ln>
          <a:effectLst/>
          <a:extLs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chemeClr val="bg2"/>
                </a:solidFill>
                <a:latin typeface="Arial" panose="020B0604020202020204" pitchFamily="34" charset="0"/>
                <a:ea typeface="宋体" panose="02010600030101010101" pitchFamily="2" charset="-122"/>
              </a:rPr>
              <a:t>2</a:t>
            </a:r>
            <a:r>
              <a:rPr lang="en-US" altLang="zh-CN" sz="3200" baseline="-25000">
                <a:solidFill>
                  <a:schemeClr val="bg2"/>
                </a:solidFill>
                <a:latin typeface="Arial" panose="020B0604020202020204" pitchFamily="34" charset="0"/>
                <a:ea typeface="宋体" panose="02010600030101010101" pitchFamily="2" charset="-122"/>
              </a:rPr>
              <a:t>R</a:t>
            </a:r>
          </a:p>
        </p:txBody>
      </p:sp>
      <p:sp>
        <p:nvSpPr>
          <p:cNvPr id="443460" name="Text Box 68">
            <a:extLst>
              <a:ext uri="{FF2B5EF4-FFF2-40B4-BE49-F238E27FC236}">
                <a16:creationId xmlns:a16="http://schemas.microsoft.com/office/drawing/2014/main" id="{F9F418E6-58A3-48AA-A040-1DCBAD40B727}"/>
              </a:ext>
            </a:extLst>
          </p:cNvPr>
          <p:cNvSpPr txBox="1">
            <a:spLocks noChangeArrowheads="1"/>
          </p:cNvSpPr>
          <p:nvPr/>
        </p:nvSpPr>
        <p:spPr bwMode="auto">
          <a:xfrm>
            <a:off x="531813" y="1538288"/>
            <a:ext cx="382587" cy="519112"/>
          </a:xfrm>
          <a:prstGeom prst="rect">
            <a:avLst/>
          </a:prstGeom>
          <a:solidFill>
            <a:srgbClr val="CCFFFF"/>
          </a:solidFill>
          <a:ln>
            <a:noFill/>
          </a:ln>
          <a:effectLst/>
          <a:extLs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chemeClr val="bg2"/>
                </a:solidFill>
                <a:latin typeface="Arial" panose="020B0604020202020204" pitchFamily="34" charset="0"/>
                <a:ea typeface="宋体" panose="02010600030101010101" pitchFamily="2" charset="-122"/>
              </a:rPr>
              <a:t>5</a:t>
            </a:r>
            <a:endParaRPr lang="en-US" altLang="zh-CN" sz="3200" baseline="-25000">
              <a:solidFill>
                <a:schemeClr val="bg2"/>
              </a:solidFill>
              <a:latin typeface="Arial" panose="020B0604020202020204" pitchFamily="34" charset="0"/>
              <a:ea typeface="宋体" panose="02010600030101010101" pitchFamily="2" charset="-122"/>
            </a:endParaRPr>
          </a:p>
        </p:txBody>
      </p:sp>
      <p:sp>
        <p:nvSpPr>
          <p:cNvPr id="443461" name="Text Box 69">
            <a:extLst>
              <a:ext uri="{FF2B5EF4-FFF2-40B4-BE49-F238E27FC236}">
                <a16:creationId xmlns:a16="http://schemas.microsoft.com/office/drawing/2014/main" id="{D01A598C-D02C-4F2B-99FB-D3492C41EA9D}"/>
              </a:ext>
            </a:extLst>
          </p:cNvPr>
          <p:cNvSpPr txBox="1">
            <a:spLocks noChangeArrowheads="1"/>
          </p:cNvSpPr>
          <p:nvPr/>
        </p:nvSpPr>
        <p:spPr bwMode="auto">
          <a:xfrm>
            <a:off x="914400" y="3429000"/>
            <a:ext cx="574675" cy="519113"/>
          </a:xfrm>
          <a:prstGeom prst="rect">
            <a:avLst/>
          </a:prstGeom>
          <a:solidFill>
            <a:srgbClr val="CCFFFF"/>
          </a:solidFill>
          <a:ln>
            <a:noFill/>
          </a:ln>
          <a:effectLst/>
          <a:extLs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chemeClr val="bg2"/>
                </a:solidFill>
                <a:latin typeface="Arial" panose="020B0604020202020204" pitchFamily="34" charset="0"/>
                <a:ea typeface="宋体" panose="02010600030101010101" pitchFamily="2" charset="-122"/>
              </a:rPr>
              <a:t>3</a:t>
            </a:r>
            <a:r>
              <a:rPr lang="en-US" altLang="zh-CN" sz="3200" baseline="-25000">
                <a:solidFill>
                  <a:schemeClr val="bg2"/>
                </a:solidFill>
                <a:latin typeface="Arial" panose="020B0604020202020204" pitchFamily="34" charset="0"/>
                <a:ea typeface="宋体" panose="02010600030101010101" pitchFamily="2" charset="-122"/>
              </a:rPr>
              <a:t>R</a:t>
            </a:r>
          </a:p>
        </p:txBody>
      </p:sp>
      <p:sp>
        <p:nvSpPr>
          <p:cNvPr id="443462" name="Text Box 70">
            <a:extLst>
              <a:ext uri="{FF2B5EF4-FFF2-40B4-BE49-F238E27FC236}">
                <a16:creationId xmlns:a16="http://schemas.microsoft.com/office/drawing/2014/main" id="{42B3B8A5-C842-42C8-8D2B-01C160F6BF4A}"/>
              </a:ext>
            </a:extLst>
          </p:cNvPr>
          <p:cNvSpPr txBox="1">
            <a:spLocks noChangeArrowheads="1"/>
          </p:cNvSpPr>
          <p:nvPr/>
        </p:nvSpPr>
        <p:spPr bwMode="auto">
          <a:xfrm>
            <a:off x="760413" y="4433888"/>
            <a:ext cx="382587" cy="519112"/>
          </a:xfrm>
          <a:prstGeom prst="rect">
            <a:avLst/>
          </a:prstGeom>
          <a:solidFill>
            <a:srgbClr val="CCFFFF"/>
          </a:solidFill>
          <a:ln>
            <a:noFill/>
          </a:ln>
          <a:effectLst/>
          <a:extLs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chemeClr val="bg2"/>
                </a:solidFill>
                <a:latin typeface="Arial" panose="020B0604020202020204" pitchFamily="34" charset="0"/>
                <a:ea typeface="宋体" panose="02010600030101010101" pitchFamily="2" charset="-122"/>
              </a:rPr>
              <a:t>4</a:t>
            </a:r>
            <a:endParaRPr lang="en-US" altLang="zh-CN" sz="3200" baseline="-25000">
              <a:solidFill>
                <a:schemeClr val="bg2"/>
              </a:solidFill>
              <a:latin typeface="Arial" panose="020B0604020202020204" pitchFamily="34" charset="0"/>
              <a:ea typeface="宋体" panose="02010600030101010101" pitchFamily="2" charset="-122"/>
            </a:endParaRPr>
          </a:p>
        </p:txBody>
      </p:sp>
      <p:sp>
        <p:nvSpPr>
          <p:cNvPr id="443463" name="Text Box 71">
            <a:extLst>
              <a:ext uri="{FF2B5EF4-FFF2-40B4-BE49-F238E27FC236}">
                <a16:creationId xmlns:a16="http://schemas.microsoft.com/office/drawing/2014/main" id="{03B02674-FA3A-4847-AE57-5D91DEA0AE17}"/>
              </a:ext>
            </a:extLst>
          </p:cNvPr>
          <p:cNvSpPr txBox="1">
            <a:spLocks noChangeArrowheads="1"/>
          </p:cNvSpPr>
          <p:nvPr/>
        </p:nvSpPr>
        <p:spPr bwMode="auto">
          <a:xfrm>
            <a:off x="8458200" y="3124200"/>
            <a:ext cx="574675" cy="5191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FFFF66"/>
                </a:solidFill>
                <a:latin typeface="Arial" panose="020B0604020202020204" pitchFamily="34" charset="0"/>
                <a:ea typeface="宋体" panose="02010600030101010101" pitchFamily="2" charset="-122"/>
              </a:rPr>
              <a:t>1</a:t>
            </a:r>
            <a:r>
              <a:rPr lang="en-US" altLang="zh-CN" sz="3200" baseline="-25000">
                <a:solidFill>
                  <a:srgbClr val="FFFF66"/>
                </a:solidFill>
                <a:latin typeface="Arial" panose="020B0604020202020204" pitchFamily="34" charset="0"/>
                <a:ea typeface="宋体" panose="02010600030101010101" pitchFamily="2" charset="-122"/>
              </a:rPr>
              <a:t>R</a:t>
            </a:r>
          </a:p>
        </p:txBody>
      </p:sp>
      <p:sp>
        <p:nvSpPr>
          <p:cNvPr id="443464" name="Text Box 72">
            <a:extLst>
              <a:ext uri="{FF2B5EF4-FFF2-40B4-BE49-F238E27FC236}">
                <a16:creationId xmlns:a16="http://schemas.microsoft.com/office/drawing/2014/main" id="{272EDDE8-7EA3-42FB-B566-D61C3C63D3CE}"/>
              </a:ext>
            </a:extLst>
          </p:cNvPr>
          <p:cNvSpPr txBox="1">
            <a:spLocks noChangeArrowheads="1"/>
          </p:cNvSpPr>
          <p:nvPr/>
        </p:nvSpPr>
        <p:spPr bwMode="auto">
          <a:xfrm>
            <a:off x="8458200" y="2133600"/>
            <a:ext cx="574675" cy="5191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FFFF66"/>
                </a:solidFill>
                <a:latin typeface="Arial" panose="020B0604020202020204" pitchFamily="34" charset="0"/>
                <a:ea typeface="宋体" panose="02010600030101010101" pitchFamily="2" charset="-122"/>
              </a:rPr>
              <a:t>2</a:t>
            </a:r>
            <a:r>
              <a:rPr lang="en-US" altLang="zh-CN" sz="3200" baseline="-25000">
                <a:solidFill>
                  <a:srgbClr val="FFFF66"/>
                </a:solidFill>
                <a:latin typeface="Arial" panose="020B0604020202020204" pitchFamily="34" charset="0"/>
                <a:ea typeface="宋体" panose="02010600030101010101" pitchFamily="2" charset="-122"/>
              </a:rPr>
              <a:t>R</a:t>
            </a:r>
          </a:p>
        </p:txBody>
      </p:sp>
      <p:grpSp>
        <p:nvGrpSpPr>
          <p:cNvPr id="443470" name="Group 78">
            <a:extLst>
              <a:ext uri="{FF2B5EF4-FFF2-40B4-BE49-F238E27FC236}">
                <a16:creationId xmlns:a16="http://schemas.microsoft.com/office/drawing/2014/main" id="{F3ABF649-9623-4A76-82E7-BA6F72033EB8}"/>
              </a:ext>
            </a:extLst>
          </p:cNvPr>
          <p:cNvGrpSpPr>
            <a:grpSpLocks/>
          </p:cNvGrpSpPr>
          <p:nvPr/>
        </p:nvGrpSpPr>
        <p:grpSpPr bwMode="auto">
          <a:xfrm>
            <a:off x="5607050" y="2057400"/>
            <a:ext cx="2090738" cy="2576513"/>
            <a:chOff x="3532" y="1296"/>
            <a:chExt cx="1317" cy="1623"/>
          </a:xfrm>
        </p:grpSpPr>
        <p:sp>
          <p:nvSpPr>
            <p:cNvPr id="443452" name="Line 60">
              <a:extLst>
                <a:ext uri="{FF2B5EF4-FFF2-40B4-BE49-F238E27FC236}">
                  <a16:creationId xmlns:a16="http://schemas.microsoft.com/office/drawing/2014/main" id="{CB1A876F-FA79-407F-AABF-6F02259A8C42}"/>
                </a:ext>
              </a:extLst>
            </p:cNvPr>
            <p:cNvSpPr>
              <a:spLocks noChangeShapeType="1"/>
            </p:cNvSpPr>
            <p:nvPr/>
          </p:nvSpPr>
          <p:spPr bwMode="auto">
            <a:xfrm rot="-9513">
              <a:off x="3759" y="1982"/>
              <a:ext cx="1" cy="716"/>
            </a:xfrm>
            <a:prstGeom prst="line">
              <a:avLst/>
            </a:prstGeom>
            <a:noFill/>
            <a:ln w="25400">
              <a:solidFill>
                <a:schemeClr val="tx2"/>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3440" name="Arc 48">
              <a:extLst>
                <a:ext uri="{FF2B5EF4-FFF2-40B4-BE49-F238E27FC236}">
                  <a16:creationId xmlns:a16="http://schemas.microsoft.com/office/drawing/2014/main" id="{CEB57838-BD64-4E52-BC58-DAE5B7A2D5F5}"/>
                </a:ext>
              </a:extLst>
            </p:cNvPr>
            <p:cNvSpPr>
              <a:spLocks/>
            </p:cNvSpPr>
            <p:nvPr/>
          </p:nvSpPr>
          <p:spPr bwMode="auto">
            <a:xfrm rot="20655461" flipV="1">
              <a:off x="3724" y="1776"/>
              <a:ext cx="912" cy="91"/>
            </a:xfrm>
            <a:custGeom>
              <a:avLst/>
              <a:gdLst>
                <a:gd name="G0" fmla="+- 0 0 0"/>
                <a:gd name="G1" fmla="+- 21600 0 0"/>
                <a:gd name="G2" fmla="+- 21600 0 0"/>
                <a:gd name="T0" fmla="*/ 0 w 20178"/>
                <a:gd name="T1" fmla="*/ 0 h 21600"/>
                <a:gd name="T2" fmla="*/ 20178 w 20178"/>
                <a:gd name="T3" fmla="*/ 13891 h 21600"/>
                <a:gd name="T4" fmla="*/ 0 w 20178"/>
                <a:gd name="T5" fmla="*/ 21600 h 21600"/>
              </a:gdLst>
              <a:ahLst/>
              <a:cxnLst>
                <a:cxn ang="0">
                  <a:pos x="T0" y="T1"/>
                </a:cxn>
                <a:cxn ang="0">
                  <a:pos x="T2" y="T3"/>
                </a:cxn>
                <a:cxn ang="0">
                  <a:pos x="T4" y="T5"/>
                </a:cxn>
              </a:cxnLst>
              <a:rect l="0" t="0" r="r" b="b"/>
              <a:pathLst>
                <a:path w="20178" h="21600" fill="none" extrusionOk="0">
                  <a:moveTo>
                    <a:pt x="0" y="0"/>
                  </a:moveTo>
                  <a:cubicBezTo>
                    <a:pt x="8955" y="0"/>
                    <a:pt x="16981" y="5525"/>
                    <a:pt x="20177" y="13891"/>
                  </a:cubicBezTo>
                </a:path>
                <a:path w="20178" h="21600" stroke="0" extrusionOk="0">
                  <a:moveTo>
                    <a:pt x="0" y="0"/>
                  </a:moveTo>
                  <a:cubicBezTo>
                    <a:pt x="8955" y="0"/>
                    <a:pt x="16981" y="5525"/>
                    <a:pt x="20177" y="13891"/>
                  </a:cubicBezTo>
                  <a:lnTo>
                    <a:pt x="0" y="21600"/>
                  </a:lnTo>
                  <a:close/>
                </a:path>
              </a:pathLst>
            </a:custGeom>
            <a:noFill/>
            <a:ln w="25400">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3441" name="Arc 49">
              <a:extLst>
                <a:ext uri="{FF2B5EF4-FFF2-40B4-BE49-F238E27FC236}">
                  <a16:creationId xmlns:a16="http://schemas.microsoft.com/office/drawing/2014/main" id="{40BD06AB-F314-4ABA-98ED-316FE1773432}"/>
                </a:ext>
              </a:extLst>
            </p:cNvPr>
            <p:cNvSpPr>
              <a:spLocks/>
            </p:cNvSpPr>
            <p:nvPr/>
          </p:nvSpPr>
          <p:spPr bwMode="auto">
            <a:xfrm rot="20993501" flipV="1">
              <a:off x="3658" y="1771"/>
              <a:ext cx="901" cy="851"/>
            </a:xfrm>
            <a:custGeom>
              <a:avLst/>
              <a:gdLst>
                <a:gd name="G0" fmla="+- 0 0 0"/>
                <a:gd name="G1" fmla="+- 21597 0 0"/>
                <a:gd name="G2" fmla="+- 21600 0 0"/>
                <a:gd name="T0" fmla="*/ 343 w 9557"/>
                <a:gd name="T1" fmla="*/ 0 h 21597"/>
                <a:gd name="T2" fmla="*/ 9557 w 9557"/>
                <a:gd name="T3" fmla="*/ 2226 h 21597"/>
                <a:gd name="T4" fmla="*/ 0 w 9557"/>
                <a:gd name="T5" fmla="*/ 21597 h 21597"/>
              </a:gdLst>
              <a:ahLst/>
              <a:cxnLst>
                <a:cxn ang="0">
                  <a:pos x="T0" y="T1"/>
                </a:cxn>
                <a:cxn ang="0">
                  <a:pos x="T2" y="T3"/>
                </a:cxn>
                <a:cxn ang="0">
                  <a:pos x="T4" y="T5"/>
                </a:cxn>
              </a:cxnLst>
              <a:rect l="0" t="0" r="r" b="b"/>
              <a:pathLst>
                <a:path w="9557" h="21597" fill="none" extrusionOk="0">
                  <a:moveTo>
                    <a:pt x="343" y="-1"/>
                  </a:moveTo>
                  <a:cubicBezTo>
                    <a:pt x="3541" y="50"/>
                    <a:pt x="6688" y="811"/>
                    <a:pt x="9556" y="2226"/>
                  </a:cubicBezTo>
                </a:path>
                <a:path w="9557" h="21597" stroke="0" extrusionOk="0">
                  <a:moveTo>
                    <a:pt x="343" y="-1"/>
                  </a:moveTo>
                  <a:cubicBezTo>
                    <a:pt x="3541" y="50"/>
                    <a:pt x="6688" y="811"/>
                    <a:pt x="9556" y="2226"/>
                  </a:cubicBezTo>
                  <a:lnTo>
                    <a:pt x="0" y="21597"/>
                  </a:lnTo>
                  <a:close/>
                </a:path>
              </a:pathLst>
            </a:custGeom>
            <a:noFill/>
            <a:ln w="25400">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3446" name="Text Box 54">
              <a:extLst>
                <a:ext uri="{FF2B5EF4-FFF2-40B4-BE49-F238E27FC236}">
                  <a16:creationId xmlns:a16="http://schemas.microsoft.com/office/drawing/2014/main" id="{55A28854-5FB5-45A3-B2A5-989FF56B3A6F}"/>
                </a:ext>
              </a:extLst>
            </p:cNvPr>
            <p:cNvSpPr txBox="1">
              <a:spLocks noChangeArrowheads="1"/>
            </p:cNvSpPr>
            <p:nvPr/>
          </p:nvSpPr>
          <p:spPr bwMode="auto">
            <a:xfrm>
              <a:off x="4588" y="2448"/>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1</a:t>
              </a:r>
            </a:p>
          </p:txBody>
        </p:sp>
        <p:sp>
          <p:nvSpPr>
            <p:cNvPr id="443448" name="Text Box 56">
              <a:extLst>
                <a:ext uri="{FF2B5EF4-FFF2-40B4-BE49-F238E27FC236}">
                  <a16:creationId xmlns:a16="http://schemas.microsoft.com/office/drawing/2014/main" id="{4C50E1B7-83A6-4610-8640-BADA9405D963}"/>
                </a:ext>
              </a:extLst>
            </p:cNvPr>
            <p:cNvSpPr txBox="1">
              <a:spLocks noChangeArrowheads="1"/>
            </p:cNvSpPr>
            <p:nvPr/>
          </p:nvSpPr>
          <p:spPr bwMode="auto">
            <a:xfrm>
              <a:off x="3552" y="1632"/>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3</a:t>
              </a:r>
            </a:p>
          </p:txBody>
        </p:sp>
        <p:sp>
          <p:nvSpPr>
            <p:cNvPr id="443449" name="Text Box 57">
              <a:extLst>
                <a:ext uri="{FF2B5EF4-FFF2-40B4-BE49-F238E27FC236}">
                  <a16:creationId xmlns:a16="http://schemas.microsoft.com/office/drawing/2014/main" id="{D70A5E0F-5EC9-4C77-88D5-CAA0AA42329D}"/>
                </a:ext>
              </a:extLst>
            </p:cNvPr>
            <p:cNvSpPr txBox="1">
              <a:spLocks noChangeArrowheads="1"/>
            </p:cNvSpPr>
            <p:nvPr/>
          </p:nvSpPr>
          <p:spPr bwMode="auto">
            <a:xfrm>
              <a:off x="3532" y="2592"/>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4</a:t>
              </a:r>
            </a:p>
          </p:txBody>
        </p:sp>
        <p:sp>
          <p:nvSpPr>
            <p:cNvPr id="443451" name="Line 59">
              <a:extLst>
                <a:ext uri="{FF2B5EF4-FFF2-40B4-BE49-F238E27FC236}">
                  <a16:creationId xmlns:a16="http://schemas.microsoft.com/office/drawing/2014/main" id="{76C6A8E3-F32B-4B5D-85D0-789C1991A0B5}"/>
                </a:ext>
              </a:extLst>
            </p:cNvPr>
            <p:cNvSpPr>
              <a:spLocks noChangeShapeType="1"/>
            </p:cNvSpPr>
            <p:nvPr/>
          </p:nvSpPr>
          <p:spPr bwMode="auto">
            <a:xfrm rot="-8387">
              <a:off x="4623" y="1676"/>
              <a:ext cx="1" cy="782"/>
            </a:xfrm>
            <a:prstGeom prst="line">
              <a:avLst/>
            </a:prstGeom>
            <a:noFill/>
            <a:ln w="25400">
              <a:solidFill>
                <a:schemeClr val="tx2"/>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3465" name="Text Box 73">
              <a:extLst>
                <a:ext uri="{FF2B5EF4-FFF2-40B4-BE49-F238E27FC236}">
                  <a16:creationId xmlns:a16="http://schemas.microsoft.com/office/drawing/2014/main" id="{0EE1DD44-36E3-4437-8B1C-529DFF5AA302}"/>
                </a:ext>
              </a:extLst>
            </p:cNvPr>
            <p:cNvSpPr txBox="1">
              <a:spLocks noChangeArrowheads="1"/>
            </p:cNvSpPr>
            <p:nvPr/>
          </p:nvSpPr>
          <p:spPr bwMode="auto">
            <a:xfrm>
              <a:off x="4608" y="1296"/>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2</a:t>
              </a:r>
            </a:p>
          </p:txBody>
        </p:sp>
      </p:grpSp>
      <p:sp>
        <p:nvSpPr>
          <p:cNvPr id="443466" name="Text Box 74">
            <a:extLst>
              <a:ext uri="{FF2B5EF4-FFF2-40B4-BE49-F238E27FC236}">
                <a16:creationId xmlns:a16="http://schemas.microsoft.com/office/drawing/2014/main" id="{F751B138-3704-4B74-9566-F88BCD6B3482}"/>
              </a:ext>
            </a:extLst>
          </p:cNvPr>
          <p:cNvSpPr txBox="1">
            <a:spLocks noChangeArrowheads="1"/>
          </p:cNvSpPr>
          <p:nvPr/>
        </p:nvSpPr>
        <p:spPr bwMode="auto">
          <a:xfrm>
            <a:off x="7467600" y="3124200"/>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FFFF66"/>
                </a:solidFill>
                <a:latin typeface="Arial" panose="020B0604020202020204" pitchFamily="34" charset="0"/>
                <a:ea typeface="宋体" panose="02010600030101010101" pitchFamily="2" charset="-122"/>
              </a:rPr>
              <a:t>5</a:t>
            </a:r>
          </a:p>
        </p:txBody>
      </p:sp>
      <p:sp>
        <p:nvSpPr>
          <p:cNvPr id="443467" name="Text Box 75">
            <a:extLst>
              <a:ext uri="{FF2B5EF4-FFF2-40B4-BE49-F238E27FC236}">
                <a16:creationId xmlns:a16="http://schemas.microsoft.com/office/drawing/2014/main" id="{59CFB37D-5D90-4EA1-A5A9-E2999EB67AFF}"/>
              </a:ext>
            </a:extLst>
          </p:cNvPr>
          <p:cNvSpPr txBox="1">
            <a:spLocks noChangeArrowheads="1"/>
          </p:cNvSpPr>
          <p:nvPr/>
        </p:nvSpPr>
        <p:spPr bwMode="auto">
          <a:xfrm>
            <a:off x="5410200" y="3352800"/>
            <a:ext cx="574675" cy="5191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FFFF66"/>
                </a:solidFill>
                <a:latin typeface="Arial" panose="020B0604020202020204" pitchFamily="34" charset="0"/>
                <a:ea typeface="宋体" panose="02010600030101010101" pitchFamily="2" charset="-122"/>
              </a:rPr>
              <a:t>3</a:t>
            </a:r>
            <a:r>
              <a:rPr lang="en-US" altLang="zh-CN" sz="3200" baseline="-25000">
                <a:solidFill>
                  <a:srgbClr val="FFFF66"/>
                </a:solidFill>
                <a:latin typeface="Arial" panose="020B0604020202020204" pitchFamily="34" charset="0"/>
                <a:ea typeface="宋体" panose="02010600030101010101" pitchFamily="2" charset="-122"/>
              </a:rPr>
              <a:t>R</a:t>
            </a:r>
          </a:p>
        </p:txBody>
      </p:sp>
      <p:sp>
        <p:nvSpPr>
          <p:cNvPr id="443471" name="Text Box 79">
            <a:extLst>
              <a:ext uri="{FF2B5EF4-FFF2-40B4-BE49-F238E27FC236}">
                <a16:creationId xmlns:a16="http://schemas.microsoft.com/office/drawing/2014/main" id="{F9DACED2-6D39-4C6A-8F7C-7994C50C65B4}"/>
              </a:ext>
            </a:extLst>
          </p:cNvPr>
          <p:cNvSpPr txBox="1">
            <a:spLocks noChangeArrowheads="1"/>
          </p:cNvSpPr>
          <p:nvPr/>
        </p:nvSpPr>
        <p:spPr bwMode="auto">
          <a:xfrm>
            <a:off x="2819400" y="3429000"/>
            <a:ext cx="382588" cy="519113"/>
          </a:xfrm>
          <a:prstGeom prst="rect">
            <a:avLst/>
          </a:prstGeom>
          <a:solidFill>
            <a:srgbClr val="CCFFFF"/>
          </a:solidFill>
          <a:ln>
            <a:noFill/>
          </a:ln>
          <a:effectLst/>
          <a:extLs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chemeClr val="bg2"/>
                </a:solidFill>
                <a:latin typeface="Arial" panose="020B0604020202020204" pitchFamily="34" charset="0"/>
                <a:ea typeface="宋体" panose="02010600030101010101" pitchFamily="2" charset="-122"/>
              </a:rPr>
              <a:t>1</a:t>
            </a:r>
            <a:endParaRPr lang="en-US" altLang="zh-CN" sz="3200" baseline="-25000">
              <a:solidFill>
                <a:schemeClr val="bg2"/>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43468"/>
                                        </p:tgtEl>
                                        <p:attrNameLst>
                                          <p:attrName>style.visibility</p:attrName>
                                        </p:attrNameLst>
                                      </p:cBhvr>
                                      <p:to>
                                        <p:strVal val="visible"/>
                                      </p:to>
                                    </p:set>
                                    <p:anim calcmode="lin" valueType="num">
                                      <p:cBhvr additive="base">
                                        <p:cTn id="7" dur="500" fill="hold"/>
                                        <p:tgtEl>
                                          <p:spTgt spid="443468"/>
                                        </p:tgtEl>
                                        <p:attrNameLst>
                                          <p:attrName>ppt_x</p:attrName>
                                        </p:attrNameLst>
                                      </p:cBhvr>
                                      <p:tavLst>
                                        <p:tav tm="0">
                                          <p:val>
                                            <p:strVal val="1+#ppt_w/2"/>
                                          </p:val>
                                        </p:tav>
                                        <p:tav tm="100000">
                                          <p:val>
                                            <p:strVal val="#ppt_x"/>
                                          </p:val>
                                        </p:tav>
                                      </p:tavLst>
                                    </p:anim>
                                    <p:anim calcmode="lin" valueType="num">
                                      <p:cBhvr additive="base">
                                        <p:cTn id="8" dur="500" fill="hold"/>
                                        <p:tgtEl>
                                          <p:spTgt spid="44346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43445"/>
                                        </p:tgtEl>
                                        <p:attrNameLst>
                                          <p:attrName>style.visibility</p:attrName>
                                        </p:attrNameLst>
                                      </p:cBhvr>
                                      <p:to>
                                        <p:strVal val="visible"/>
                                      </p:to>
                                    </p:se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443442"/>
                                        </p:tgtEl>
                                        <p:attrNameLst>
                                          <p:attrName>style.visibility</p:attrName>
                                        </p:attrNameLst>
                                      </p:cBhvr>
                                      <p:to>
                                        <p:strVal val="visible"/>
                                      </p:to>
                                    </p:set>
                                    <p:animEffect transition="in" filter="wipe(left)">
                                      <p:cBhvr>
                                        <p:cTn id="16" dur="500"/>
                                        <p:tgtEl>
                                          <p:spTgt spid="44344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43444"/>
                                        </p:tgtEl>
                                        <p:attrNameLst>
                                          <p:attrName>style.visibility</p:attrName>
                                        </p:attrNameLst>
                                      </p:cBhvr>
                                      <p:to>
                                        <p:strVal val="visible"/>
                                      </p:to>
                                    </p:se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443443"/>
                                        </p:tgtEl>
                                        <p:attrNameLst>
                                          <p:attrName>style.visibility</p:attrName>
                                        </p:attrNameLst>
                                      </p:cBhvr>
                                      <p:to>
                                        <p:strVal val="visible"/>
                                      </p:to>
                                    </p:set>
                                    <p:animEffect transition="in" filter="wipe(left)">
                                      <p:cBhvr>
                                        <p:cTn id="24" dur="500"/>
                                        <p:tgtEl>
                                          <p:spTgt spid="44344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nodeType="clickEffect">
                                  <p:stCondLst>
                                    <p:cond delay="0"/>
                                  </p:stCondLst>
                                  <p:childTnLst>
                                    <p:set>
                                      <p:cBhvr>
                                        <p:cTn id="28" dur="1" fill="hold">
                                          <p:stCondLst>
                                            <p:cond delay="0"/>
                                          </p:stCondLst>
                                        </p:cTn>
                                        <p:tgtEl>
                                          <p:spTgt spid="443470"/>
                                        </p:tgtEl>
                                        <p:attrNameLst>
                                          <p:attrName>style.visibility</p:attrName>
                                        </p:attrNameLst>
                                      </p:cBhvr>
                                      <p:to>
                                        <p:strVal val="visible"/>
                                      </p:to>
                                    </p:set>
                                    <p:anim calcmode="lin" valueType="num">
                                      <p:cBhvr additive="base">
                                        <p:cTn id="29" dur="500" fill="hold"/>
                                        <p:tgtEl>
                                          <p:spTgt spid="443470"/>
                                        </p:tgtEl>
                                        <p:attrNameLst>
                                          <p:attrName>ppt_x</p:attrName>
                                        </p:attrNameLst>
                                      </p:cBhvr>
                                      <p:tavLst>
                                        <p:tav tm="0">
                                          <p:val>
                                            <p:strVal val="1+#ppt_w/2"/>
                                          </p:val>
                                        </p:tav>
                                        <p:tav tm="100000">
                                          <p:val>
                                            <p:strVal val="#ppt_x"/>
                                          </p:val>
                                        </p:tav>
                                      </p:tavLst>
                                    </p:anim>
                                    <p:anim calcmode="lin" valueType="num">
                                      <p:cBhvr additive="base">
                                        <p:cTn id="30" dur="500" fill="hold"/>
                                        <p:tgtEl>
                                          <p:spTgt spid="443470"/>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443455"/>
                                        </p:tgtEl>
                                        <p:attrNameLst>
                                          <p:attrName>style.visibility</p:attrName>
                                        </p:attrNameLst>
                                      </p:cBhvr>
                                      <p:to>
                                        <p:strVal val="visible"/>
                                      </p:to>
                                    </p:set>
                                    <p:animEffect transition="in" filter="wipe(left)">
                                      <p:cBhvr>
                                        <p:cTn id="35" dur="500"/>
                                        <p:tgtEl>
                                          <p:spTgt spid="443455"/>
                                        </p:tgtEl>
                                      </p:cBhvr>
                                    </p:animEffect>
                                  </p:childTnLst>
                                </p:cTn>
                              </p:par>
                            </p:childTnLst>
                          </p:cTn>
                        </p:par>
                        <p:par>
                          <p:cTn id="36" fill="hold" nodeType="afterGroup">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44346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nodeType="clickEffect">
                                  <p:stCondLst>
                                    <p:cond delay="0"/>
                                  </p:stCondLst>
                                  <p:childTnLst>
                                    <p:set>
                                      <p:cBhvr>
                                        <p:cTn id="42" dur="1" fill="hold">
                                          <p:stCondLst>
                                            <p:cond delay="0"/>
                                          </p:stCondLst>
                                        </p:cTn>
                                        <p:tgtEl>
                                          <p:spTgt spid="443457"/>
                                        </p:tgtEl>
                                        <p:attrNameLst>
                                          <p:attrName>style.visibility</p:attrName>
                                        </p:attrNameLst>
                                      </p:cBhvr>
                                      <p:to>
                                        <p:strVal val="visible"/>
                                      </p:to>
                                    </p:set>
                                    <p:animEffect transition="in" filter="wipe(down)">
                                      <p:cBhvr>
                                        <p:cTn id="43" dur="500"/>
                                        <p:tgtEl>
                                          <p:spTgt spid="443457"/>
                                        </p:tgtEl>
                                      </p:cBhvr>
                                    </p:animEffect>
                                  </p:childTnLst>
                                </p:cTn>
                              </p:par>
                            </p:childTnLst>
                          </p:cTn>
                        </p:par>
                        <p:par>
                          <p:cTn id="44" fill="hold" nodeType="afterGroup">
                            <p:stCondLst>
                              <p:cond delay="500"/>
                            </p:stCondLst>
                            <p:childTnLst>
                              <p:par>
                                <p:cTn id="45" presetID="1" presetClass="entr" presetSubtype="0" fill="hold" grpId="0" nodeType="afterEffect">
                                  <p:stCondLst>
                                    <p:cond delay="0"/>
                                  </p:stCondLst>
                                  <p:childTnLst>
                                    <p:set>
                                      <p:cBhvr>
                                        <p:cTn id="46" dur="1" fill="hold">
                                          <p:stCondLst>
                                            <p:cond delay="499"/>
                                          </p:stCondLst>
                                        </p:cTn>
                                        <p:tgtEl>
                                          <p:spTgt spid="44346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nodeType="clickEffect">
                                  <p:stCondLst>
                                    <p:cond delay="0"/>
                                  </p:stCondLst>
                                  <p:childTnLst>
                                    <p:set>
                                      <p:cBhvr>
                                        <p:cTn id="50" dur="1" fill="hold">
                                          <p:stCondLst>
                                            <p:cond delay="0"/>
                                          </p:stCondLst>
                                        </p:cTn>
                                        <p:tgtEl>
                                          <p:spTgt spid="443458"/>
                                        </p:tgtEl>
                                        <p:attrNameLst>
                                          <p:attrName>style.visibility</p:attrName>
                                        </p:attrNameLst>
                                      </p:cBhvr>
                                      <p:to>
                                        <p:strVal val="visible"/>
                                      </p:to>
                                    </p:set>
                                    <p:animEffect transition="in" filter="wipe(up)">
                                      <p:cBhvr>
                                        <p:cTn id="51" dur="500"/>
                                        <p:tgtEl>
                                          <p:spTgt spid="443458"/>
                                        </p:tgtEl>
                                      </p:cBhvr>
                                    </p:animEffect>
                                  </p:childTnLst>
                                </p:cTn>
                              </p:par>
                            </p:childTnLst>
                          </p:cTn>
                        </p:par>
                        <p:par>
                          <p:cTn id="52" fill="hold" nodeType="afterGroup">
                            <p:stCondLst>
                              <p:cond delay="500"/>
                            </p:stCondLst>
                            <p:childTnLst>
                              <p:par>
                                <p:cTn id="53" presetID="1" presetClass="entr" presetSubtype="0" fill="hold" grpId="0" nodeType="afterEffect">
                                  <p:stCondLst>
                                    <p:cond delay="0"/>
                                  </p:stCondLst>
                                  <p:childTnLst>
                                    <p:set>
                                      <p:cBhvr>
                                        <p:cTn id="54" dur="1" fill="hold">
                                          <p:stCondLst>
                                            <p:cond delay="499"/>
                                          </p:stCondLst>
                                        </p:cTn>
                                        <p:tgtEl>
                                          <p:spTgt spid="443466"/>
                                        </p:tgtEl>
                                        <p:attrNameLst>
                                          <p:attrName>style.visibility</p:attrName>
                                        </p:attrNameLst>
                                      </p:cBhvr>
                                      <p:to>
                                        <p:strVal val="visible"/>
                                      </p:to>
                                    </p:set>
                                  </p:childTnLst>
                                </p:cTn>
                              </p:par>
                            </p:childTnLst>
                          </p:cTn>
                        </p:par>
                        <p:par>
                          <p:cTn id="55" fill="hold" nodeType="afterGroup">
                            <p:stCondLst>
                              <p:cond delay="1000"/>
                            </p:stCondLst>
                            <p:childTnLst>
                              <p:par>
                                <p:cTn id="56" presetID="1" presetClass="entr" presetSubtype="0" fill="hold" grpId="0" nodeType="afterEffect">
                                  <p:stCondLst>
                                    <p:cond delay="0"/>
                                  </p:stCondLst>
                                  <p:childTnLst>
                                    <p:set>
                                      <p:cBhvr>
                                        <p:cTn id="57" dur="1" fill="hold">
                                          <p:stCondLst>
                                            <p:cond delay="499"/>
                                          </p:stCondLst>
                                        </p:cTn>
                                        <p:tgtEl>
                                          <p:spTgt spid="443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444" grpId="0" autoUpdateAnimBg="0"/>
      <p:bldP spid="443445" grpId="0" autoUpdateAnimBg="0"/>
      <p:bldP spid="443463" grpId="0" autoUpdateAnimBg="0"/>
      <p:bldP spid="443464" grpId="0" autoUpdateAnimBg="0"/>
      <p:bldP spid="443466" grpId="0" autoUpdateAnimBg="0"/>
      <p:bldP spid="443467"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a:extLst>
              <a:ext uri="{FF2B5EF4-FFF2-40B4-BE49-F238E27FC236}">
                <a16:creationId xmlns:a16="http://schemas.microsoft.com/office/drawing/2014/main" id="{41A0A9F3-7CDE-42AC-AA6A-0DC48F83EEEC}"/>
              </a:ext>
            </a:extLst>
          </p:cNvPr>
          <p:cNvSpPr>
            <a:spLocks noGrp="1" noChangeArrowheads="1"/>
          </p:cNvSpPr>
          <p:nvPr>
            <p:ph type="title"/>
          </p:nvPr>
        </p:nvSpPr>
        <p:spPr>
          <a:xfrm>
            <a:off x="762000" y="198438"/>
            <a:ext cx="7848600" cy="762000"/>
          </a:xfrm>
        </p:spPr>
        <p:txBody>
          <a:bodyPr/>
          <a:lstStyle/>
          <a:p>
            <a:pPr algn="l"/>
            <a:r>
              <a:rPr kumimoji="1" lang="zh-CN" altLang="en-US" b="1">
                <a:latin typeface="楷体_GB2312" pitchFamily="49" charset="-122"/>
                <a:ea typeface="楷体_GB2312" pitchFamily="49" charset="-122"/>
                <a:sym typeface="Symbol" panose="05050102010706020507" pitchFamily="18" charset="2"/>
              </a:rPr>
              <a:t>空气回热制冷与非回热的比较</a:t>
            </a:r>
          </a:p>
        </p:txBody>
      </p:sp>
      <p:sp>
        <p:nvSpPr>
          <p:cNvPr id="444423" name="Line 7">
            <a:extLst>
              <a:ext uri="{FF2B5EF4-FFF2-40B4-BE49-F238E27FC236}">
                <a16:creationId xmlns:a16="http://schemas.microsoft.com/office/drawing/2014/main" id="{BF39BD58-720C-436B-8C6C-B6E74AE8F361}"/>
              </a:ext>
            </a:extLst>
          </p:cNvPr>
          <p:cNvSpPr>
            <a:spLocks noChangeShapeType="1"/>
          </p:cNvSpPr>
          <p:nvPr/>
        </p:nvSpPr>
        <p:spPr bwMode="auto">
          <a:xfrm flipV="1">
            <a:off x="5149850" y="3163888"/>
            <a:ext cx="3371850" cy="0"/>
          </a:xfrm>
          <a:prstGeom prst="line">
            <a:avLst/>
          </a:prstGeom>
          <a:noFill/>
          <a:ln w="3175">
            <a:solidFill>
              <a:schemeClr val="tx2"/>
            </a:solidFill>
            <a:prstDash val="dash"/>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4424" name="Line 8">
            <a:extLst>
              <a:ext uri="{FF2B5EF4-FFF2-40B4-BE49-F238E27FC236}">
                <a16:creationId xmlns:a16="http://schemas.microsoft.com/office/drawing/2014/main" id="{4B3837DD-F2C7-4089-BB20-F78F9DC330FE}"/>
              </a:ext>
            </a:extLst>
          </p:cNvPr>
          <p:cNvSpPr>
            <a:spLocks noChangeShapeType="1"/>
          </p:cNvSpPr>
          <p:nvPr/>
        </p:nvSpPr>
        <p:spPr bwMode="auto">
          <a:xfrm>
            <a:off x="5149850" y="3886200"/>
            <a:ext cx="3371850" cy="0"/>
          </a:xfrm>
          <a:prstGeom prst="line">
            <a:avLst/>
          </a:prstGeom>
          <a:noFill/>
          <a:ln w="3175">
            <a:solidFill>
              <a:srgbClr val="66FF66"/>
            </a:solidFill>
            <a:prstDash val="dash"/>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4425" name="Rectangle 9">
            <a:extLst>
              <a:ext uri="{FF2B5EF4-FFF2-40B4-BE49-F238E27FC236}">
                <a16:creationId xmlns:a16="http://schemas.microsoft.com/office/drawing/2014/main" id="{4B1DFB3F-95E7-4EBA-A557-82819ABC0DEC}"/>
              </a:ext>
            </a:extLst>
          </p:cNvPr>
          <p:cNvSpPr>
            <a:spLocks noChangeArrowheads="1"/>
          </p:cNvSpPr>
          <p:nvPr/>
        </p:nvSpPr>
        <p:spPr bwMode="auto">
          <a:xfrm>
            <a:off x="4572000" y="3581400"/>
            <a:ext cx="565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solidFill>
                  <a:srgbClr val="66FF66"/>
                </a:solidFill>
                <a:ea typeface="宋体" panose="02010600030101010101" pitchFamily="2" charset="-122"/>
              </a:rPr>
              <a:t>T</a:t>
            </a:r>
            <a:r>
              <a:rPr kumimoji="0" lang="en-US" altLang="zh-CN" sz="3200" baseline="-25000">
                <a:solidFill>
                  <a:srgbClr val="66FF66"/>
                </a:solidFill>
                <a:ea typeface="宋体" panose="02010600030101010101" pitchFamily="2" charset="-122"/>
              </a:rPr>
              <a:t>2</a:t>
            </a:r>
          </a:p>
        </p:txBody>
      </p:sp>
      <p:sp>
        <p:nvSpPr>
          <p:cNvPr id="444426" name="Rectangle 10">
            <a:extLst>
              <a:ext uri="{FF2B5EF4-FFF2-40B4-BE49-F238E27FC236}">
                <a16:creationId xmlns:a16="http://schemas.microsoft.com/office/drawing/2014/main" id="{CC1F2CDA-CC87-4A1C-8E54-5C4CD7715C9B}"/>
              </a:ext>
            </a:extLst>
          </p:cNvPr>
          <p:cNvSpPr>
            <a:spLocks noChangeArrowheads="1"/>
          </p:cNvSpPr>
          <p:nvPr/>
        </p:nvSpPr>
        <p:spPr bwMode="auto">
          <a:xfrm>
            <a:off x="4648200" y="2819400"/>
            <a:ext cx="565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ea typeface="宋体" panose="02010600030101010101" pitchFamily="2" charset="-122"/>
              </a:rPr>
              <a:t>T</a:t>
            </a:r>
            <a:r>
              <a:rPr kumimoji="0" lang="en-US" altLang="zh-CN" sz="3200" baseline="-25000">
                <a:ea typeface="宋体" panose="02010600030101010101" pitchFamily="2" charset="-122"/>
              </a:rPr>
              <a:t>0</a:t>
            </a:r>
          </a:p>
        </p:txBody>
      </p:sp>
      <p:grpSp>
        <p:nvGrpSpPr>
          <p:cNvPr id="444428" name="Group 12">
            <a:extLst>
              <a:ext uri="{FF2B5EF4-FFF2-40B4-BE49-F238E27FC236}">
                <a16:creationId xmlns:a16="http://schemas.microsoft.com/office/drawing/2014/main" id="{8DEB61E1-5CA7-4CAC-B69D-9AAC3E237E8C}"/>
              </a:ext>
            </a:extLst>
          </p:cNvPr>
          <p:cNvGrpSpPr>
            <a:grpSpLocks/>
          </p:cNvGrpSpPr>
          <p:nvPr/>
        </p:nvGrpSpPr>
        <p:grpSpPr bwMode="auto">
          <a:xfrm>
            <a:off x="4826000" y="1263650"/>
            <a:ext cx="3594100" cy="4192588"/>
            <a:chOff x="3040" y="796"/>
            <a:chExt cx="2264" cy="2641"/>
          </a:xfrm>
        </p:grpSpPr>
        <p:sp>
          <p:nvSpPr>
            <p:cNvPr id="444429" name="Line 13">
              <a:extLst>
                <a:ext uri="{FF2B5EF4-FFF2-40B4-BE49-F238E27FC236}">
                  <a16:creationId xmlns:a16="http://schemas.microsoft.com/office/drawing/2014/main" id="{393FEACD-0E6D-4A01-B377-1AC8A7BB9B3C}"/>
                </a:ext>
              </a:extLst>
            </p:cNvPr>
            <p:cNvSpPr>
              <a:spLocks noChangeShapeType="1"/>
            </p:cNvSpPr>
            <p:nvPr/>
          </p:nvSpPr>
          <p:spPr bwMode="auto">
            <a:xfrm flipV="1">
              <a:off x="3244" y="1056"/>
              <a:ext cx="0" cy="2064"/>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4430" name="Line 14">
              <a:extLst>
                <a:ext uri="{FF2B5EF4-FFF2-40B4-BE49-F238E27FC236}">
                  <a16:creationId xmlns:a16="http://schemas.microsoft.com/office/drawing/2014/main" id="{AE19AF07-3915-43B6-BA4D-9C53EDEE9F26}"/>
                </a:ext>
              </a:extLst>
            </p:cNvPr>
            <p:cNvSpPr>
              <a:spLocks noChangeShapeType="1"/>
            </p:cNvSpPr>
            <p:nvPr/>
          </p:nvSpPr>
          <p:spPr bwMode="auto">
            <a:xfrm>
              <a:off x="3244" y="3120"/>
              <a:ext cx="2016" cy="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4431" name="Rectangle 15">
              <a:extLst>
                <a:ext uri="{FF2B5EF4-FFF2-40B4-BE49-F238E27FC236}">
                  <a16:creationId xmlns:a16="http://schemas.microsoft.com/office/drawing/2014/main" id="{934F9F93-056D-492A-A3DA-4AA6A60AFCD9}"/>
                </a:ext>
              </a:extLst>
            </p:cNvPr>
            <p:cNvSpPr>
              <a:spLocks noChangeArrowheads="1"/>
            </p:cNvSpPr>
            <p:nvPr/>
          </p:nvSpPr>
          <p:spPr bwMode="auto">
            <a:xfrm>
              <a:off x="3040" y="796"/>
              <a:ext cx="2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solidFill>
                    <a:srgbClr val="66FF66"/>
                  </a:solidFill>
                  <a:ea typeface="宋体" panose="02010600030101010101" pitchFamily="2" charset="-122"/>
                </a:rPr>
                <a:t>T</a:t>
              </a:r>
            </a:p>
          </p:txBody>
        </p:sp>
        <p:sp>
          <p:nvSpPr>
            <p:cNvPr id="444432" name="Rectangle 16">
              <a:extLst>
                <a:ext uri="{FF2B5EF4-FFF2-40B4-BE49-F238E27FC236}">
                  <a16:creationId xmlns:a16="http://schemas.microsoft.com/office/drawing/2014/main" id="{6A174F65-1645-4839-893C-4A84B9FC8020}"/>
                </a:ext>
              </a:extLst>
            </p:cNvPr>
            <p:cNvSpPr>
              <a:spLocks noChangeArrowheads="1"/>
            </p:cNvSpPr>
            <p:nvPr/>
          </p:nvSpPr>
          <p:spPr bwMode="auto">
            <a:xfrm>
              <a:off x="5088" y="3072"/>
              <a:ext cx="2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ea typeface="宋体" panose="02010600030101010101" pitchFamily="2" charset="-122"/>
                </a:rPr>
                <a:t>s</a:t>
              </a:r>
            </a:p>
          </p:txBody>
        </p:sp>
      </p:grpSp>
      <p:sp>
        <p:nvSpPr>
          <p:cNvPr id="444433" name="Freeform 17">
            <a:extLst>
              <a:ext uri="{FF2B5EF4-FFF2-40B4-BE49-F238E27FC236}">
                <a16:creationId xmlns:a16="http://schemas.microsoft.com/office/drawing/2014/main" id="{444B9ABF-41FC-4997-AC0D-D04F01F96586}"/>
              </a:ext>
            </a:extLst>
          </p:cNvPr>
          <p:cNvSpPr>
            <a:spLocks/>
          </p:cNvSpPr>
          <p:nvPr/>
        </p:nvSpPr>
        <p:spPr bwMode="auto">
          <a:xfrm>
            <a:off x="7315200" y="3200400"/>
            <a:ext cx="1066800" cy="685800"/>
          </a:xfrm>
          <a:custGeom>
            <a:avLst/>
            <a:gdLst>
              <a:gd name="T0" fmla="*/ 0 w 672"/>
              <a:gd name="T1" fmla="*/ 432 h 432"/>
              <a:gd name="T2" fmla="*/ 336 w 672"/>
              <a:gd name="T3" fmla="*/ 240 h 432"/>
              <a:gd name="T4" fmla="*/ 672 w 672"/>
              <a:gd name="T5" fmla="*/ 0 h 432"/>
            </a:gdLst>
            <a:ahLst/>
            <a:cxnLst>
              <a:cxn ang="0">
                <a:pos x="T0" y="T1"/>
              </a:cxn>
              <a:cxn ang="0">
                <a:pos x="T2" y="T3"/>
              </a:cxn>
              <a:cxn ang="0">
                <a:pos x="T4" y="T5"/>
              </a:cxn>
            </a:cxnLst>
            <a:rect l="0" t="0" r="r" b="b"/>
            <a:pathLst>
              <a:path w="672" h="432">
                <a:moveTo>
                  <a:pt x="0" y="432"/>
                </a:moveTo>
                <a:cubicBezTo>
                  <a:pt x="112" y="372"/>
                  <a:pt x="224" y="312"/>
                  <a:pt x="336" y="240"/>
                </a:cubicBezTo>
                <a:cubicBezTo>
                  <a:pt x="448" y="168"/>
                  <a:pt x="560" y="84"/>
                  <a:pt x="672" y="0"/>
                </a:cubicBezTo>
              </a:path>
            </a:pathLst>
          </a:custGeom>
          <a:noFill/>
          <a:ln w="25400" cap="sq" cmpd="sng">
            <a:solidFill>
              <a:srgbClr val="FFFF66"/>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4434" name="Line 18">
            <a:extLst>
              <a:ext uri="{FF2B5EF4-FFF2-40B4-BE49-F238E27FC236}">
                <a16:creationId xmlns:a16="http://schemas.microsoft.com/office/drawing/2014/main" id="{5176A91F-8B39-4E02-9B9E-2540B48F7EDF}"/>
              </a:ext>
            </a:extLst>
          </p:cNvPr>
          <p:cNvSpPr>
            <a:spLocks noChangeShapeType="1"/>
          </p:cNvSpPr>
          <p:nvPr/>
        </p:nvSpPr>
        <p:spPr bwMode="auto">
          <a:xfrm flipV="1">
            <a:off x="8382000" y="2667000"/>
            <a:ext cx="0" cy="457200"/>
          </a:xfrm>
          <a:prstGeom prst="line">
            <a:avLst/>
          </a:prstGeom>
          <a:noFill/>
          <a:ln w="25400" cap="sq">
            <a:solidFill>
              <a:srgbClr val="FF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4435" name="Freeform 19">
            <a:extLst>
              <a:ext uri="{FF2B5EF4-FFF2-40B4-BE49-F238E27FC236}">
                <a16:creationId xmlns:a16="http://schemas.microsoft.com/office/drawing/2014/main" id="{77C71D8E-2A61-4472-AB33-4FD0376F8E36}"/>
              </a:ext>
            </a:extLst>
          </p:cNvPr>
          <p:cNvSpPr>
            <a:spLocks/>
          </p:cNvSpPr>
          <p:nvPr/>
        </p:nvSpPr>
        <p:spPr bwMode="auto">
          <a:xfrm>
            <a:off x="5943600" y="2667000"/>
            <a:ext cx="2438400" cy="1219200"/>
          </a:xfrm>
          <a:custGeom>
            <a:avLst/>
            <a:gdLst>
              <a:gd name="T0" fmla="*/ 1536 w 1536"/>
              <a:gd name="T1" fmla="*/ 0 h 768"/>
              <a:gd name="T2" fmla="*/ 816 w 1536"/>
              <a:gd name="T3" fmla="*/ 432 h 768"/>
              <a:gd name="T4" fmla="*/ 0 w 1536"/>
              <a:gd name="T5" fmla="*/ 768 h 768"/>
            </a:gdLst>
            <a:ahLst/>
            <a:cxnLst>
              <a:cxn ang="0">
                <a:pos x="T0" y="T1"/>
              </a:cxn>
              <a:cxn ang="0">
                <a:pos x="T2" y="T3"/>
              </a:cxn>
              <a:cxn ang="0">
                <a:pos x="T4" y="T5"/>
              </a:cxn>
            </a:cxnLst>
            <a:rect l="0" t="0" r="r" b="b"/>
            <a:pathLst>
              <a:path w="1536" h="768">
                <a:moveTo>
                  <a:pt x="1536" y="0"/>
                </a:moveTo>
                <a:cubicBezTo>
                  <a:pt x="1304" y="152"/>
                  <a:pt x="1072" y="304"/>
                  <a:pt x="816" y="432"/>
                </a:cubicBezTo>
                <a:cubicBezTo>
                  <a:pt x="560" y="560"/>
                  <a:pt x="280" y="664"/>
                  <a:pt x="0" y="768"/>
                </a:cubicBezTo>
              </a:path>
            </a:pathLst>
          </a:custGeom>
          <a:noFill/>
          <a:ln w="25400" cap="sq" cmpd="sng">
            <a:solidFill>
              <a:srgbClr val="FF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4440" name="Text Box 24">
            <a:extLst>
              <a:ext uri="{FF2B5EF4-FFF2-40B4-BE49-F238E27FC236}">
                <a16:creationId xmlns:a16="http://schemas.microsoft.com/office/drawing/2014/main" id="{F6B0BD80-B09C-4B0A-9ACF-18B1FC36B64D}"/>
              </a:ext>
            </a:extLst>
          </p:cNvPr>
          <p:cNvSpPr txBox="1">
            <a:spLocks noChangeArrowheads="1"/>
          </p:cNvSpPr>
          <p:nvPr/>
        </p:nvSpPr>
        <p:spPr bwMode="auto">
          <a:xfrm>
            <a:off x="8458200" y="3124200"/>
            <a:ext cx="574675" cy="5191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FFFF66"/>
                </a:solidFill>
                <a:latin typeface="Arial" panose="020B0604020202020204" pitchFamily="34" charset="0"/>
                <a:ea typeface="宋体" panose="02010600030101010101" pitchFamily="2" charset="-122"/>
              </a:rPr>
              <a:t>1</a:t>
            </a:r>
            <a:r>
              <a:rPr lang="en-US" altLang="zh-CN" sz="3200" baseline="-25000">
                <a:solidFill>
                  <a:srgbClr val="FFFF66"/>
                </a:solidFill>
                <a:latin typeface="Arial" panose="020B0604020202020204" pitchFamily="34" charset="0"/>
                <a:ea typeface="宋体" panose="02010600030101010101" pitchFamily="2" charset="-122"/>
              </a:rPr>
              <a:t>R</a:t>
            </a:r>
          </a:p>
        </p:txBody>
      </p:sp>
      <p:sp>
        <p:nvSpPr>
          <p:cNvPr id="444441" name="Text Box 25">
            <a:extLst>
              <a:ext uri="{FF2B5EF4-FFF2-40B4-BE49-F238E27FC236}">
                <a16:creationId xmlns:a16="http://schemas.microsoft.com/office/drawing/2014/main" id="{B6A0FAD1-EC7A-4120-B50A-CF8F73520B84}"/>
              </a:ext>
            </a:extLst>
          </p:cNvPr>
          <p:cNvSpPr txBox="1">
            <a:spLocks noChangeArrowheads="1"/>
          </p:cNvSpPr>
          <p:nvPr/>
        </p:nvSpPr>
        <p:spPr bwMode="auto">
          <a:xfrm>
            <a:off x="8458200" y="2133600"/>
            <a:ext cx="574675" cy="5191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FFFF66"/>
                </a:solidFill>
                <a:latin typeface="Arial" panose="020B0604020202020204" pitchFamily="34" charset="0"/>
                <a:ea typeface="宋体" panose="02010600030101010101" pitchFamily="2" charset="-122"/>
              </a:rPr>
              <a:t>2</a:t>
            </a:r>
            <a:r>
              <a:rPr lang="en-US" altLang="zh-CN" sz="3200" baseline="-25000">
                <a:solidFill>
                  <a:srgbClr val="FFFF66"/>
                </a:solidFill>
                <a:latin typeface="Arial" panose="020B0604020202020204" pitchFamily="34" charset="0"/>
                <a:ea typeface="宋体" panose="02010600030101010101" pitchFamily="2" charset="-122"/>
              </a:rPr>
              <a:t>R</a:t>
            </a:r>
          </a:p>
        </p:txBody>
      </p:sp>
      <p:grpSp>
        <p:nvGrpSpPr>
          <p:cNvPr id="444442" name="Group 26">
            <a:extLst>
              <a:ext uri="{FF2B5EF4-FFF2-40B4-BE49-F238E27FC236}">
                <a16:creationId xmlns:a16="http://schemas.microsoft.com/office/drawing/2014/main" id="{909A4A57-5640-4FA6-B77C-5682A83AE925}"/>
              </a:ext>
            </a:extLst>
          </p:cNvPr>
          <p:cNvGrpSpPr>
            <a:grpSpLocks/>
          </p:cNvGrpSpPr>
          <p:nvPr/>
        </p:nvGrpSpPr>
        <p:grpSpPr bwMode="auto">
          <a:xfrm>
            <a:off x="5607050" y="2057400"/>
            <a:ext cx="2090738" cy="2576513"/>
            <a:chOff x="3532" y="1296"/>
            <a:chExt cx="1317" cy="1623"/>
          </a:xfrm>
        </p:grpSpPr>
        <p:sp>
          <p:nvSpPr>
            <p:cNvPr id="444443" name="Line 27">
              <a:extLst>
                <a:ext uri="{FF2B5EF4-FFF2-40B4-BE49-F238E27FC236}">
                  <a16:creationId xmlns:a16="http://schemas.microsoft.com/office/drawing/2014/main" id="{63F24D3F-C9D0-4591-9D69-CC06A7612DAB}"/>
                </a:ext>
              </a:extLst>
            </p:cNvPr>
            <p:cNvSpPr>
              <a:spLocks noChangeShapeType="1"/>
            </p:cNvSpPr>
            <p:nvPr/>
          </p:nvSpPr>
          <p:spPr bwMode="auto">
            <a:xfrm rot="-9513">
              <a:off x="3759" y="1982"/>
              <a:ext cx="1" cy="716"/>
            </a:xfrm>
            <a:prstGeom prst="line">
              <a:avLst/>
            </a:prstGeom>
            <a:noFill/>
            <a:ln w="25400">
              <a:solidFill>
                <a:schemeClr val="tx2"/>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4444" name="Arc 28">
              <a:extLst>
                <a:ext uri="{FF2B5EF4-FFF2-40B4-BE49-F238E27FC236}">
                  <a16:creationId xmlns:a16="http://schemas.microsoft.com/office/drawing/2014/main" id="{CC00D504-6AF0-4241-825C-2A6D60746227}"/>
                </a:ext>
              </a:extLst>
            </p:cNvPr>
            <p:cNvSpPr>
              <a:spLocks/>
            </p:cNvSpPr>
            <p:nvPr/>
          </p:nvSpPr>
          <p:spPr bwMode="auto">
            <a:xfrm rot="20655461" flipV="1">
              <a:off x="3724" y="1776"/>
              <a:ext cx="912" cy="91"/>
            </a:xfrm>
            <a:custGeom>
              <a:avLst/>
              <a:gdLst>
                <a:gd name="G0" fmla="+- 0 0 0"/>
                <a:gd name="G1" fmla="+- 21600 0 0"/>
                <a:gd name="G2" fmla="+- 21600 0 0"/>
                <a:gd name="T0" fmla="*/ 0 w 20178"/>
                <a:gd name="T1" fmla="*/ 0 h 21600"/>
                <a:gd name="T2" fmla="*/ 20178 w 20178"/>
                <a:gd name="T3" fmla="*/ 13891 h 21600"/>
                <a:gd name="T4" fmla="*/ 0 w 20178"/>
                <a:gd name="T5" fmla="*/ 21600 h 21600"/>
              </a:gdLst>
              <a:ahLst/>
              <a:cxnLst>
                <a:cxn ang="0">
                  <a:pos x="T0" y="T1"/>
                </a:cxn>
                <a:cxn ang="0">
                  <a:pos x="T2" y="T3"/>
                </a:cxn>
                <a:cxn ang="0">
                  <a:pos x="T4" y="T5"/>
                </a:cxn>
              </a:cxnLst>
              <a:rect l="0" t="0" r="r" b="b"/>
              <a:pathLst>
                <a:path w="20178" h="21600" fill="none" extrusionOk="0">
                  <a:moveTo>
                    <a:pt x="0" y="0"/>
                  </a:moveTo>
                  <a:cubicBezTo>
                    <a:pt x="8955" y="0"/>
                    <a:pt x="16981" y="5525"/>
                    <a:pt x="20177" y="13891"/>
                  </a:cubicBezTo>
                </a:path>
                <a:path w="20178" h="21600" stroke="0" extrusionOk="0">
                  <a:moveTo>
                    <a:pt x="0" y="0"/>
                  </a:moveTo>
                  <a:cubicBezTo>
                    <a:pt x="8955" y="0"/>
                    <a:pt x="16981" y="5525"/>
                    <a:pt x="20177" y="13891"/>
                  </a:cubicBezTo>
                  <a:lnTo>
                    <a:pt x="0" y="21600"/>
                  </a:lnTo>
                  <a:close/>
                </a:path>
              </a:pathLst>
            </a:custGeom>
            <a:noFill/>
            <a:ln w="25400">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4445" name="Arc 29">
              <a:extLst>
                <a:ext uri="{FF2B5EF4-FFF2-40B4-BE49-F238E27FC236}">
                  <a16:creationId xmlns:a16="http://schemas.microsoft.com/office/drawing/2014/main" id="{423ECAC3-8698-4791-AC26-063C27FADEA9}"/>
                </a:ext>
              </a:extLst>
            </p:cNvPr>
            <p:cNvSpPr>
              <a:spLocks/>
            </p:cNvSpPr>
            <p:nvPr/>
          </p:nvSpPr>
          <p:spPr bwMode="auto">
            <a:xfrm rot="20993501" flipV="1">
              <a:off x="3658" y="1771"/>
              <a:ext cx="901" cy="851"/>
            </a:xfrm>
            <a:custGeom>
              <a:avLst/>
              <a:gdLst>
                <a:gd name="G0" fmla="+- 0 0 0"/>
                <a:gd name="G1" fmla="+- 21597 0 0"/>
                <a:gd name="G2" fmla="+- 21600 0 0"/>
                <a:gd name="T0" fmla="*/ 343 w 9557"/>
                <a:gd name="T1" fmla="*/ 0 h 21597"/>
                <a:gd name="T2" fmla="*/ 9557 w 9557"/>
                <a:gd name="T3" fmla="*/ 2226 h 21597"/>
                <a:gd name="T4" fmla="*/ 0 w 9557"/>
                <a:gd name="T5" fmla="*/ 21597 h 21597"/>
              </a:gdLst>
              <a:ahLst/>
              <a:cxnLst>
                <a:cxn ang="0">
                  <a:pos x="T0" y="T1"/>
                </a:cxn>
                <a:cxn ang="0">
                  <a:pos x="T2" y="T3"/>
                </a:cxn>
                <a:cxn ang="0">
                  <a:pos x="T4" y="T5"/>
                </a:cxn>
              </a:cxnLst>
              <a:rect l="0" t="0" r="r" b="b"/>
              <a:pathLst>
                <a:path w="9557" h="21597" fill="none" extrusionOk="0">
                  <a:moveTo>
                    <a:pt x="343" y="-1"/>
                  </a:moveTo>
                  <a:cubicBezTo>
                    <a:pt x="3541" y="50"/>
                    <a:pt x="6688" y="811"/>
                    <a:pt x="9556" y="2226"/>
                  </a:cubicBezTo>
                </a:path>
                <a:path w="9557" h="21597" stroke="0" extrusionOk="0">
                  <a:moveTo>
                    <a:pt x="343" y="-1"/>
                  </a:moveTo>
                  <a:cubicBezTo>
                    <a:pt x="3541" y="50"/>
                    <a:pt x="6688" y="811"/>
                    <a:pt x="9556" y="2226"/>
                  </a:cubicBezTo>
                  <a:lnTo>
                    <a:pt x="0" y="21597"/>
                  </a:lnTo>
                  <a:close/>
                </a:path>
              </a:pathLst>
            </a:custGeom>
            <a:noFill/>
            <a:ln w="25400">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4446" name="Text Box 30">
              <a:extLst>
                <a:ext uri="{FF2B5EF4-FFF2-40B4-BE49-F238E27FC236}">
                  <a16:creationId xmlns:a16="http://schemas.microsoft.com/office/drawing/2014/main" id="{EA5A12A8-E708-4FC6-BD22-F02EB955E9BD}"/>
                </a:ext>
              </a:extLst>
            </p:cNvPr>
            <p:cNvSpPr txBox="1">
              <a:spLocks noChangeArrowheads="1"/>
            </p:cNvSpPr>
            <p:nvPr/>
          </p:nvSpPr>
          <p:spPr bwMode="auto">
            <a:xfrm>
              <a:off x="4588" y="2448"/>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1</a:t>
              </a:r>
            </a:p>
          </p:txBody>
        </p:sp>
        <p:sp>
          <p:nvSpPr>
            <p:cNvPr id="444447" name="Text Box 31">
              <a:extLst>
                <a:ext uri="{FF2B5EF4-FFF2-40B4-BE49-F238E27FC236}">
                  <a16:creationId xmlns:a16="http://schemas.microsoft.com/office/drawing/2014/main" id="{D6B285D7-120B-45C5-94F4-989051A4E654}"/>
                </a:ext>
              </a:extLst>
            </p:cNvPr>
            <p:cNvSpPr txBox="1">
              <a:spLocks noChangeArrowheads="1"/>
            </p:cNvSpPr>
            <p:nvPr/>
          </p:nvSpPr>
          <p:spPr bwMode="auto">
            <a:xfrm>
              <a:off x="3552" y="1632"/>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3</a:t>
              </a:r>
            </a:p>
          </p:txBody>
        </p:sp>
        <p:sp>
          <p:nvSpPr>
            <p:cNvPr id="444448" name="Text Box 32">
              <a:extLst>
                <a:ext uri="{FF2B5EF4-FFF2-40B4-BE49-F238E27FC236}">
                  <a16:creationId xmlns:a16="http://schemas.microsoft.com/office/drawing/2014/main" id="{F9BD48A1-CD5F-4043-B307-8B91C0A37FA2}"/>
                </a:ext>
              </a:extLst>
            </p:cNvPr>
            <p:cNvSpPr txBox="1">
              <a:spLocks noChangeArrowheads="1"/>
            </p:cNvSpPr>
            <p:nvPr/>
          </p:nvSpPr>
          <p:spPr bwMode="auto">
            <a:xfrm>
              <a:off x="3532" y="2592"/>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4</a:t>
              </a:r>
            </a:p>
          </p:txBody>
        </p:sp>
        <p:sp>
          <p:nvSpPr>
            <p:cNvPr id="444449" name="Line 33">
              <a:extLst>
                <a:ext uri="{FF2B5EF4-FFF2-40B4-BE49-F238E27FC236}">
                  <a16:creationId xmlns:a16="http://schemas.microsoft.com/office/drawing/2014/main" id="{DEA5343C-FDA0-4C7F-AF1C-2F9FF58C758F}"/>
                </a:ext>
              </a:extLst>
            </p:cNvPr>
            <p:cNvSpPr>
              <a:spLocks noChangeShapeType="1"/>
            </p:cNvSpPr>
            <p:nvPr/>
          </p:nvSpPr>
          <p:spPr bwMode="auto">
            <a:xfrm rot="-8387">
              <a:off x="4623" y="1676"/>
              <a:ext cx="1" cy="782"/>
            </a:xfrm>
            <a:prstGeom prst="line">
              <a:avLst/>
            </a:prstGeom>
            <a:noFill/>
            <a:ln w="25400">
              <a:solidFill>
                <a:schemeClr val="tx2"/>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4450" name="Text Box 34">
              <a:extLst>
                <a:ext uri="{FF2B5EF4-FFF2-40B4-BE49-F238E27FC236}">
                  <a16:creationId xmlns:a16="http://schemas.microsoft.com/office/drawing/2014/main" id="{91D2B041-D770-44A2-8FB4-CB76D2D1CDEB}"/>
                </a:ext>
              </a:extLst>
            </p:cNvPr>
            <p:cNvSpPr txBox="1">
              <a:spLocks noChangeArrowheads="1"/>
            </p:cNvSpPr>
            <p:nvPr/>
          </p:nvSpPr>
          <p:spPr bwMode="auto">
            <a:xfrm>
              <a:off x="4608" y="1296"/>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66FF66"/>
                  </a:solidFill>
                  <a:latin typeface="Arial" panose="020B0604020202020204" pitchFamily="34" charset="0"/>
                  <a:ea typeface="宋体" panose="02010600030101010101" pitchFamily="2" charset="-122"/>
                </a:rPr>
                <a:t>2</a:t>
              </a:r>
            </a:p>
          </p:txBody>
        </p:sp>
      </p:grpSp>
      <p:sp>
        <p:nvSpPr>
          <p:cNvPr id="444451" name="Text Box 35">
            <a:extLst>
              <a:ext uri="{FF2B5EF4-FFF2-40B4-BE49-F238E27FC236}">
                <a16:creationId xmlns:a16="http://schemas.microsoft.com/office/drawing/2014/main" id="{0EC2B6DE-95A3-40B9-8747-A63585F93C43}"/>
              </a:ext>
            </a:extLst>
          </p:cNvPr>
          <p:cNvSpPr txBox="1">
            <a:spLocks noChangeArrowheads="1"/>
          </p:cNvSpPr>
          <p:nvPr/>
        </p:nvSpPr>
        <p:spPr bwMode="auto">
          <a:xfrm>
            <a:off x="7467600" y="3124200"/>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FFFF66"/>
                </a:solidFill>
                <a:latin typeface="Arial" panose="020B0604020202020204" pitchFamily="34" charset="0"/>
                <a:ea typeface="宋体" panose="02010600030101010101" pitchFamily="2" charset="-122"/>
              </a:rPr>
              <a:t>5</a:t>
            </a:r>
          </a:p>
        </p:txBody>
      </p:sp>
      <p:sp>
        <p:nvSpPr>
          <p:cNvPr id="444452" name="Text Box 36">
            <a:extLst>
              <a:ext uri="{FF2B5EF4-FFF2-40B4-BE49-F238E27FC236}">
                <a16:creationId xmlns:a16="http://schemas.microsoft.com/office/drawing/2014/main" id="{36A250AE-A7F5-4186-94F7-394AC20DBE2C}"/>
              </a:ext>
            </a:extLst>
          </p:cNvPr>
          <p:cNvSpPr txBox="1">
            <a:spLocks noChangeArrowheads="1"/>
          </p:cNvSpPr>
          <p:nvPr/>
        </p:nvSpPr>
        <p:spPr bwMode="auto">
          <a:xfrm>
            <a:off x="5410200" y="3352800"/>
            <a:ext cx="574675" cy="5191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FFFF66"/>
                </a:solidFill>
                <a:latin typeface="Arial" panose="020B0604020202020204" pitchFamily="34" charset="0"/>
                <a:ea typeface="宋体" panose="02010600030101010101" pitchFamily="2" charset="-122"/>
              </a:rPr>
              <a:t>3</a:t>
            </a:r>
            <a:r>
              <a:rPr lang="en-US" altLang="zh-CN" sz="3200" baseline="-25000">
                <a:solidFill>
                  <a:srgbClr val="FFFF66"/>
                </a:solidFill>
                <a:latin typeface="Arial" panose="020B0604020202020204" pitchFamily="34" charset="0"/>
                <a:ea typeface="宋体" panose="02010600030101010101" pitchFamily="2" charset="-122"/>
              </a:rPr>
              <a:t>R</a:t>
            </a:r>
          </a:p>
        </p:txBody>
      </p:sp>
      <p:sp>
        <p:nvSpPr>
          <p:cNvPr id="444454" name="Rectangle 38">
            <a:extLst>
              <a:ext uri="{FF2B5EF4-FFF2-40B4-BE49-F238E27FC236}">
                <a16:creationId xmlns:a16="http://schemas.microsoft.com/office/drawing/2014/main" id="{2020C08D-6E34-4564-8B0E-B018E4729441}"/>
              </a:ext>
            </a:extLst>
          </p:cNvPr>
          <p:cNvSpPr>
            <a:spLocks noChangeArrowheads="1"/>
          </p:cNvSpPr>
          <p:nvPr/>
        </p:nvSpPr>
        <p:spPr bwMode="auto">
          <a:xfrm>
            <a:off x="457200" y="1042988"/>
            <a:ext cx="34480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chemeClr val="tx1"/>
                </a:solidFill>
                <a:latin typeface="Arial" panose="020B0604020202020204" pitchFamily="34" charset="0"/>
                <a:ea typeface="宋体" panose="02010600030101010101" pitchFamily="2" charset="-122"/>
              </a:rPr>
              <a:t>吸热量（收益）：</a:t>
            </a:r>
            <a:endParaRPr kumimoji="0" lang="zh-CN" altLang="en-US" sz="3200" i="1">
              <a:solidFill>
                <a:schemeClr val="tx1"/>
              </a:solidFill>
              <a:latin typeface="Arial" panose="020B0604020202020204" pitchFamily="34" charset="0"/>
              <a:ea typeface="宋体" panose="02010600030101010101" pitchFamily="2" charset="-122"/>
            </a:endParaRPr>
          </a:p>
        </p:txBody>
      </p:sp>
      <p:sp>
        <p:nvSpPr>
          <p:cNvPr id="444455" name="Rectangle 39">
            <a:extLst>
              <a:ext uri="{FF2B5EF4-FFF2-40B4-BE49-F238E27FC236}">
                <a16:creationId xmlns:a16="http://schemas.microsoft.com/office/drawing/2014/main" id="{B0A43331-5625-42EA-999F-5DAF2A85D293}"/>
              </a:ext>
            </a:extLst>
          </p:cNvPr>
          <p:cNvSpPr>
            <a:spLocks noChangeArrowheads="1"/>
          </p:cNvSpPr>
          <p:nvPr/>
        </p:nvSpPr>
        <p:spPr bwMode="auto">
          <a:xfrm>
            <a:off x="493713" y="1600200"/>
            <a:ext cx="24018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solidFill>
                  <a:schemeClr val="tx1"/>
                </a:solidFill>
                <a:latin typeface="Arial" panose="020B0604020202020204" pitchFamily="34" charset="0"/>
                <a:ea typeface="宋体" panose="02010600030101010101" pitchFamily="2" charset="-122"/>
              </a:rPr>
              <a:t>q</a:t>
            </a:r>
            <a:r>
              <a:rPr kumimoji="0" lang="en-US" altLang="zh-CN" sz="3200" baseline="-25000">
                <a:solidFill>
                  <a:schemeClr val="tx1"/>
                </a:solidFill>
                <a:latin typeface="Arial" panose="020B0604020202020204" pitchFamily="34" charset="0"/>
                <a:ea typeface="宋体" panose="02010600030101010101" pitchFamily="2" charset="-122"/>
              </a:rPr>
              <a:t>2</a:t>
            </a:r>
            <a:r>
              <a:rPr kumimoji="0" lang="en-US" altLang="zh-CN" sz="3200" i="1">
                <a:solidFill>
                  <a:schemeClr val="tx1"/>
                </a:solidFill>
                <a:latin typeface="Arial" panose="020B0604020202020204" pitchFamily="34" charset="0"/>
                <a:ea typeface="宋体" panose="02010600030101010101" pitchFamily="2" charset="-122"/>
              </a:rPr>
              <a:t>=c</a:t>
            </a:r>
            <a:r>
              <a:rPr kumimoji="0" lang="en-US" altLang="zh-CN" sz="3200" baseline="-25000">
                <a:solidFill>
                  <a:schemeClr val="tx1"/>
                </a:solidFill>
                <a:latin typeface="Arial" panose="020B0604020202020204" pitchFamily="34" charset="0"/>
                <a:ea typeface="宋体" panose="02010600030101010101" pitchFamily="2" charset="-122"/>
              </a:rPr>
              <a:t>p</a:t>
            </a:r>
            <a:r>
              <a:rPr kumimoji="0" lang="en-US" altLang="zh-CN" sz="3200">
                <a:solidFill>
                  <a:schemeClr val="tx1"/>
                </a:solidFill>
                <a:latin typeface="Arial" panose="020B0604020202020204" pitchFamily="34" charset="0"/>
                <a:ea typeface="宋体" panose="02010600030101010101" pitchFamily="2" charset="-122"/>
              </a:rPr>
              <a:t>(</a:t>
            </a:r>
            <a:r>
              <a:rPr kumimoji="0" lang="en-US" altLang="zh-CN" sz="3200" i="1">
                <a:solidFill>
                  <a:srgbClr val="66FF66"/>
                </a:solidFill>
                <a:latin typeface="Arial" panose="020B0604020202020204" pitchFamily="34" charset="0"/>
                <a:ea typeface="宋体" panose="02010600030101010101" pitchFamily="2" charset="-122"/>
              </a:rPr>
              <a:t>T</a:t>
            </a:r>
            <a:r>
              <a:rPr kumimoji="0" lang="en-US" altLang="zh-CN" sz="3200" baseline="-25000">
                <a:solidFill>
                  <a:srgbClr val="66FF66"/>
                </a:solidFill>
                <a:latin typeface="Arial" panose="020B0604020202020204" pitchFamily="34" charset="0"/>
                <a:ea typeface="宋体" panose="02010600030101010101" pitchFamily="2" charset="-122"/>
              </a:rPr>
              <a:t>1</a:t>
            </a:r>
            <a:r>
              <a:rPr kumimoji="0" lang="en-US" altLang="zh-CN" sz="3200">
                <a:solidFill>
                  <a:schemeClr val="tx1"/>
                </a:solidFill>
                <a:latin typeface="Arial" panose="020B0604020202020204" pitchFamily="34" charset="0"/>
                <a:ea typeface="宋体" panose="02010600030101010101" pitchFamily="2" charset="-122"/>
              </a:rPr>
              <a:t>-</a:t>
            </a:r>
            <a:r>
              <a:rPr kumimoji="0" lang="en-US" altLang="zh-CN" sz="3200" i="1">
                <a:solidFill>
                  <a:srgbClr val="66FF66"/>
                </a:solidFill>
                <a:latin typeface="Arial" panose="020B0604020202020204" pitchFamily="34" charset="0"/>
                <a:ea typeface="宋体" panose="02010600030101010101" pitchFamily="2" charset="-122"/>
              </a:rPr>
              <a:t>T</a:t>
            </a:r>
            <a:r>
              <a:rPr kumimoji="0" lang="en-US" altLang="zh-CN" sz="3200" baseline="-25000">
                <a:solidFill>
                  <a:srgbClr val="66FF66"/>
                </a:solidFill>
                <a:latin typeface="Arial" panose="020B0604020202020204" pitchFamily="34" charset="0"/>
                <a:ea typeface="宋体" panose="02010600030101010101" pitchFamily="2" charset="-122"/>
              </a:rPr>
              <a:t>4</a:t>
            </a:r>
            <a:r>
              <a:rPr kumimoji="0" lang="en-US" altLang="zh-CN" sz="3200">
                <a:solidFill>
                  <a:schemeClr val="tx1"/>
                </a:solidFill>
                <a:latin typeface="Arial" panose="020B0604020202020204" pitchFamily="34" charset="0"/>
                <a:ea typeface="宋体" panose="02010600030101010101" pitchFamily="2" charset="-122"/>
              </a:rPr>
              <a:t>)</a:t>
            </a:r>
            <a:endParaRPr kumimoji="0" lang="en-US" altLang="zh-CN" sz="3200">
              <a:solidFill>
                <a:srgbClr val="FF3300"/>
              </a:solidFill>
              <a:latin typeface="Arial" panose="020B0604020202020204" pitchFamily="34" charset="0"/>
              <a:ea typeface="宋体" panose="02010600030101010101" pitchFamily="2" charset="-122"/>
            </a:endParaRPr>
          </a:p>
        </p:txBody>
      </p:sp>
      <p:sp>
        <p:nvSpPr>
          <p:cNvPr id="444456" name="Rectangle 40">
            <a:extLst>
              <a:ext uri="{FF2B5EF4-FFF2-40B4-BE49-F238E27FC236}">
                <a16:creationId xmlns:a16="http://schemas.microsoft.com/office/drawing/2014/main" id="{60CCC161-C8D8-461E-8D1B-7ABD94637B84}"/>
              </a:ext>
            </a:extLst>
          </p:cNvPr>
          <p:cNvSpPr>
            <a:spLocks noChangeArrowheads="1"/>
          </p:cNvSpPr>
          <p:nvPr/>
        </p:nvSpPr>
        <p:spPr bwMode="auto">
          <a:xfrm>
            <a:off x="457200" y="2286000"/>
            <a:ext cx="18161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chemeClr val="tx1"/>
                </a:solidFill>
                <a:latin typeface="Arial" panose="020B0604020202020204" pitchFamily="34" charset="0"/>
                <a:ea typeface="宋体" panose="02010600030101010101" pitchFamily="2" charset="-122"/>
              </a:rPr>
              <a:t>放热量：</a:t>
            </a:r>
            <a:endParaRPr kumimoji="0" lang="zh-CN" altLang="en-US" sz="3200" i="1">
              <a:solidFill>
                <a:schemeClr val="tx1"/>
              </a:solidFill>
              <a:latin typeface="Arial" panose="020B0604020202020204" pitchFamily="34" charset="0"/>
              <a:ea typeface="宋体" panose="02010600030101010101" pitchFamily="2" charset="-122"/>
            </a:endParaRPr>
          </a:p>
        </p:txBody>
      </p:sp>
      <p:sp>
        <p:nvSpPr>
          <p:cNvPr id="444457" name="Rectangle 41">
            <a:extLst>
              <a:ext uri="{FF2B5EF4-FFF2-40B4-BE49-F238E27FC236}">
                <a16:creationId xmlns:a16="http://schemas.microsoft.com/office/drawing/2014/main" id="{CBE75BC3-5B8A-4EE2-BD23-2855FB71A0EE}"/>
              </a:ext>
            </a:extLst>
          </p:cNvPr>
          <p:cNvSpPr>
            <a:spLocks noChangeArrowheads="1"/>
          </p:cNvSpPr>
          <p:nvPr/>
        </p:nvSpPr>
        <p:spPr bwMode="auto">
          <a:xfrm>
            <a:off x="520700" y="2895600"/>
            <a:ext cx="2649538" cy="116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en-US" altLang="zh-CN" sz="3200" i="1">
                <a:solidFill>
                  <a:schemeClr val="tx1"/>
                </a:solidFill>
                <a:latin typeface="Arial" panose="020B0604020202020204" pitchFamily="34" charset="0"/>
                <a:ea typeface="宋体" panose="02010600030101010101" pitchFamily="2" charset="-122"/>
              </a:rPr>
              <a:t>q</a:t>
            </a:r>
            <a:r>
              <a:rPr kumimoji="0" lang="en-US" altLang="zh-CN" sz="3200" baseline="-25000">
                <a:solidFill>
                  <a:schemeClr val="tx1"/>
                </a:solidFill>
                <a:latin typeface="Arial" panose="020B0604020202020204" pitchFamily="34" charset="0"/>
                <a:ea typeface="宋体" panose="02010600030101010101" pitchFamily="2" charset="-122"/>
              </a:rPr>
              <a:t>1</a:t>
            </a:r>
            <a:r>
              <a:rPr kumimoji="0" lang="en-US" altLang="zh-CN" sz="3200" i="1">
                <a:solidFill>
                  <a:schemeClr val="tx1"/>
                </a:solidFill>
                <a:latin typeface="Arial" panose="020B0604020202020204" pitchFamily="34" charset="0"/>
                <a:ea typeface="宋体" panose="02010600030101010101" pitchFamily="2" charset="-122"/>
              </a:rPr>
              <a:t>=c</a:t>
            </a:r>
            <a:r>
              <a:rPr kumimoji="0" lang="en-US" altLang="zh-CN" sz="3200" baseline="-25000">
                <a:solidFill>
                  <a:schemeClr val="tx1"/>
                </a:solidFill>
                <a:latin typeface="Arial" panose="020B0604020202020204" pitchFamily="34" charset="0"/>
                <a:ea typeface="宋体" panose="02010600030101010101" pitchFamily="2" charset="-122"/>
              </a:rPr>
              <a:t>p</a:t>
            </a:r>
            <a:r>
              <a:rPr kumimoji="0" lang="en-US" altLang="zh-CN" sz="3200">
                <a:solidFill>
                  <a:schemeClr val="tx1"/>
                </a:solidFill>
                <a:latin typeface="Arial" panose="020B0604020202020204" pitchFamily="34" charset="0"/>
                <a:ea typeface="宋体" panose="02010600030101010101" pitchFamily="2" charset="-122"/>
              </a:rPr>
              <a:t>(</a:t>
            </a:r>
            <a:r>
              <a:rPr kumimoji="0" lang="en-US" altLang="zh-CN" sz="3200" i="1">
                <a:solidFill>
                  <a:srgbClr val="66FF66"/>
                </a:solidFill>
                <a:latin typeface="Arial" panose="020B0604020202020204" pitchFamily="34" charset="0"/>
                <a:ea typeface="宋体" panose="02010600030101010101" pitchFamily="2" charset="-122"/>
              </a:rPr>
              <a:t>T</a:t>
            </a:r>
            <a:r>
              <a:rPr kumimoji="0" lang="en-US" altLang="zh-CN" sz="3200" baseline="-25000">
                <a:solidFill>
                  <a:srgbClr val="66FF66"/>
                </a:solidFill>
                <a:latin typeface="Arial" panose="020B0604020202020204" pitchFamily="34" charset="0"/>
                <a:ea typeface="宋体" panose="02010600030101010101" pitchFamily="2" charset="-122"/>
              </a:rPr>
              <a:t>2</a:t>
            </a:r>
            <a:r>
              <a:rPr kumimoji="0" lang="en-US" altLang="zh-CN" sz="3200">
                <a:solidFill>
                  <a:schemeClr val="tx1"/>
                </a:solidFill>
                <a:latin typeface="Arial" panose="020B0604020202020204" pitchFamily="34" charset="0"/>
                <a:ea typeface="宋体" panose="02010600030101010101" pitchFamily="2" charset="-122"/>
              </a:rPr>
              <a:t>-</a:t>
            </a:r>
            <a:r>
              <a:rPr kumimoji="0" lang="en-US" altLang="zh-CN" sz="3200" i="1">
                <a:solidFill>
                  <a:srgbClr val="66FF66"/>
                </a:solidFill>
                <a:latin typeface="Arial" panose="020B0604020202020204" pitchFamily="34" charset="0"/>
                <a:ea typeface="宋体" panose="02010600030101010101" pitchFamily="2" charset="-122"/>
              </a:rPr>
              <a:t>T</a:t>
            </a:r>
            <a:r>
              <a:rPr kumimoji="0" lang="en-US" altLang="zh-CN" sz="3200" baseline="-25000">
                <a:solidFill>
                  <a:srgbClr val="66FF66"/>
                </a:solidFill>
                <a:latin typeface="Arial" panose="020B0604020202020204" pitchFamily="34" charset="0"/>
                <a:ea typeface="宋体" panose="02010600030101010101" pitchFamily="2" charset="-122"/>
              </a:rPr>
              <a:t>3</a:t>
            </a:r>
            <a:r>
              <a:rPr kumimoji="0" lang="en-US" altLang="zh-CN" sz="3200">
                <a:solidFill>
                  <a:schemeClr val="tx1"/>
                </a:solidFill>
                <a:latin typeface="Arial" panose="020B0604020202020204" pitchFamily="34" charset="0"/>
                <a:ea typeface="宋体" panose="02010600030101010101" pitchFamily="2" charset="-122"/>
              </a:rPr>
              <a:t>)</a:t>
            </a:r>
          </a:p>
          <a:p>
            <a:pPr algn="l"/>
            <a:r>
              <a:rPr kumimoji="0" lang="en-US" altLang="zh-CN" sz="3200">
                <a:solidFill>
                  <a:schemeClr val="tx1"/>
                </a:solidFill>
                <a:latin typeface="Arial" panose="020B0604020202020204" pitchFamily="34" charset="0"/>
                <a:ea typeface="宋体" panose="02010600030101010101" pitchFamily="2" charset="-122"/>
              </a:rPr>
              <a:t>    </a:t>
            </a:r>
            <a:r>
              <a:rPr kumimoji="0" lang="en-US" altLang="zh-CN" sz="3200" i="1">
                <a:solidFill>
                  <a:schemeClr val="tx1"/>
                </a:solidFill>
                <a:latin typeface="Arial" panose="020B0604020202020204" pitchFamily="34" charset="0"/>
                <a:ea typeface="宋体" panose="02010600030101010101" pitchFamily="2" charset="-122"/>
              </a:rPr>
              <a:t>=c</a:t>
            </a:r>
            <a:r>
              <a:rPr kumimoji="0" lang="en-US" altLang="zh-CN" sz="3200" baseline="-25000">
                <a:solidFill>
                  <a:schemeClr val="tx1"/>
                </a:solidFill>
                <a:latin typeface="Arial" panose="020B0604020202020204" pitchFamily="34" charset="0"/>
                <a:ea typeface="宋体" panose="02010600030101010101" pitchFamily="2" charset="-122"/>
              </a:rPr>
              <a:t>p</a:t>
            </a:r>
            <a:r>
              <a:rPr kumimoji="0" lang="en-US" altLang="zh-CN" sz="3200">
                <a:solidFill>
                  <a:schemeClr val="tx1"/>
                </a:solidFill>
                <a:latin typeface="Arial" panose="020B0604020202020204" pitchFamily="34" charset="0"/>
                <a:ea typeface="宋体" panose="02010600030101010101" pitchFamily="2" charset="-122"/>
              </a:rPr>
              <a:t>(</a:t>
            </a:r>
            <a:r>
              <a:rPr kumimoji="0" lang="en-US" altLang="zh-CN" sz="3200" i="1">
                <a:solidFill>
                  <a:srgbClr val="FFFF66"/>
                </a:solidFill>
                <a:latin typeface="Arial" panose="020B0604020202020204" pitchFamily="34" charset="0"/>
                <a:ea typeface="宋体" panose="02010600030101010101" pitchFamily="2" charset="-122"/>
              </a:rPr>
              <a:t>T</a:t>
            </a:r>
            <a:r>
              <a:rPr kumimoji="0" lang="en-US" altLang="zh-CN" sz="3200" baseline="-25000">
                <a:solidFill>
                  <a:srgbClr val="FFFF66"/>
                </a:solidFill>
                <a:latin typeface="Arial" panose="020B0604020202020204" pitchFamily="34" charset="0"/>
                <a:ea typeface="宋体" panose="02010600030101010101" pitchFamily="2" charset="-122"/>
              </a:rPr>
              <a:t>2R</a:t>
            </a:r>
            <a:r>
              <a:rPr kumimoji="0" lang="en-US" altLang="zh-CN" sz="3200">
                <a:solidFill>
                  <a:schemeClr val="tx1"/>
                </a:solidFill>
                <a:latin typeface="Arial" panose="020B0604020202020204" pitchFamily="34" charset="0"/>
                <a:ea typeface="宋体" panose="02010600030101010101" pitchFamily="2" charset="-122"/>
              </a:rPr>
              <a:t>-</a:t>
            </a:r>
            <a:r>
              <a:rPr kumimoji="0" lang="en-US" altLang="zh-CN" sz="3200" i="1">
                <a:solidFill>
                  <a:srgbClr val="FFFF66"/>
                </a:solidFill>
                <a:latin typeface="Arial" panose="020B0604020202020204" pitchFamily="34" charset="0"/>
                <a:ea typeface="宋体" panose="02010600030101010101" pitchFamily="2" charset="-122"/>
              </a:rPr>
              <a:t>T</a:t>
            </a:r>
            <a:r>
              <a:rPr kumimoji="0" lang="en-US" altLang="zh-CN" sz="3200" baseline="-25000">
                <a:solidFill>
                  <a:srgbClr val="FFFF66"/>
                </a:solidFill>
                <a:latin typeface="Arial" panose="020B0604020202020204" pitchFamily="34" charset="0"/>
                <a:ea typeface="宋体" panose="02010600030101010101" pitchFamily="2" charset="-122"/>
              </a:rPr>
              <a:t>5</a:t>
            </a:r>
            <a:r>
              <a:rPr kumimoji="0" lang="en-US" altLang="zh-CN" sz="3200">
                <a:solidFill>
                  <a:schemeClr val="tx1"/>
                </a:solidFill>
                <a:latin typeface="Arial" panose="020B0604020202020204" pitchFamily="34" charset="0"/>
                <a:ea typeface="宋体" panose="02010600030101010101" pitchFamily="2" charset="-122"/>
              </a:rPr>
              <a:t>)</a:t>
            </a:r>
          </a:p>
        </p:txBody>
      </p:sp>
      <p:sp>
        <p:nvSpPr>
          <p:cNvPr id="444458" name="Rectangle 42">
            <a:extLst>
              <a:ext uri="{FF2B5EF4-FFF2-40B4-BE49-F238E27FC236}">
                <a16:creationId xmlns:a16="http://schemas.microsoft.com/office/drawing/2014/main" id="{8E5C8FE7-BC05-4303-AFE2-77CA7A5EBF8D}"/>
              </a:ext>
            </a:extLst>
          </p:cNvPr>
          <p:cNvSpPr>
            <a:spLocks noChangeArrowheads="1"/>
          </p:cNvSpPr>
          <p:nvPr/>
        </p:nvSpPr>
        <p:spPr bwMode="auto">
          <a:xfrm>
            <a:off x="3124200" y="2898775"/>
            <a:ext cx="14081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rgbClr val="66FF66"/>
                </a:solidFill>
                <a:latin typeface="宋体" panose="02010600030101010101" pitchFamily="2" charset="-122"/>
                <a:ea typeface="宋体" panose="02010600030101010101" pitchFamily="2" charset="-122"/>
                <a:sym typeface="Symbol" panose="05050102010706020507" pitchFamily="18" charset="2"/>
              </a:rPr>
              <a:t>非回热</a:t>
            </a:r>
          </a:p>
        </p:txBody>
      </p:sp>
      <p:sp>
        <p:nvSpPr>
          <p:cNvPr id="444459" name="Rectangle 43">
            <a:extLst>
              <a:ext uri="{FF2B5EF4-FFF2-40B4-BE49-F238E27FC236}">
                <a16:creationId xmlns:a16="http://schemas.microsoft.com/office/drawing/2014/main" id="{AAA433CE-6C74-4506-B920-9C8D800FF53A}"/>
              </a:ext>
            </a:extLst>
          </p:cNvPr>
          <p:cNvSpPr>
            <a:spLocks noChangeArrowheads="1"/>
          </p:cNvSpPr>
          <p:nvPr/>
        </p:nvSpPr>
        <p:spPr bwMode="auto">
          <a:xfrm>
            <a:off x="3403600" y="3505200"/>
            <a:ext cx="1000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rgbClr val="FFFF66"/>
                </a:solidFill>
                <a:latin typeface="宋体" panose="02010600030101010101" pitchFamily="2" charset="-122"/>
                <a:ea typeface="宋体" panose="02010600030101010101" pitchFamily="2" charset="-122"/>
                <a:sym typeface="Symbol" panose="05050102010706020507" pitchFamily="18" charset="2"/>
              </a:rPr>
              <a:t>回热</a:t>
            </a:r>
          </a:p>
        </p:txBody>
      </p:sp>
      <p:sp>
        <p:nvSpPr>
          <p:cNvPr id="444460" name="Rectangle 44">
            <a:extLst>
              <a:ext uri="{FF2B5EF4-FFF2-40B4-BE49-F238E27FC236}">
                <a16:creationId xmlns:a16="http://schemas.microsoft.com/office/drawing/2014/main" id="{6A712B70-AC0F-4669-926E-F576DC119FB3}"/>
              </a:ext>
            </a:extLst>
          </p:cNvPr>
          <p:cNvSpPr>
            <a:spLocks noChangeArrowheads="1"/>
          </p:cNvSpPr>
          <p:nvPr/>
        </p:nvSpPr>
        <p:spPr bwMode="auto">
          <a:xfrm>
            <a:off x="3124200" y="1600200"/>
            <a:ext cx="1000125" cy="579438"/>
          </a:xfrm>
          <a:prstGeom prst="rect">
            <a:avLst/>
          </a:prstGeom>
          <a:solidFill>
            <a:srgbClr val="FFFF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chemeClr val="bg2"/>
                </a:solidFill>
                <a:latin typeface="Arial" panose="020B0604020202020204" pitchFamily="34" charset="0"/>
                <a:ea typeface="宋体" panose="02010600030101010101" pitchFamily="2" charset="-122"/>
              </a:rPr>
              <a:t>不变</a:t>
            </a:r>
          </a:p>
        </p:txBody>
      </p:sp>
      <p:sp>
        <p:nvSpPr>
          <p:cNvPr id="444461" name="Rectangle 45">
            <a:extLst>
              <a:ext uri="{FF2B5EF4-FFF2-40B4-BE49-F238E27FC236}">
                <a16:creationId xmlns:a16="http://schemas.microsoft.com/office/drawing/2014/main" id="{181E1109-D956-4BB1-A527-0B1D4A141C17}"/>
              </a:ext>
            </a:extLst>
          </p:cNvPr>
          <p:cNvSpPr>
            <a:spLocks noChangeArrowheads="1"/>
          </p:cNvSpPr>
          <p:nvPr/>
        </p:nvSpPr>
        <p:spPr bwMode="auto">
          <a:xfrm>
            <a:off x="2133600" y="2286000"/>
            <a:ext cx="1000125" cy="579438"/>
          </a:xfrm>
          <a:prstGeom prst="rect">
            <a:avLst/>
          </a:prstGeom>
          <a:solidFill>
            <a:srgbClr val="FFFF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chemeClr val="bg2"/>
                </a:solidFill>
                <a:latin typeface="Arial" panose="020B0604020202020204" pitchFamily="34" charset="0"/>
                <a:ea typeface="宋体" panose="02010600030101010101" pitchFamily="2" charset="-122"/>
              </a:rPr>
              <a:t>相同</a:t>
            </a:r>
          </a:p>
        </p:txBody>
      </p:sp>
      <p:sp>
        <p:nvSpPr>
          <p:cNvPr id="444462" name="Rectangle 46">
            <a:extLst>
              <a:ext uri="{FF2B5EF4-FFF2-40B4-BE49-F238E27FC236}">
                <a16:creationId xmlns:a16="http://schemas.microsoft.com/office/drawing/2014/main" id="{79835230-7C2A-4E23-9DED-7133CFDF7B34}"/>
              </a:ext>
            </a:extLst>
          </p:cNvPr>
          <p:cNvSpPr>
            <a:spLocks noChangeArrowheads="1"/>
          </p:cNvSpPr>
          <p:nvPr/>
        </p:nvSpPr>
        <p:spPr bwMode="auto">
          <a:xfrm>
            <a:off x="787400" y="4149725"/>
            <a:ext cx="24844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i="1">
                <a:latin typeface="Arial" panose="020B0604020202020204" pitchFamily="34" charset="0"/>
                <a:ea typeface="宋体" panose="02010600030101010101" pitchFamily="2" charset="-122"/>
                <a:sym typeface="Symbol" panose="05050102010706020507" pitchFamily="18" charset="2"/>
              </a:rPr>
              <a:t></a:t>
            </a:r>
            <a:r>
              <a:rPr lang="zh-CN" altLang="en-US" sz="3200" baseline="-25000">
                <a:solidFill>
                  <a:srgbClr val="FFFF66"/>
                </a:solidFill>
                <a:latin typeface="宋体" panose="02010600030101010101" pitchFamily="2" charset="-122"/>
                <a:ea typeface="宋体" panose="02010600030101010101" pitchFamily="2" charset="-122"/>
                <a:sym typeface="Symbol" panose="05050102010706020507" pitchFamily="18" charset="2"/>
              </a:rPr>
              <a:t>回热</a:t>
            </a:r>
            <a:r>
              <a:rPr lang="zh-CN" altLang="en-US" sz="3200">
                <a:solidFill>
                  <a:schemeClr val="tx1"/>
                </a:solidFill>
                <a:latin typeface="宋体" panose="02010600030101010101" pitchFamily="2" charset="-122"/>
                <a:ea typeface="宋体" panose="02010600030101010101" pitchFamily="2" charset="-122"/>
                <a:sym typeface="Symbol" panose="05050102010706020507" pitchFamily="18" charset="2"/>
              </a:rPr>
              <a:t>＝</a:t>
            </a:r>
            <a:r>
              <a:rPr kumimoji="0" lang="zh-CN" altLang="en-US" sz="3200" i="1">
                <a:solidFill>
                  <a:srgbClr val="FF3300"/>
                </a:solidFill>
                <a:latin typeface="Arial" panose="020B0604020202020204" pitchFamily="34" charset="0"/>
                <a:ea typeface="宋体" panose="02010600030101010101" pitchFamily="2" charset="-122"/>
                <a:sym typeface="Symbol" panose="05050102010706020507" pitchFamily="18" charset="2"/>
              </a:rPr>
              <a:t> </a:t>
            </a:r>
            <a:r>
              <a:rPr kumimoji="0" lang="zh-CN" altLang="en-US" sz="4000" i="1">
                <a:latin typeface="Arial" panose="020B0604020202020204" pitchFamily="34" charset="0"/>
                <a:ea typeface="宋体" panose="02010600030101010101" pitchFamily="2" charset="-122"/>
                <a:sym typeface="Symbol" panose="05050102010706020507" pitchFamily="18" charset="2"/>
              </a:rPr>
              <a:t></a:t>
            </a:r>
            <a:r>
              <a:rPr lang="zh-CN" altLang="en-US" sz="3200" baseline="-25000">
                <a:solidFill>
                  <a:srgbClr val="66FF66"/>
                </a:solidFill>
                <a:latin typeface="宋体" panose="02010600030101010101" pitchFamily="2" charset="-122"/>
                <a:ea typeface="宋体" panose="02010600030101010101" pitchFamily="2" charset="-122"/>
                <a:sym typeface="Symbol" panose="05050102010706020507" pitchFamily="18" charset="2"/>
              </a:rPr>
              <a:t>非回热</a:t>
            </a:r>
            <a:endParaRPr kumimoji="0" lang="zh-CN" altLang="en-US" sz="3200" baseline="-25000">
              <a:solidFill>
                <a:srgbClr val="66FF66"/>
              </a:solidFill>
              <a:latin typeface="宋体" panose="02010600030101010101" pitchFamily="2" charset="-122"/>
              <a:ea typeface="宋体" panose="02010600030101010101" pitchFamily="2" charset="-122"/>
              <a:sym typeface="Symbol" panose="05050102010706020507" pitchFamily="18" charset="2"/>
            </a:endParaRPr>
          </a:p>
        </p:txBody>
      </p:sp>
      <p:graphicFrame>
        <p:nvGraphicFramePr>
          <p:cNvPr id="444463" name="Object 47">
            <a:extLst>
              <a:ext uri="{FF2B5EF4-FFF2-40B4-BE49-F238E27FC236}">
                <a16:creationId xmlns:a16="http://schemas.microsoft.com/office/drawing/2014/main" id="{8E0DC3B0-E744-465A-A83F-80D7483C3A1B}"/>
              </a:ext>
            </a:extLst>
          </p:cNvPr>
          <p:cNvGraphicFramePr>
            <a:graphicFrameLocks noChangeAspect="1"/>
          </p:cNvGraphicFramePr>
          <p:nvPr/>
        </p:nvGraphicFramePr>
        <p:xfrm>
          <a:off x="838200" y="5003800"/>
          <a:ext cx="1871663" cy="1293813"/>
        </p:xfrm>
        <a:graphic>
          <a:graphicData uri="http://schemas.openxmlformats.org/presentationml/2006/ole">
            <mc:AlternateContent xmlns:mc="http://schemas.openxmlformats.org/markup-compatibility/2006">
              <mc:Choice xmlns:v="urn:schemas-microsoft-com:vml" Requires="v">
                <p:oleObj spid="_x0000_s444508" name="Equation" r:id="rId4" imgW="622080" imgH="431640" progId="Equation.DSMT4">
                  <p:embed/>
                </p:oleObj>
              </mc:Choice>
              <mc:Fallback>
                <p:oleObj name="Equation" r:id="rId4" imgW="622080" imgH="431640" progId="Equation.DSMT4">
                  <p:embed/>
                  <p:pic>
                    <p:nvPicPr>
                      <p:cNvPr id="0" name="Object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5003800"/>
                        <a:ext cx="1871663" cy="1293813"/>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4464" name="Rectangle 48">
            <a:extLst>
              <a:ext uri="{FF2B5EF4-FFF2-40B4-BE49-F238E27FC236}">
                <a16:creationId xmlns:a16="http://schemas.microsoft.com/office/drawing/2014/main" id="{52EE9E1F-AE16-44E3-9513-67BE25C0997A}"/>
              </a:ext>
            </a:extLst>
          </p:cNvPr>
          <p:cNvSpPr>
            <a:spLocks noChangeArrowheads="1"/>
          </p:cNvSpPr>
          <p:nvPr/>
        </p:nvSpPr>
        <p:spPr bwMode="auto">
          <a:xfrm>
            <a:off x="4038600" y="5373688"/>
            <a:ext cx="4876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zh-CN" altLang="en-US" sz="3200">
                <a:solidFill>
                  <a:schemeClr val="tx1"/>
                </a:solidFill>
                <a:latin typeface="Arial" panose="020B0604020202020204" pitchFamily="34" charset="0"/>
                <a:ea typeface="宋体" panose="02010600030101010101" pitchFamily="2" charset="-122"/>
              </a:rPr>
              <a:t>适用于</a:t>
            </a:r>
            <a:r>
              <a:rPr kumimoji="0" lang="zh-CN" altLang="en-US" sz="3200">
                <a:solidFill>
                  <a:srgbClr val="FFFF66"/>
                </a:solidFill>
                <a:latin typeface="Arial" panose="020B0604020202020204" pitchFamily="34" charset="0"/>
                <a:ea typeface="宋体" panose="02010600030101010101" pitchFamily="2" charset="-122"/>
              </a:rPr>
              <a:t>小压比</a:t>
            </a:r>
            <a:r>
              <a:rPr kumimoji="0" lang="zh-CN" altLang="en-US" sz="3200">
                <a:solidFill>
                  <a:srgbClr val="66FF66"/>
                </a:solidFill>
                <a:latin typeface="Arial" panose="020B0604020202020204" pitchFamily="34" charset="0"/>
                <a:ea typeface="宋体" panose="02010600030101010101" pitchFamily="2" charset="-122"/>
              </a:rPr>
              <a:t>大流量</a:t>
            </a:r>
            <a:r>
              <a:rPr kumimoji="0" lang="zh-CN" altLang="en-US" sz="3200">
                <a:solidFill>
                  <a:schemeClr val="tx1"/>
                </a:solidFill>
                <a:latin typeface="Arial" panose="020B0604020202020204" pitchFamily="34" charset="0"/>
                <a:ea typeface="宋体" panose="02010600030101010101" pitchFamily="2" charset="-122"/>
              </a:rPr>
              <a:t>的叶轮式压气机空气制冷系统</a:t>
            </a:r>
          </a:p>
        </p:txBody>
      </p:sp>
      <p:sp>
        <p:nvSpPr>
          <p:cNvPr id="444465" name="AutoShape 49">
            <a:extLst>
              <a:ext uri="{FF2B5EF4-FFF2-40B4-BE49-F238E27FC236}">
                <a16:creationId xmlns:a16="http://schemas.microsoft.com/office/drawing/2014/main" id="{743A0B00-5A9C-4705-B7DD-EC20A00978C5}"/>
              </a:ext>
            </a:extLst>
          </p:cNvPr>
          <p:cNvSpPr>
            <a:spLocks/>
          </p:cNvSpPr>
          <p:nvPr/>
        </p:nvSpPr>
        <p:spPr bwMode="auto">
          <a:xfrm>
            <a:off x="457200" y="4581525"/>
            <a:ext cx="228600" cy="1447800"/>
          </a:xfrm>
          <a:prstGeom prst="leftBrace">
            <a:avLst>
              <a:gd name="adj1" fmla="val 52778"/>
              <a:gd name="adj2" fmla="val 50000"/>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4454"/>
                                        </p:tgtEl>
                                        <p:attrNameLst>
                                          <p:attrName>style.visibility</p:attrName>
                                        </p:attrNameLst>
                                      </p:cBhvr>
                                      <p:to>
                                        <p:strVal val="visible"/>
                                      </p:to>
                                    </p:set>
                                    <p:anim calcmode="lin" valueType="num">
                                      <p:cBhvr additive="base">
                                        <p:cTn id="7" dur="500" fill="hold"/>
                                        <p:tgtEl>
                                          <p:spTgt spid="444454"/>
                                        </p:tgtEl>
                                        <p:attrNameLst>
                                          <p:attrName>ppt_x</p:attrName>
                                        </p:attrNameLst>
                                      </p:cBhvr>
                                      <p:tavLst>
                                        <p:tav tm="0">
                                          <p:val>
                                            <p:strVal val="0-#ppt_w/2"/>
                                          </p:val>
                                        </p:tav>
                                        <p:tav tm="100000">
                                          <p:val>
                                            <p:strVal val="#ppt_x"/>
                                          </p:val>
                                        </p:tav>
                                      </p:tavLst>
                                    </p:anim>
                                    <p:anim calcmode="lin" valueType="num">
                                      <p:cBhvr additive="base">
                                        <p:cTn id="8" dur="500" fill="hold"/>
                                        <p:tgtEl>
                                          <p:spTgt spid="44445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44455"/>
                                        </p:tgtEl>
                                        <p:attrNameLst>
                                          <p:attrName>style.visibility</p:attrName>
                                        </p:attrNameLst>
                                      </p:cBhvr>
                                      <p:to>
                                        <p:strVal val="visible"/>
                                      </p:to>
                                    </p:set>
                                    <p:anim calcmode="lin" valueType="num">
                                      <p:cBhvr additive="base">
                                        <p:cTn id="13" dur="500" fill="hold"/>
                                        <p:tgtEl>
                                          <p:spTgt spid="444455"/>
                                        </p:tgtEl>
                                        <p:attrNameLst>
                                          <p:attrName>ppt_x</p:attrName>
                                        </p:attrNameLst>
                                      </p:cBhvr>
                                      <p:tavLst>
                                        <p:tav tm="0">
                                          <p:val>
                                            <p:strVal val="0-#ppt_w/2"/>
                                          </p:val>
                                        </p:tav>
                                        <p:tav tm="100000">
                                          <p:val>
                                            <p:strVal val="#ppt_x"/>
                                          </p:val>
                                        </p:tav>
                                      </p:tavLst>
                                    </p:anim>
                                    <p:anim calcmode="lin" valueType="num">
                                      <p:cBhvr additive="base">
                                        <p:cTn id="14" dur="500" fill="hold"/>
                                        <p:tgtEl>
                                          <p:spTgt spid="44445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444460"/>
                                        </p:tgtEl>
                                        <p:attrNameLst>
                                          <p:attrName>style.visibility</p:attrName>
                                        </p:attrNameLst>
                                      </p:cBhvr>
                                      <p:to>
                                        <p:strVal val="visible"/>
                                      </p:to>
                                    </p:set>
                                    <p:animEffect transition="in" filter="dissolve">
                                      <p:cBhvr>
                                        <p:cTn id="19" dur="500"/>
                                        <p:tgtEl>
                                          <p:spTgt spid="44446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44456"/>
                                        </p:tgtEl>
                                        <p:attrNameLst>
                                          <p:attrName>style.visibility</p:attrName>
                                        </p:attrNameLst>
                                      </p:cBhvr>
                                      <p:to>
                                        <p:strVal val="visible"/>
                                      </p:to>
                                    </p:set>
                                    <p:anim calcmode="lin" valueType="num">
                                      <p:cBhvr additive="base">
                                        <p:cTn id="24" dur="500" fill="hold"/>
                                        <p:tgtEl>
                                          <p:spTgt spid="444456"/>
                                        </p:tgtEl>
                                        <p:attrNameLst>
                                          <p:attrName>ppt_x</p:attrName>
                                        </p:attrNameLst>
                                      </p:cBhvr>
                                      <p:tavLst>
                                        <p:tav tm="0">
                                          <p:val>
                                            <p:strVal val="0-#ppt_w/2"/>
                                          </p:val>
                                        </p:tav>
                                        <p:tav tm="100000">
                                          <p:val>
                                            <p:strVal val="#ppt_x"/>
                                          </p:val>
                                        </p:tav>
                                      </p:tavLst>
                                    </p:anim>
                                    <p:anim calcmode="lin" valueType="num">
                                      <p:cBhvr additive="base">
                                        <p:cTn id="25" dur="500" fill="hold"/>
                                        <p:tgtEl>
                                          <p:spTgt spid="444456"/>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444457"/>
                                        </p:tgtEl>
                                        <p:attrNameLst>
                                          <p:attrName>style.visibility</p:attrName>
                                        </p:attrNameLst>
                                      </p:cBhvr>
                                      <p:to>
                                        <p:strVal val="visible"/>
                                      </p:to>
                                    </p:set>
                                    <p:anim calcmode="lin" valueType="num">
                                      <p:cBhvr additive="base">
                                        <p:cTn id="30" dur="500" fill="hold"/>
                                        <p:tgtEl>
                                          <p:spTgt spid="444457"/>
                                        </p:tgtEl>
                                        <p:attrNameLst>
                                          <p:attrName>ppt_x</p:attrName>
                                        </p:attrNameLst>
                                      </p:cBhvr>
                                      <p:tavLst>
                                        <p:tav tm="0">
                                          <p:val>
                                            <p:strVal val="0-#ppt_w/2"/>
                                          </p:val>
                                        </p:tav>
                                        <p:tav tm="100000">
                                          <p:val>
                                            <p:strVal val="#ppt_x"/>
                                          </p:val>
                                        </p:tav>
                                      </p:tavLst>
                                    </p:anim>
                                    <p:anim calcmode="lin" valueType="num">
                                      <p:cBhvr additive="base">
                                        <p:cTn id="31" dur="500" fill="hold"/>
                                        <p:tgtEl>
                                          <p:spTgt spid="444457"/>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444458"/>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444459"/>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444461"/>
                                        </p:tgtEl>
                                        <p:attrNameLst>
                                          <p:attrName>style.visibility</p:attrName>
                                        </p:attrNameLst>
                                      </p:cBhvr>
                                      <p:to>
                                        <p:strVal val="visible"/>
                                      </p:to>
                                    </p:set>
                                    <p:animEffect transition="in" filter="dissolve">
                                      <p:cBhvr>
                                        <p:cTn id="44" dur="500"/>
                                        <p:tgtEl>
                                          <p:spTgt spid="44446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444465"/>
                                        </p:tgtEl>
                                        <p:attrNameLst>
                                          <p:attrName>style.visibility</p:attrName>
                                        </p:attrNameLst>
                                      </p:cBhvr>
                                      <p:to>
                                        <p:strVal val="visible"/>
                                      </p:to>
                                    </p:set>
                                    <p:anim calcmode="lin" valueType="num">
                                      <p:cBhvr additive="base">
                                        <p:cTn id="49" dur="500" fill="hold"/>
                                        <p:tgtEl>
                                          <p:spTgt spid="444465"/>
                                        </p:tgtEl>
                                        <p:attrNameLst>
                                          <p:attrName>ppt_x</p:attrName>
                                        </p:attrNameLst>
                                      </p:cBhvr>
                                      <p:tavLst>
                                        <p:tav tm="0">
                                          <p:val>
                                            <p:strVal val="0-#ppt_w/2"/>
                                          </p:val>
                                        </p:tav>
                                        <p:tav tm="100000">
                                          <p:val>
                                            <p:strVal val="#ppt_x"/>
                                          </p:val>
                                        </p:tav>
                                      </p:tavLst>
                                    </p:anim>
                                    <p:anim calcmode="lin" valueType="num">
                                      <p:cBhvr additive="base">
                                        <p:cTn id="50" dur="500" fill="hold"/>
                                        <p:tgtEl>
                                          <p:spTgt spid="444465"/>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444462"/>
                                        </p:tgtEl>
                                        <p:attrNameLst>
                                          <p:attrName>style.visibility</p:attrName>
                                        </p:attrNameLst>
                                      </p:cBhvr>
                                      <p:to>
                                        <p:strVal val="visible"/>
                                      </p:to>
                                    </p:set>
                                    <p:animEffect transition="in" filter="dissolve">
                                      <p:cBhvr>
                                        <p:cTn id="55" dur="500"/>
                                        <p:tgtEl>
                                          <p:spTgt spid="44446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nodeType="clickEffect">
                                  <p:stCondLst>
                                    <p:cond delay="0"/>
                                  </p:stCondLst>
                                  <p:childTnLst>
                                    <p:set>
                                      <p:cBhvr>
                                        <p:cTn id="59" dur="1" fill="hold">
                                          <p:stCondLst>
                                            <p:cond delay="0"/>
                                          </p:stCondLst>
                                        </p:cTn>
                                        <p:tgtEl>
                                          <p:spTgt spid="444463"/>
                                        </p:tgtEl>
                                        <p:attrNameLst>
                                          <p:attrName>style.visibility</p:attrName>
                                        </p:attrNameLst>
                                      </p:cBhvr>
                                      <p:to>
                                        <p:strVal val="visible"/>
                                      </p:to>
                                    </p:set>
                                    <p:animEffect transition="in" filter="dissolve">
                                      <p:cBhvr>
                                        <p:cTn id="60" dur="500"/>
                                        <p:tgtEl>
                                          <p:spTgt spid="44446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444464"/>
                                        </p:tgtEl>
                                        <p:attrNameLst>
                                          <p:attrName>style.visibility</p:attrName>
                                        </p:attrNameLst>
                                      </p:cBhvr>
                                      <p:to>
                                        <p:strVal val="visible"/>
                                      </p:to>
                                    </p:set>
                                    <p:anim calcmode="lin" valueType="num">
                                      <p:cBhvr additive="base">
                                        <p:cTn id="65" dur="500" fill="hold"/>
                                        <p:tgtEl>
                                          <p:spTgt spid="444464"/>
                                        </p:tgtEl>
                                        <p:attrNameLst>
                                          <p:attrName>ppt_x</p:attrName>
                                        </p:attrNameLst>
                                      </p:cBhvr>
                                      <p:tavLst>
                                        <p:tav tm="0">
                                          <p:val>
                                            <p:strVal val="1+#ppt_w/2"/>
                                          </p:val>
                                        </p:tav>
                                        <p:tav tm="100000">
                                          <p:val>
                                            <p:strVal val="#ppt_x"/>
                                          </p:val>
                                        </p:tav>
                                      </p:tavLst>
                                    </p:anim>
                                    <p:anim calcmode="lin" valueType="num">
                                      <p:cBhvr additive="base">
                                        <p:cTn id="66" dur="500" fill="hold"/>
                                        <p:tgtEl>
                                          <p:spTgt spid="4444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54" grpId="0" autoUpdateAnimBg="0"/>
      <p:bldP spid="444455" grpId="0" autoUpdateAnimBg="0"/>
      <p:bldP spid="444456" grpId="0" autoUpdateAnimBg="0"/>
      <p:bldP spid="444457" grpId="0" autoUpdateAnimBg="0"/>
      <p:bldP spid="444458" grpId="0" autoUpdateAnimBg="0"/>
      <p:bldP spid="444459" grpId="0" autoUpdateAnimBg="0"/>
      <p:bldP spid="444460" grpId="0" animBg="1" autoUpdateAnimBg="0"/>
      <p:bldP spid="444461" grpId="0" animBg="1" autoUpdateAnimBg="0"/>
      <p:bldP spid="444462" grpId="0" autoUpdateAnimBg="0"/>
      <p:bldP spid="444464"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a:extLst>
              <a:ext uri="{FF2B5EF4-FFF2-40B4-BE49-F238E27FC236}">
                <a16:creationId xmlns:a16="http://schemas.microsoft.com/office/drawing/2014/main" id="{81415751-3C83-48E6-815D-77DA0C9B0E40}"/>
              </a:ext>
            </a:extLst>
          </p:cNvPr>
          <p:cNvSpPr>
            <a:spLocks noGrp="1" noChangeArrowheads="1"/>
          </p:cNvSpPr>
          <p:nvPr>
            <p:ph type="title"/>
          </p:nvPr>
        </p:nvSpPr>
        <p:spPr>
          <a:xfrm>
            <a:off x="914400" y="166688"/>
            <a:ext cx="7162800" cy="823912"/>
          </a:xfrm>
        </p:spPr>
        <p:txBody>
          <a:bodyPr/>
          <a:lstStyle/>
          <a:p>
            <a:pPr algn="l"/>
            <a:r>
              <a:rPr lang="zh-CN" altLang="en-US" sz="4800" b="1" dirty="0">
                <a:ea typeface="楷体_GB2312" pitchFamily="49" charset="-122"/>
              </a:rPr>
              <a:t>空气压缩制冷的根本缺陷</a:t>
            </a:r>
          </a:p>
        </p:txBody>
      </p:sp>
      <p:grpSp>
        <p:nvGrpSpPr>
          <p:cNvPr id="445461" name="Group 21">
            <a:extLst>
              <a:ext uri="{FF2B5EF4-FFF2-40B4-BE49-F238E27FC236}">
                <a16:creationId xmlns:a16="http://schemas.microsoft.com/office/drawing/2014/main" id="{788DA8D7-45E6-47FD-8230-5BCF3F8C77FF}"/>
              </a:ext>
            </a:extLst>
          </p:cNvPr>
          <p:cNvGrpSpPr>
            <a:grpSpLocks/>
          </p:cNvGrpSpPr>
          <p:nvPr/>
        </p:nvGrpSpPr>
        <p:grpSpPr bwMode="auto">
          <a:xfrm>
            <a:off x="457200" y="1371600"/>
            <a:ext cx="8301038" cy="701675"/>
            <a:chOff x="288" y="864"/>
            <a:chExt cx="5229" cy="442"/>
          </a:xfrm>
        </p:grpSpPr>
        <p:sp>
          <p:nvSpPr>
            <p:cNvPr id="445445" name="Rectangle 5">
              <a:extLst>
                <a:ext uri="{FF2B5EF4-FFF2-40B4-BE49-F238E27FC236}">
                  <a16:creationId xmlns:a16="http://schemas.microsoft.com/office/drawing/2014/main" id="{492E826C-FA67-4724-B032-9B79C851CF61}"/>
                </a:ext>
              </a:extLst>
            </p:cNvPr>
            <p:cNvSpPr>
              <a:spLocks noChangeArrowheads="1"/>
            </p:cNvSpPr>
            <p:nvPr/>
          </p:nvSpPr>
          <p:spPr bwMode="auto">
            <a:xfrm>
              <a:off x="288" y="864"/>
              <a:ext cx="5229"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en-US" altLang="zh-CN" sz="3200">
                  <a:solidFill>
                    <a:schemeClr val="tx1"/>
                  </a:solidFill>
                  <a:latin typeface="Arial" panose="020B0604020202020204" pitchFamily="34" charset="0"/>
                  <a:ea typeface="宋体" panose="02010600030101010101" pitchFamily="2" charset="-122"/>
                </a:rPr>
                <a:t>1.  </a:t>
              </a:r>
              <a:r>
                <a:rPr kumimoji="0" lang="zh-CN" altLang="en-US" sz="3200">
                  <a:solidFill>
                    <a:schemeClr val="tx1"/>
                  </a:solidFill>
                  <a:latin typeface="Arial" panose="020B0604020202020204" pitchFamily="34" charset="0"/>
                  <a:ea typeface="宋体" panose="02010600030101010101" pitchFamily="2" charset="-122"/>
                </a:rPr>
                <a:t>无法实现  </a:t>
              </a:r>
              <a:r>
                <a:rPr kumimoji="0" lang="en-US" altLang="zh-CN" sz="3200" i="1">
                  <a:solidFill>
                    <a:srgbClr val="66FF66"/>
                  </a:solidFill>
                  <a:latin typeface="Arial" panose="020B0604020202020204" pitchFamily="34" charset="0"/>
                  <a:ea typeface="宋体" panose="02010600030101010101" pitchFamily="2" charset="-122"/>
                </a:rPr>
                <a:t>T</a:t>
              </a:r>
              <a:r>
                <a:rPr kumimoji="0" lang="en-US" altLang="zh-CN" sz="3200">
                  <a:solidFill>
                    <a:schemeClr val="tx1"/>
                  </a:solidFill>
                  <a:latin typeface="Arial" panose="020B0604020202020204" pitchFamily="34" charset="0"/>
                  <a:ea typeface="宋体" panose="02010600030101010101" pitchFamily="2" charset="-122"/>
                </a:rPr>
                <a:t>    </a:t>
              </a:r>
              <a:r>
                <a:rPr kumimoji="0" lang="zh-CN" altLang="en-US" sz="3200">
                  <a:solidFill>
                    <a:schemeClr val="tx1"/>
                  </a:solidFill>
                  <a:latin typeface="Arial" panose="020B0604020202020204" pitchFamily="34" charset="0"/>
                  <a:ea typeface="宋体" panose="02010600030101010101" pitchFamily="2" charset="-122"/>
                </a:rPr>
                <a:t>，</a:t>
              </a:r>
              <a:r>
                <a:rPr kumimoji="0" lang="zh-CN" altLang="en-US" sz="4000" i="1">
                  <a:latin typeface="Arial" panose="020B0604020202020204" pitchFamily="34" charset="0"/>
                  <a:ea typeface="宋体" panose="02010600030101010101" pitchFamily="2" charset="-122"/>
                  <a:sym typeface="Symbol" panose="05050102010706020507" pitchFamily="18" charset="2"/>
                </a:rPr>
                <a:t></a:t>
              </a:r>
              <a:r>
                <a:rPr kumimoji="0" lang="zh-CN" altLang="en-US" sz="3200" i="1">
                  <a:latin typeface="Arial" panose="020B0604020202020204" pitchFamily="34" charset="0"/>
                  <a:ea typeface="宋体" panose="02010600030101010101" pitchFamily="2" charset="-122"/>
                  <a:sym typeface="Symbol" panose="05050102010706020507" pitchFamily="18" charset="2"/>
                </a:rPr>
                <a:t> </a:t>
              </a:r>
              <a:r>
                <a:rPr kumimoji="0" lang="zh-CN" altLang="en-US" sz="3200">
                  <a:solidFill>
                    <a:schemeClr val="tx1"/>
                  </a:solidFill>
                  <a:latin typeface="Arial" panose="020B0604020202020204" pitchFamily="34" charset="0"/>
                  <a:ea typeface="宋体" panose="02010600030101010101" pitchFamily="2" charset="-122"/>
                  <a:sym typeface="Symbol" panose="05050102010706020507" pitchFamily="18" charset="2"/>
                </a:rPr>
                <a:t>低，经济性差</a:t>
              </a:r>
            </a:p>
          </p:txBody>
        </p:sp>
        <p:sp>
          <p:nvSpPr>
            <p:cNvPr id="445446" name="Oval 6">
              <a:extLst>
                <a:ext uri="{FF2B5EF4-FFF2-40B4-BE49-F238E27FC236}">
                  <a16:creationId xmlns:a16="http://schemas.microsoft.com/office/drawing/2014/main" id="{D5EC6677-2A61-444C-8DF8-3FE744943D4E}"/>
                </a:ext>
              </a:extLst>
            </p:cNvPr>
            <p:cNvSpPr>
              <a:spLocks noChangeArrowheads="1"/>
            </p:cNvSpPr>
            <p:nvPr/>
          </p:nvSpPr>
          <p:spPr bwMode="auto">
            <a:xfrm>
              <a:off x="1776" y="912"/>
              <a:ext cx="384" cy="384"/>
            </a:xfrm>
            <a:prstGeom prst="ellips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5447" name="Rectangle 7">
            <a:extLst>
              <a:ext uri="{FF2B5EF4-FFF2-40B4-BE49-F238E27FC236}">
                <a16:creationId xmlns:a16="http://schemas.microsoft.com/office/drawing/2014/main" id="{B04326A9-2414-4E69-8590-B38D2CF83CDC}"/>
              </a:ext>
            </a:extLst>
          </p:cNvPr>
          <p:cNvSpPr>
            <a:spLocks noChangeArrowheads="1"/>
          </p:cNvSpPr>
          <p:nvPr/>
        </p:nvSpPr>
        <p:spPr bwMode="auto">
          <a:xfrm>
            <a:off x="533400" y="2209800"/>
            <a:ext cx="7620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en-US" altLang="zh-CN" sz="3200">
                <a:solidFill>
                  <a:schemeClr val="tx1"/>
                </a:solidFill>
                <a:latin typeface="Arial" panose="020B0604020202020204" pitchFamily="34" charset="0"/>
                <a:ea typeface="宋体" panose="02010600030101010101" pitchFamily="2" charset="-122"/>
              </a:rPr>
              <a:t>2. </a:t>
            </a:r>
            <a:r>
              <a:rPr kumimoji="0" lang="en-US" altLang="zh-CN" sz="3200" i="1">
                <a:solidFill>
                  <a:srgbClr val="FFFF66"/>
                </a:solidFill>
                <a:latin typeface="Arial" panose="020B0604020202020204" pitchFamily="34" charset="0"/>
                <a:ea typeface="宋体" panose="02010600030101010101" pitchFamily="2" charset="-122"/>
              </a:rPr>
              <a:t>q</a:t>
            </a:r>
            <a:r>
              <a:rPr kumimoji="0" lang="en-US" altLang="zh-CN" sz="3200" i="1" baseline="-25000">
                <a:solidFill>
                  <a:srgbClr val="FFFF66"/>
                </a:solidFill>
                <a:latin typeface="Arial" panose="020B0604020202020204" pitchFamily="34" charset="0"/>
                <a:ea typeface="宋体" panose="02010600030101010101" pitchFamily="2" charset="-122"/>
              </a:rPr>
              <a:t>2</a:t>
            </a:r>
            <a:r>
              <a:rPr kumimoji="0" lang="en-US" altLang="zh-CN" sz="3200" i="1">
                <a:solidFill>
                  <a:schemeClr val="tx1"/>
                </a:solidFill>
                <a:latin typeface="Arial" panose="020B0604020202020204" pitchFamily="34" charset="0"/>
                <a:ea typeface="宋体" panose="02010600030101010101" pitchFamily="2" charset="-122"/>
              </a:rPr>
              <a:t>=</a:t>
            </a:r>
            <a:r>
              <a:rPr kumimoji="0" lang="en-US" altLang="zh-CN" sz="3200" i="1">
                <a:solidFill>
                  <a:srgbClr val="FFFF66"/>
                </a:solidFill>
                <a:latin typeface="Arial" panose="020B0604020202020204" pitchFamily="34" charset="0"/>
                <a:ea typeface="宋体" panose="02010600030101010101" pitchFamily="2" charset="-122"/>
              </a:rPr>
              <a:t>c</a:t>
            </a:r>
            <a:r>
              <a:rPr kumimoji="0" lang="en-US" altLang="zh-CN" sz="3200" baseline="-25000">
                <a:solidFill>
                  <a:srgbClr val="FFFF66"/>
                </a:solidFill>
                <a:latin typeface="Arial" panose="020B0604020202020204" pitchFamily="34" charset="0"/>
                <a:ea typeface="宋体" panose="02010600030101010101" pitchFamily="2" charset="-122"/>
              </a:rPr>
              <a:t>p</a:t>
            </a:r>
            <a:r>
              <a:rPr kumimoji="0" lang="en-US" altLang="zh-CN" sz="3200">
                <a:solidFill>
                  <a:schemeClr val="tx1"/>
                </a:solidFill>
                <a:latin typeface="Arial" panose="020B0604020202020204" pitchFamily="34" charset="0"/>
                <a:ea typeface="宋体" panose="02010600030101010101" pitchFamily="2" charset="-122"/>
              </a:rPr>
              <a:t>(</a:t>
            </a:r>
            <a:r>
              <a:rPr kumimoji="0" lang="en-US" altLang="zh-CN" sz="3200" i="1">
                <a:solidFill>
                  <a:srgbClr val="66FF66"/>
                </a:solidFill>
                <a:latin typeface="Arial" panose="020B0604020202020204" pitchFamily="34" charset="0"/>
                <a:ea typeface="宋体" panose="02010600030101010101" pitchFamily="2" charset="-122"/>
              </a:rPr>
              <a:t>T</a:t>
            </a:r>
            <a:r>
              <a:rPr kumimoji="0" lang="en-US" altLang="zh-CN" sz="3200" baseline="-25000">
                <a:solidFill>
                  <a:srgbClr val="66FF66"/>
                </a:solidFill>
                <a:latin typeface="Arial" panose="020B0604020202020204" pitchFamily="34" charset="0"/>
                <a:ea typeface="宋体" panose="02010600030101010101" pitchFamily="2" charset="-122"/>
              </a:rPr>
              <a:t>1</a:t>
            </a:r>
            <a:r>
              <a:rPr kumimoji="0" lang="en-US" altLang="zh-CN" sz="3200" i="1">
                <a:solidFill>
                  <a:schemeClr val="tx1"/>
                </a:solidFill>
                <a:latin typeface="Arial" panose="020B0604020202020204" pitchFamily="34" charset="0"/>
                <a:ea typeface="宋体" panose="02010600030101010101" pitchFamily="2" charset="-122"/>
              </a:rPr>
              <a:t>-</a:t>
            </a:r>
            <a:r>
              <a:rPr kumimoji="0" lang="en-US" altLang="zh-CN" sz="3200" i="1">
                <a:solidFill>
                  <a:srgbClr val="66FF66"/>
                </a:solidFill>
                <a:latin typeface="Arial" panose="020B0604020202020204" pitchFamily="34" charset="0"/>
                <a:ea typeface="宋体" panose="02010600030101010101" pitchFamily="2" charset="-122"/>
              </a:rPr>
              <a:t>T</a:t>
            </a:r>
            <a:r>
              <a:rPr kumimoji="0" lang="en-US" altLang="zh-CN" sz="3200" baseline="-25000">
                <a:solidFill>
                  <a:srgbClr val="66FF66"/>
                </a:solidFill>
                <a:latin typeface="Arial" panose="020B0604020202020204" pitchFamily="34" charset="0"/>
                <a:ea typeface="宋体" panose="02010600030101010101" pitchFamily="2" charset="-122"/>
              </a:rPr>
              <a:t>4</a:t>
            </a:r>
            <a:r>
              <a:rPr kumimoji="0" lang="en-US" altLang="zh-CN" sz="3200">
                <a:solidFill>
                  <a:schemeClr val="tx1"/>
                </a:solidFill>
                <a:latin typeface="Arial" panose="020B0604020202020204" pitchFamily="34" charset="0"/>
                <a:ea typeface="宋体" panose="02010600030101010101" pitchFamily="2" charset="-122"/>
              </a:rPr>
              <a:t>)</a:t>
            </a:r>
            <a:r>
              <a:rPr kumimoji="0" lang="zh-CN" altLang="en-US" sz="3200">
                <a:solidFill>
                  <a:schemeClr val="tx1"/>
                </a:solidFill>
                <a:latin typeface="Arial" panose="020B0604020202020204" pitchFamily="34" charset="0"/>
                <a:ea typeface="宋体" panose="02010600030101010101" pitchFamily="2" charset="-122"/>
              </a:rPr>
              <a:t>小， 制冷能力</a:t>
            </a:r>
            <a:r>
              <a:rPr kumimoji="0" lang="en-US" altLang="zh-CN" sz="3200" i="1">
                <a:solidFill>
                  <a:srgbClr val="FFFF66"/>
                </a:solidFill>
                <a:latin typeface="Arial" panose="020B0604020202020204" pitchFamily="34" charset="0"/>
                <a:ea typeface="宋体" panose="02010600030101010101" pitchFamily="2" charset="-122"/>
              </a:rPr>
              <a:t>q</a:t>
            </a:r>
            <a:r>
              <a:rPr kumimoji="0" lang="en-US" altLang="zh-CN" sz="3200" i="1" baseline="-25000">
                <a:solidFill>
                  <a:srgbClr val="FFFF66"/>
                </a:solidFill>
                <a:latin typeface="Arial" panose="020B0604020202020204" pitchFamily="34" charset="0"/>
                <a:ea typeface="宋体" panose="02010600030101010101" pitchFamily="2" charset="-122"/>
              </a:rPr>
              <a:t>2</a:t>
            </a:r>
            <a:r>
              <a:rPr kumimoji="0" lang="en-US" altLang="zh-CN" sz="3200">
                <a:solidFill>
                  <a:schemeClr val="tx1"/>
                </a:solidFill>
                <a:latin typeface="Arial" panose="020B0604020202020204" pitchFamily="34" charset="0"/>
                <a:ea typeface="宋体" panose="02010600030101010101" pitchFamily="2" charset="-122"/>
              </a:rPr>
              <a:t> </a:t>
            </a:r>
            <a:r>
              <a:rPr kumimoji="0" lang="zh-CN" altLang="en-US" sz="3200">
                <a:solidFill>
                  <a:schemeClr val="tx1"/>
                </a:solidFill>
                <a:latin typeface="Arial" panose="020B0604020202020204" pitchFamily="34" charset="0"/>
                <a:ea typeface="宋体" panose="02010600030101010101" pitchFamily="2" charset="-122"/>
              </a:rPr>
              <a:t>很小。</a:t>
            </a:r>
          </a:p>
        </p:txBody>
      </p:sp>
      <p:sp>
        <p:nvSpPr>
          <p:cNvPr id="445455" name="Rectangle 15">
            <a:extLst>
              <a:ext uri="{FF2B5EF4-FFF2-40B4-BE49-F238E27FC236}">
                <a16:creationId xmlns:a16="http://schemas.microsoft.com/office/drawing/2014/main" id="{575BF140-1D59-4529-9CAB-2C3507FB38B9}"/>
              </a:ext>
            </a:extLst>
          </p:cNvPr>
          <p:cNvSpPr>
            <a:spLocks noChangeArrowheads="1"/>
          </p:cNvSpPr>
          <p:nvPr/>
        </p:nvSpPr>
        <p:spPr bwMode="auto">
          <a:xfrm>
            <a:off x="1692275" y="4525963"/>
            <a:ext cx="59928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a:latin typeface="Arial" panose="020B0604020202020204" pitchFamily="34" charset="0"/>
                <a:ea typeface="宋体" panose="02010600030101010101" pitchFamily="2" charset="-122"/>
                <a:sym typeface="Symbol" panose="05050102010706020507" pitchFamily="18" charset="2"/>
              </a:rPr>
              <a:t></a:t>
            </a:r>
            <a:r>
              <a:rPr kumimoji="0" lang="en-US" altLang="zh-CN" sz="3200">
                <a:solidFill>
                  <a:srgbClr val="FF3300"/>
                </a:solidFill>
                <a:latin typeface="Arial" panose="020B0604020202020204" pitchFamily="34" charset="0"/>
                <a:ea typeface="宋体" panose="02010600030101010101" pitchFamily="2" charset="-122"/>
                <a:sym typeface="Symbol" panose="05050102010706020507" pitchFamily="18" charset="2"/>
              </a:rPr>
              <a:t>   </a:t>
            </a:r>
            <a:r>
              <a:rPr kumimoji="0" lang="zh-CN" altLang="en-US" sz="3200">
                <a:solidFill>
                  <a:schemeClr val="tx1"/>
                </a:solidFill>
                <a:latin typeface="Arial" panose="020B0604020202020204" pitchFamily="34" charset="0"/>
                <a:ea typeface="宋体" panose="02010600030101010101" pitchFamily="2" charset="-122"/>
              </a:rPr>
              <a:t>汽化潜热大，制冷能力可能大</a:t>
            </a:r>
          </a:p>
        </p:txBody>
      </p:sp>
      <p:grpSp>
        <p:nvGrpSpPr>
          <p:cNvPr id="445462" name="Group 22">
            <a:extLst>
              <a:ext uri="{FF2B5EF4-FFF2-40B4-BE49-F238E27FC236}">
                <a16:creationId xmlns:a16="http://schemas.microsoft.com/office/drawing/2014/main" id="{DC1762C5-AA81-486E-A2DD-CB920C9782ED}"/>
              </a:ext>
            </a:extLst>
          </p:cNvPr>
          <p:cNvGrpSpPr>
            <a:grpSpLocks/>
          </p:cNvGrpSpPr>
          <p:nvPr/>
        </p:nvGrpSpPr>
        <p:grpSpPr bwMode="auto">
          <a:xfrm>
            <a:off x="1655763" y="3840163"/>
            <a:ext cx="5029200" cy="609600"/>
            <a:chOff x="1043" y="2419"/>
            <a:chExt cx="3168" cy="384"/>
          </a:xfrm>
        </p:grpSpPr>
        <p:sp>
          <p:nvSpPr>
            <p:cNvPr id="445454" name="Rectangle 14">
              <a:extLst>
                <a:ext uri="{FF2B5EF4-FFF2-40B4-BE49-F238E27FC236}">
                  <a16:creationId xmlns:a16="http://schemas.microsoft.com/office/drawing/2014/main" id="{2E48C8DB-2F90-4405-8679-CF55938F867D}"/>
                </a:ext>
              </a:extLst>
            </p:cNvPr>
            <p:cNvSpPr>
              <a:spLocks noChangeArrowheads="1"/>
            </p:cNvSpPr>
            <p:nvPr/>
          </p:nvSpPr>
          <p:spPr bwMode="auto">
            <a:xfrm>
              <a:off x="1043" y="2419"/>
              <a:ext cx="278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en-US" altLang="zh-CN" sz="3200">
                  <a:latin typeface="Arial" panose="020B0604020202020204" pitchFamily="34" charset="0"/>
                  <a:ea typeface="宋体" panose="02010600030101010101" pitchFamily="2" charset="-122"/>
                  <a:sym typeface="Symbol" panose="05050102010706020507" pitchFamily="18" charset="2"/>
                </a:rPr>
                <a:t></a:t>
              </a:r>
              <a:r>
                <a:rPr kumimoji="0" lang="en-US" altLang="zh-CN" sz="3200">
                  <a:solidFill>
                    <a:srgbClr val="FF3300"/>
                  </a:solidFill>
                  <a:latin typeface="Arial" panose="020B0604020202020204" pitchFamily="34" charset="0"/>
                  <a:ea typeface="宋体" panose="02010600030101010101" pitchFamily="2" charset="-122"/>
                  <a:sym typeface="Symbol" panose="05050102010706020507" pitchFamily="18" charset="2"/>
                </a:rPr>
                <a:t>   </a:t>
              </a:r>
              <a:r>
                <a:rPr kumimoji="0" lang="zh-CN" altLang="en-US" sz="3200">
                  <a:solidFill>
                    <a:schemeClr val="tx1"/>
                  </a:solidFill>
                  <a:latin typeface="Arial" panose="020B0604020202020204" pitchFamily="34" charset="0"/>
                  <a:ea typeface="宋体" panose="02010600030101010101" pitchFamily="2" charset="-122"/>
                </a:rPr>
                <a:t>蒸气在两相区易实现</a:t>
              </a:r>
            </a:p>
          </p:txBody>
        </p:sp>
        <p:sp>
          <p:nvSpPr>
            <p:cNvPr id="445457" name="Rectangle 17">
              <a:extLst>
                <a:ext uri="{FF2B5EF4-FFF2-40B4-BE49-F238E27FC236}">
                  <a16:creationId xmlns:a16="http://schemas.microsoft.com/office/drawing/2014/main" id="{9B9F926D-7004-42A5-900A-A7C448C340D8}"/>
                </a:ext>
              </a:extLst>
            </p:cNvPr>
            <p:cNvSpPr>
              <a:spLocks noChangeArrowheads="1"/>
            </p:cNvSpPr>
            <p:nvPr/>
          </p:nvSpPr>
          <p:spPr bwMode="auto">
            <a:xfrm>
              <a:off x="3891" y="2438"/>
              <a:ext cx="2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solidFill>
                    <a:srgbClr val="66FF66"/>
                  </a:solidFill>
                  <a:latin typeface="Arial" panose="020B0604020202020204" pitchFamily="34" charset="0"/>
                  <a:ea typeface="宋体" panose="02010600030101010101" pitchFamily="2" charset="-122"/>
                </a:rPr>
                <a:t>T</a:t>
              </a:r>
            </a:p>
          </p:txBody>
        </p:sp>
        <p:sp>
          <p:nvSpPr>
            <p:cNvPr id="445458" name="Oval 18">
              <a:extLst>
                <a:ext uri="{FF2B5EF4-FFF2-40B4-BE49-F238E27FC236}">
                  <a16:creationId xmlns:a16="http://schemas.microsoft.com/office/drawing/2014/main" id="{5514CF9F-89D3-40D3-A5B1-ED6B980B13D5}"/>
                </a:ext>
              </a:extLst>
            </p:cNvPr>
            <p:cNvSpPr>
              <a:spLocks noChangeArrowheads="1"/>
            </p:cNvSpPr>
            <p:nvPr/>
          </p:nvSpPr>
          <p:spPr bwMode="auto">
            <a:xfrm>
              <a:off x="3827" y="2419"/>
              <a:ext cx="384" cy="384"/>
            </a:xfrm>
            <a:prstGeom prst="ellips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445459" name="Object 19">
            <a:extLst>
              <a:ext uri="{FF2B5EF4-FFF2-40B4-BE49-F238E27FC236}">
                <a16:creationId xmlns:a16="http://schemas.microsoft.com/office/drawing/2014/main" id="{3682DA81-7CE8-4FCA-BB44-BE6DC2835F50}"/>
              </a:ext>
            </a:extLst>
          </p:cNvPr>
          <p:cNvGraphicFramePr>
            <a:graphicFrameLocks noChangeAspect="1"/>
          </p:cNvGraphicFramePr>
          <p:nvPr/>
        </p:nvGraphicFramePr>
        <p:xfrm>
          <a:off x="7696200" y="1066800"/>
          <a:ext cx="931863" cy="2005013"/>
        </p:xfrm>
        <a:graphic>
          <a:graphicData uri="http://schemas.openxmlformats.org/presentationml/2006/ole">
            <mc:AlternateContent xmlns:mc="http://schemas.openxmlformats.org/markup-compatibility/2006">
              <mc:Choice xmlns:v="urn:schemas-microsoft-com:vml" Requires="v">
                <p:oleObj spid="_x0000_s797780" name="剪辑" r:id="rId4" imgW="1857600" imgH="3995640" progId="MS_ClipArt_Gallery.2">
                  <p:embed/>
                </p:oleObj>
              </mc:Choice>
              <mc:Fallback>
                <p:oleObj name="剪辑" r:id="rId4" imgW="1857600" imgH="3995640" progId="MS_ClipArt_Gallery.2">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1066800"/>
                        <a:ext cx="931863" cy="2005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5460" name="Object 20">
            <a:extLst>
              <a:ext uri="{FF2B5EF4-FFF2-40B4-BE49-F238E27FC236}">
                <a16:creationId xmlns:a16="http://schemas.microsoft.com/office/drawing/2014/main" id="{EEDD2FAA-A03A-4314-9B30-8BA20F141DBB}"/>
              </a:ext>
            </a:extLst>
          </p:cNvPr>
          <p:cNvGraphicFramePr>
            <a:graphicFrameLocks noChangeAspect="1"/>
          </p:cNvGraphicFramePr>
          <p:nvPr/>
        </p:nvGraphicFramePr>
        <p:xfrm>
          <a:off x="533400" y="3276600"/>
          <a:ext cx="773113" cy="2349500"/>
        </p:xfrm>
        <a:graphic>
          <a:graphicData uri="http://schemas.openxmlformats.org/presentationml/2006/ole">
            <mc:AlternateContent xmlns:mc="http://schemas.openxmlformats.org/markup-compatibility/2006">
              <mc:Choice xmlns:v="urn:schemas-microsoft-com:vml" Requires="v">
                <p:oleObj spid="_x0000_s797781" name="剪辑" r:id="rId6" imgW="1295640" imgH="3934080" progId="MS_ClipArt_Gallery.2">
                  <p:embed/>
                </p:oleObj>
              </mc:Choice>
              <mc:Fallback>
                <p:oleObj name="剪辑" r:id="rId6" imgW="1295640" imgH="3934080" progId="MS_ClipArt_Gallery.2">
                  <p:embed/>
                  <p:pic>
                    <p:nvPicPr>
                      <p:cNvPr id="0"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276600"/>
                        <a:ext cx="773113" cy="234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45461"/>
                                        </p:tgtEl>
                                        <p:attrNameLst>
                                          <p:attrName>style.visibility</p:attrName>
                                        </p:attrNameLst>
                                      </p:cBhvr>
                                      <p:to>
                                        <p:strVal val="visible"/>
                                      </p:to>
                                    </p:set>
                                    <p:anim calcmode="lin" valueType="num">
                                      <p:cBhvr additive="base">
                                        <p:cTn id="7" dur="500" fill="hold"/>
                                        <p:tgtEl>
                                          <p:spTgt spid="445461"/>
                                        </p:tgtEl>
                                        <p:attrNameLst>
                                          <p:attrName>ppt_x</p:attrName>
                                        </p:attrNameLst>
                                      </p:cBhvr>
                                      <p:tavLst>
                                        <p:tav tm="0">
                                          <p:val>
                                            <p:strVal val="0-#ppt_w/2"/>
                                          </p:val>
                                        </p:tav>
                                        <p:tav tm="100000">
                                          <p:val>
                                            <p:strVal val="#ppt_x"/>
                                          </p:val>
                                        </p:tav>
                                      </p:tavLst>
                                    </p:anim>
                                    <p:anim calcmode="lin" valueType="num">
                                      <p:cBhvr additive="base">
                                        <p:cTn id="8" dur="500" fill="hold"/>
                                        <p:tgtEl>
                                          <p:spTgt spid="44546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45447"/>
                                        </p:tgtEl>
                                        <p:attrNameLst>
                                          <p:attrName>style.visibility</p:attrName>
                                        </p:attrNameLst>
                                      </p:cBhvr>
                                      <p:to>
                                        <p:strVal val="visible"/>
                                      </p:to>
                                    </p:set>
                                    <p:anim calcmode="lin" valueType="num">
                                      <p:cBhvr additive="base">
                                        <p:cTn id="13" dur="500" fill="hold"/>
                                        <p:tgtEl>
                                          <p:spTgt spid="445447"/>
                                        </p:tgtEl>
                                        <p:attrNameLst>
                                          <p:attrName>ppt_x</p:attrName>
                                        </p:attrNameLst>
                                      </p:cBhvr>
                                      <p:tavLst>
                                        <p:tav tm="0">
                                          <p:val>
                                            <p:strVal val="0-#ppt_w/2"/>
                                          </p:val>
                                        </p:tav>
                                        <p:tav tm="100000">
                                          <p:val>
                                            <p:strVal val="#ppt_x"/>
                                          </p:val>
                                        </p:tav>
                                      </p:tavLst>
                                    </p:anim>
                                    <p:anim calcmode="lin" valueType="num">
                                      <p:cBhvr additive="base">
                                        <p:cTn id="14" dur="500" fill="hold"/>
                                        <p:tgtEl>
                                          <p:spTgt spid="44544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445459"/>
                                        </p:tgtEl>
                                        <p:attrNameLst>
                                          <p:attrName>style.visibility</p:attrName>
                                        </p:attrNameLst>
                                      </p:cBhvr>
                                      <p:to>
                                        <p:strVal val="visible"/>
                                      </p:to>
                                    </p:set>
                                    <p:anim calcmode="lin" valueType="num">
                                      <p:cBhvr additive="base">
                                        <p:cTn id="19" dur="500" fill="hold"/>
                                        <p:tgtEl>
                                          <p:spTgt spid="445459"/>
                                        </p:tgtEl>
                                        <p:attrNameLst>
                                          <p:attrName>ppt_x</p:attrName>
                                        </p:attrNameLst>
                                      </p:cBhvr>
                                      <p:tavLst>
                                        <p:tav tm="0">
                                          <p:val>
                                            <p:strVal val="1+#ppt_w/2"/>
                                          </p:val>
                                        </p:tav>
                                        <p:tav tm="100000">
                                          <p:val>
                                            <p:strVal val="#ppt_x"/>
                                          </p:val>
                                        </p:tav>
                                      </p:tavLst>
                                    </p:anim>
                                    <p:anim calcmode="lin" valueType="num">
                                      <p:cBhvr additive="base">
                                        <p:cTn id="20" dur="500" fill="hold"/>
                                        <p:tgtEl>
                                          <p:spTgt spid="44545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445460"/>
                                        </p:tgtEl>
                                        <p:attrNameLst>
                                          <p:attrName>style.visibility</p:attrName>
                                        </p:attrNameLst>
                                      </p:cBhvr>
                                      <p:to>
                                        <p:strVal val="visible"/>
                                      </p:to>
                                    </p:set>
                                    <p:anim calcmode="lin" valueType="num">
                                      <p:cBhvr additive="base">
                                        <p:cTn id="25" dur="500" fill="hold"/>
                                        <p:tgtEl>
                                          <p:spTgt spid="445460"/>
                                        </p:tgtEl>
                                        <p:attrNameLst>
                                          <p:attrName>ppt_x</p:attrName>
                                        </p:attrNameLst>
                                      </p:cBhvr>
                                      <p:tavLst>
                                        <p:tav tm="0">
                                          <p:val>
                                            <p:strVal val="0-#ppt_w/2"/>
                                          </p:val>
                                        </p:tav>
                                        <p:tav tm="100000">
                                          <p:val>
                                            <p:strVal val="#ppt_x"/>
                                          </p:val>
                                        </p:tav>
                                      </p:tavLst>
                                    </p:anim>
                                    <p:anim calcmode="lin" valueType="num">
                                      <p:cBhvr additive="base">
                                        <p:cTn id="26" dur="500" fill="hold"/>
                                        <p:tgtEl>
                                          <p:spTgt spid="445460"/>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445462"/>
                                        </p:tgtEl>
                                        <p:attrNameLst>
                                          <p:attrName>style.visibility</p:attrName>
                                        </p:attrNameLst>
                                      </p:cBhvr>
                                      <p:to>
                                        <p:strVal val="visible"/>
                                      </p:to>
                                    </p:set>
                                    <p:anim calcmode="lin" valueType="num">
                                      <p:cBhvr additive="base">
                                        <p:cTn id="31" dur="500" fill="hold"/>
                                        <p:tgtEl>
                                          <p:spTgt spid="445462"/>
                                        </p:tgtEl>
                                        <p:attrNameLst>
                                          <p:attrName>ppt_x</p:attrName>
                                        </p:attrNameLst>
                                      </p:cBhvr>
                                      <p:tavLst>
                                        <p:tav tm="0">
                                          <p:val>
                                            <p:strVal val="1+#ppt_w/2"/>
                                          </p:val>
                                        </p:tav>
                                        <p:tav tm="100000">
                                          <p:val>
                                            <p:strVal val="#ppt_x"/>
                                          </p:val>
                                        </p:tav>
                                      </p:tavLst>
                                    </p:anim>
                                    <p:anim calcmode="lin" valueType="num">
                                      <p:cBhvr additive="base">
                                        <p:cTn id="32" dur="500" fill="hold"/>
                                        <p:tgtEl>
                                          <p:spTgt spid="445462"/>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45455"/>
                                        </p:tgtEl>
                                        <p:attrNameLst>
                                          <p:attrName>style.visibility</p:attrName>
                                        </p:attrNameLst>
                                      </p:cBhvr>
                                      <p:to>
                                        <p:strVal val="visible"/>
                                      </p:to>
                                    </p:set>
                                    <p:anim calcmode="lin" valueType="num">
                                      <p:cBhvr additive="base">
                                        <p:cTn id="37" dur="500" fill="hold"/>
                                        <p:tgtEl>
                                          <p:spTgt spid="445455"/>
                                        </p:tgtEl>
                                        <p:attrNameLst>
                                          <p:attrName>ppt_x</p:attrName>
                                        </p:attrNameLst>
                                      </p:cBhvr>
                                      <p:tavLst>
                                        <p:tav tm="0">
                                          <p:val>
                                            <p:strVal val="1+#ppt_w/2"/>
                                          </p:val>
                                        </p:tav>
                                        <p:tav tm="100000">
                                          <p:val>
                                            <p:strVal val="#ppt_x"/>
                                          </p:val>
                                        </p:tav>
                                      </p:tavLst>
                                    </p:anim>
                                    <p:anim calcmode="lin" valueType="num">
                                      <p:cBhvr additive="base">
                                        <p:cTn id="38" dur="500" fill="hold"/>
                                        <p:tgtEl>
                                          <p:spTgt spid="4454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47" grpId="0" autoUpdateAnimBg="0"/>
      <p:bldP spid="445455"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a:extLst>
              <a:ext uri="{FF2B5EF4-FFF2-40B4-BE49-F238E27FC236}">
                <a16:creationId xmlns:a16="http://schemas.microsoft.com/office/drawing/2014/main" id="{C4C09DD2-1B5E-4241-84F7-E3C84B08E083}"/>
              </a:ext>
            </a:extLst>
          </p:cNvPr>
          <p:cNvSpPr>
            <a:spLocks noGrp="1" noChangeArrowheads="1"/>
          </p:cNvSpPr>
          <p:nvPr>
            <p:ph type="title"/>
          </p:nvPr>
        </p:nvSpPr>
        <p:spPr>
          <a:xfrm>
            <a:off x="1600200" y="198438"/>
            <a:ext cx="7162800" cy="823912"/>
          </a:xfrm>
        </p:spPr>
        <p:txBody>
          <a:bodyPr/>
          <a:lstStyle/>
          <a:p>
            <a:pPr algn="l"/>
            <a:r>
              <a:rPr kumimoji="1" lang="zh-CN" altLang="en-US" sz="4800" b="1">
                <a:latin typeface="楷体_GB2312" pitchFamily="49" charset="-122"/>
                <a:ea typeface="楷体_GB2312" pitchFamily="49" charset="-122"/>
                <a:sym typeface="Symbol" panose="05050102010706020507" pitchFamily="18" charset="2"/>
              </a:rPr>
              <a:t>制冷空调原理与</a:t>
            </a:r>
            <a:r>
              <a:rPr kumimoji="1" lang="zh-CN" altLang="en-US" sz="4800" b="1">
                <a:latin typeface="楷体_GB2312" pitchFamily="49" charset="-122"/>
                <a:ea typeface="楷体_GB2312" pitchFamily="49" charset="-122"/>
              </a:rPr>
              <a:t>装置</a:t>
            </a:r>
          </a:p>
        </p:txBody>
      </p:sp>
      <p:graphicFrame>
        <p:nvGraphicFramePr>
          <p:cNvPr id="425993" name="Object 9">
            <a:extLst>
              <a:ext uri="{FF2B5EF4-FFF2-40B4-BE49-F238E27FC236}">
                <a16:creationId xmlns:a16="http://schemas.microsoft.com/office/drawing/2014/main" id="{E826D925-FA0F-4362-951B-51D7B74D51EC}"/>
              </a:ext>
            </a:extLst>
          </p:cNvPr>
          <p:cNvGraphicFramePr>
            <a:graphicFrameLocks noChangeAspect="1"/>
          </p:cNvGraphicFramePr>
          <p:nvPr/>
        </p:nvGraphicFramePr>
        <p:xfrm>
          <a:off x="1889125" y="1905000"/>
          <a:ext cx="5045075" cy="3814763"/>
        </p:xfrm>
        <a:graphic>
          <a:graphicData uri="http://schemas.openxmlformats.org/presentationml/2006/ole">
            <mc:AlternateContent xmlns:mc="http://schemas.openxmlformats.org/markup-compatibility/2006">
              <mc:Choice xmlns:v="urn:schemas-microsoft-com:vml" Requires="v">
                <p:oleObj spid="_x0000_s796714" name="BMP 图象" r:id="rId4" imgW="1838095" imgH="1390844" progId="Paint.Picture">
                  <p:embed/>
                </p:oleObj>
              </mc:Choice>
              <mc:Fallback>
                <p:oleObj name="BMP 图象" r:id="rId4" imgW="1838095" imgH="1390844" progId="Paint.Picture">
                  <p:embed/>
                  <p:pic>
                    <p:nvPicPr>
                      <p:cNvPr id="0" name="Object 9"/>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9125" y="1905000"/>
                        <a:ext cx="5045075"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25994" name="Picture 10">
            <a:extLst>
              <a:ext uri="{FF2B5EF4-FFF2-40B4-BE49-F238E27FC236}">
                <a16:creationId xmlns:a16="http://schemas.microsoft.com/office/drawing/2014/main" id="{A2BD2760-580A-4224-8BC4-D13AE170EE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61290" r="61826"/>
          <a:stretch>
            <a:fillRect/>
          </a:stretch>
        </p:blipFill>
        <p:spPr bwMode="auto">
          <a:xfrm>
            <a:off x="4473575" y="1206500"/>
            <a:ext cx="1774825" cy="1231900"/>
          </a:xfrm>
          <a:prstGeom prst="rect">
            <a:avLst/>
          </a:prstGeom>
          <a:noFill/>
          <a:extLst>
            <a:ext uri="{909E8E84-426E-40DD-AFC4-6F175D3DCCD1}">
              <a14:hiddenFill xmlns:a14="http://schemas.microsoft.com/office/drawing/2010/main">
                <a:solidFill>
                  <a:srgbClr val="FFFFFF"/>
                </a:solidFill>
              </a14:hiddenFill>
            </a:ext>
          </a:extLst>
        </p:spPr>
      </p:pic>
      <p:pic>
        <p:nvPicPr>
          <p:cNvPr id="425995" name="Picture 11">
            <a:extLst>
              <a:ext uri="{FF2B5EF4-FFF2-40B4-BE49-F238E27FC236}">
                <a16:creationId xmlns:a16="http://schemas.microsoft.com/office/drawing/2014/main" id="{DDE36D72-37B8-4F2B-AD8A-FE17023065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3404" b="40860"/>
          <a:stretch>
            <a:fillRect/>
          </a:stretch>
        </p:blipFill>
        <p:spPr bwMode="auto">
          <a:xfrm>
            <a:off x="2247900" y="5680075"/>
            <a:ext cx="3086100" cy="1177925"/>
          </a:xfrm>
          <a:prstGeom prst="rect">
            <a:avLst/>
          </a:prstGeom>
          <a:noFill/>
          <a:extLst>
            <a:ext uri="{909E8E84-426E-40DD-AFC4-6F175D3DCCD1}">
              <a14:hiddenFill xmlns:a14="http://schemas.microsoft.com/office/drawing/2010/main">
                <a:solidFill>
                  <a:srgbClr val="FFFFFF"/>
                </a:solidFill>
              </a14:hiddenFill>
            </a:ext>
          </a:extLst>
        </p:spPr>
      </p:pic>
      <p:pic>
        <p:nvPicPr>
          <p:cNvPr id="425996" name="Picture 12">
            <a:extLst>
              <a:ext uri="{FF2B5EF4-FFF2-40B4-BE49-F238E27FC236}">
                <a16:creationId xmlns:a16="http://schemas.microsoft.com/office/drawing/2014/main" id="{8C8433A1-E93F-40AD-9930-58113342FF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514600"/>
            <a:ext cx="1920875" cy="2566988"/>
          </a:xfrm>
          <a:prstGeom prst="rect">
            <a:avLst/>
          </a:prstGeom>
          <a:noFill/>
          <a:extLst>
            <a:ext uri="{909E8E84-426E-40DD-AFC4-6F175D3DCCD1}">
              <a14:hiddenFill xmlns:a14="http://schemas.microsoft.com/office/drawing/2010/main">
                <a:solidFill>
                  <a:srgbClr val="FFFFFF"/>
                </a:solidFill>
              </a14:hiddenFill>
            </a:ext>
          </a:extLst>
        </p:spPr>
      </p:pic>
      <p:pic>
        <p:nvPicPr>
          <p:cNvPr id="425997" name="Picture 13">
            <a:extLst>
              <a:ext uri="{FF2B5EF4-FFF2-40B4-BE49-F238E27FC236}">
                <a16:creationId xmlns:a16="http://schemas.microsoft.com/office/drawing/2014/main" id="{F6AA3996-C09E-4106-B921-C5DBCB09D1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3600" y="4343400"/>
            <a:ext cx="2925763" cy="2138363"/>
          </a:xfrm>
          <a:prstGeom prst="rect">
            <a:avLst/>
          </a:prstGeom>
          <a:noFill/>
          <a:extLst>
            <a:ext uri="{909E8E84-426E-40DD-AFC4-6F175D3DCCD1}">
              <a14:hiddenFill xmlns:a14="http://schemas.microsoft.com/office/drawing/2010/main">
                <a:solidFill>
                  <a:srgbClr val="FFFFFF"/>
                </a:solidFill>
              </a14:hiddenFill>
            </a:ext>
          </a:extLst>
        </p:spPr>
      </p:pic>
      <p:sp>
        <p:nvSpPr>
          <p:cNvPr id="425998" name="Rectangle 14">
            <a:extLst>
              <a:ext uri="{FF2B5EF4-FFF2-40B4-BE49-F238E27FC236}">
                <a16:creationId xmlns:a16="http://schemas.microsoft.com/office/drawing/2014/main" id="{54C7446F-5E39-46AA-B4CB-5DB027820F2D}"/>
              </a:ext>
            </a:extLst>
          </p:cNvPr>
          <p:cNvSpPr>
            <a:spLocks noChangeArrowheads="1"/>
          </p:cNvSpPr>
          <p:nvPr/>
        </p:nvSpPr>
        <p:spPr bwMode="auto">
          <a:xfrm>
            <a:off x="6102350" y="3946525"/>
            <a:ext cx="2838450" cy="701675"/>
          </a:xfrm>
          <a:prstGeom prst="rect">
            <a:avLst/>
          </a:prstGeom>
          <a:solidFill>
            <a:srgbClr val="FFFF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sz="4000">
                <a:solidFill>
                  <a:schemeClr val="bg2"/>
                </a:solidFill>
                <a:ea typeface="楷体_GB2312" pitchFamily="49" charset="-122"/>
              </a:rPr>
              <a:t>Compressor</a:t>
            </a:r>
            <a:endParaRPr lang="en-US" altLang="zh-CN" sz="4000">
              <a:solidFill>
                <a:schemeClr val="bg2"/>
              </a:solidFill>
              <a:ea typeface="楷体_GB2312" pitchFamily="49" charset="-122"/>
            </a:endParaRPr>
          </a:p>
        </p:txBody>
      </p:sp>
      <p:sp>
        <p:nvSpPr>
          <p:cNvPr id="425999" name="Rectangle 15">
            <a:extLst>
              <a:ext uri="{FF2B5EF4-FFF2-40B4-BE49-F238E27FC236}">
                <a16:creationId xmlns:a16="http://schemas.microsoft.com/office/drawing/2014/main" id="{2F21019E-0D6F-4948-A9FE-1CB3D9DD067F}"/>
              </a:ext>
            </a:extLst>
          </p:cNvPr>
          <p:cNvSpPr>
            <a:spLocks noChangeArrowheads="1"/>
          </p:cNvSpPr>
          <p:nvPr/>
        </p:nvSpPr>
        <p:spPr bwMode="auto">
          <a:xfrm>
            <a:off x="2063750" y="1203325"/>
            <a:ext cx="2527300" cy="701675"/>
          </a:xfrm>
          <a:prstGeom prst="rect">
            <a:avLst/>
          </a:prstGeom>
          <a:solidFill>
            <a:srgbClr val="FFFF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sz="4000">
                <a:solidFill>
                  <a:schemeClr val="bg2"/>
                </a:solidFill>
                <a:ea typeface="楷体_GB2312" pitchFamily="49" charset="-122"/>
              </a:rPr>
              <a:t>Condenser</a:t>
            </a:r>
            <a:endParaRPr lang="en-US" altLang="zh-CN" sz="4000">
              <a:solidFill>
                <a:schemeClr val="bg2"/>
              </a:solidFill>
              <a:ea typeface="楷体_GB2312" pitchFamily="49" charset="-122"/>
            </a:endParaRPr>
          </a:p>
        </p:txBody>
      </p:sp>
      <p:sp>
        <p:nvSpPr>
          <p:cNvPr id="426000" name="Rectangle 16">
            <a:extLst>
              <a:ext uri="{FF2B5EF4-FFF2-40B4-BE49-F238E27FC236}">
                <a16:creationId xmlns:a16="http://schemas.microsoft.com/office/drawing/2014/main" id="{8A282BC1-E2E8-4D5D-801B-4A5F6B888C01}"/>
              </a:ext>
            </a:extLst>
          </p:cNvPr>
          <p:cNvSpPr>
            <a:spLocks noChangeArrowheads="1"/>
          </p:cNvSpPr>
          <p:nvPr/>
        </p:nvSpPr>
        <p:spPr bwMode="auto">
          <a:xfrm>
            <a:off x="2284413" y="5105400"/>
            <a:ext cx="2695575" cy="701675"/>
          </a:xfrm>
          <a:prstGeom prst="rect">
            <a:avLst/>
          </a:prstGeom>
          <a:solidFill>
            <a:srgbClr val="FFFF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sz="4000">
                <a:solidFill>
                  <a:schemeClr val="bg2"/>
                </a:solidFill>
                <a:ea typeface="楷体_GB2312" pitchFamily="49" charset="-122"/>
              </a:rPr>
              <a:t>Evaporator</a:t>
            </a:r>
            <a:endParaRPr lang="en-US" altLang="zh-CN" sz="4000">
              <a:solidFill>
                <a:schemeClr val="bg2"/>
              </a:solidFill>
              <a:ea typeface="楷体_GB2312" pitchFamily="49" charset="-122"/>
            </a:endParaRPr>
          </a:p>
        </p:txBody>
      </p:sp>
      <p:sp>
        <p:nvSpPr>
          <p:cNvPr id="426001" name="Rectangle 17">
            <a:extLst>
              <a:ext uri="{FF2B5EF4-FFF2-40B4-BE49-F238E27FC236}">
                <a16:creationId xmlns:a16="http://schemas.microsoft.com/office/drawing/2014/main" id="{A28393C4-064C-4227-BC92-2877CEC4B926}"/>
              </a:ext>
            </a:extLst>
          </p:cNvPr>
          <p:cNvSpPr>
            <a:spLocks noChangeArrowheads="1"/>
          </p:cNvSpPr>
          <p:nvPr/>
        </p:nvSpPr>
        <p:spPr bwMode="auto">
          <a:xfrm>
            <a:off x="0" y="1889125"/>
            <a:ext cx="2743200" cy="1311275"/>
          </a:xfrm>
          <a:prstGeom prst="rect">
            <a:avLst/>
          </a:prstGeom>
          <a:solidFill>
            <a:srgbClr val="FFFF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GB" altLang="zh-CN" sz="4000">
                <a:solidFill>
                  <a:schemeClr val="bg2"/>
                </a:solidFill>
                <a:ea typeface="楷体_GB2312" pitchFamily="49" charset="-122"/>
              </a:rPr>
              <a:t>Expansion valve</a:t>
            </a:r>
            <a:endParaRPr lang="en-US" altLang="zh-CN" sz="4000">
              <a:solidFill>
                <a:schemeClr val="bg2"/>
              </a:solidFill>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25997"/>
                                        </p:tgtEl>
                                        <p:attrNameLst>
                                          <p:attrName>style.visibility</p:attrName>
                                        </p:attrNameLst>
                                      </p:cBhvr>
                                      <p:to>
                                        <p:strVal val="visible"/>
                                      </p:to>
                                    </p:set>
                                    <p:anim calcmode="lin" valueType="num">
                                      <p:cBhvr additive="base">
                                        <p:cTn id="7" dur="500" fill="hold"/>
                                        <p:tgtEl>
                                          <p:spTgt spid="425997"/>
                                        </p:tgtEl>
                                        <p:attrNameLst>
                                          <p:attrName>ppt_x</p:attrName>
                                        </p:attrNameLst>
                                      </p:cBhvr>
                                      <p:tavLst>
                                        <p:tav tm="0">
                                          <p:val>
                                            <p:strVal val="1+#ppt_w/2"/>
                                          </p:val>
                                        </p:tav>
                                        <p:tav tm="100000">
                                          <p:val>
                                            <p:strVal val="#ppt_x"/>
                                          </p:val>
                                        </p:tav>
                                      </p:tavLst>
                                    </p:anim>
                                    <p:anim calcmode="lin" valueType="num">
                                      <p:cBhvr additive="base">
                                        <p:cTn id="8" dur="500" fill="hold"/>
                                        <p:tgtEl>
                                          <p:spTgt spid="42599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25998"/>
                                        </p:tgtEl>
                                        <p:attrNameLst>
                                          <p:attrName>style.visibility</p:attrName>
                                        </p:attrNameLst>
                                      </p:cBhvr>
                                      <p:to>
                                        <p:strVal val="visible"/>
                                      </p:to>
                                    </p:set>
                                    <p:anim calcmode="lin" valueType="num">
                                      <p:cBhvr additive="base">
                                        <p:cTn id="12" dur="500" fill="hold"/>
                                        <p:tgtEl>
                                          <p:spTgt spid="425998"/>
                                        </p:tgtEl>
                                        <p:attrNameLst>
                                          <p:attrName>ppt_x</p:attrName>
                                        </p:attrNameLst>
                                      </p:cBhvr>
                                      <p:tavLst>
                                        <p:tav tm="0">
                                          <p:val>
                                            <p:strVal val="1+#ppt_w/2"/>
                                          </p:val>
                                        </p:tav>
                                        <p:tav tm="100000">
                                          <p:val>
                                            <p:strVal val="#ppt_x"/>
                                          </p:val>
                                        </p:tav>
                                      </p:tavLst>
                                    </p:anim>
                                    <p:anim calcmode="lin" valueType="num">
                                      <p:cBhvr additive="base">
                                        <p:cTn id="13" dur="500" fill="hold"/>
                                        <p:tgtEl>
                                          <p:spTgt spid="42599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42" fill="hold" nodeType="clickEffect">
                                  <p:stCondLst>
                                    <p:cond delay="0"/>
                                  </p:stCondLst>
                                  <p:childTnLst>
                                    <p:set>
                                      <p:cBhvr>
                                        <p:cTn id="17" dur="1" fill="hold">
                                          <p:stCondLst>
                                            <p:cond delay="0"/>
                                          </p:stCondLst>
                                        </p:cTn>
                                        <p:tgtEl>
                                          <p:spTgt spid="425994"/>
                                        </p:tgtEl>
                                        <p:attrNameLst>
                                          <p:attrName>style.visibility</p:attrName>
                                        </p:attrNameLst>
                                      </p:cBhvr>
                                      <p:to>
                                        <p:strVal val="visible"/>
                                      </p:to>
                                    </p:set>
                                    <p:animEffect transition="in" filter="barn(outHorizontal)">
                                      <p:cBhvr>
                                        <p:cTn id="18" dur="500"/>
                                        <p:tgtEl>
                                          <p:spTgt spid="425994"/>
                                        </p:tgtEl>
                                      </p:cBhvr>
                                    </p:animEffect>
                                  </p:childTnLst>
                                </p:cTn>
                              </p:par>
                            </p:childTnLst>
                          </p:cTn>
                        </p:par>
                        <p:par>
                          <p:cTn id="19" fill="hold" nodeType="afterGroup">
                            <p:stCondLst>
                              <p:cond delay="500"/>
                            </p:stCondLst>
                            <p:childTnLst>
                              <p:par>
                                <p:cTn id="20" presetID="2" presetClass="entr" presetSubtype="8" fill="hold" grpId="0" nodeType="afterEffect">
                                  <p:stCondLst>
                                    <p:cond delay="0"/>
                                  </p:stCondLst>
                                  <p:childTnLst>
                                    <p:set>
                                      <p:cBhvr>
                                        <p:cTn id="21" dur="1" fill="hold">
                                          <p:stCondLst>
                                            <p:cond delay="0"/>
                                          </p:stCondLst>
                                        </p:cTn>
                                        <p:tgtEl>
                                          <p:spTgt spid="425999"/>
                                        </p:tgtEl>
                                        <p:attrNameLst>
                                          <p:attrName>style.visibility</p:attrName>
                                        </p:attrNameLst>
                                      </p:cBhvr>
                                      <p:to>
                                        <p:strVal val="visible"/>
                                      </p:to>
                                    </p:set>
                                    <p:anim calcmode="lin" valueType="num">
                                      <p:cBhvr additive="base">
                                        <p:cTn id="22" dur="500" fill="hold"/>
                                        <p:tgtEl>
                                          <p:spTgt spid="425999"/>
                                        </p:tgtEl>
                                        <p:attrNameLst>
                                          <p:attrName>ppt_x</p:attrName>
                                        </p:attrNameLst>
                                      </p:cBhvr>
                                      <p:tavLst>
                                        <p:tav tm="0">
                                          <p:val>
                                            <p:strVal val="0-#ppt_w/2"/>
                                          </p:val>
                                        </p:tav>
                                        <p:tav tm="100000">
                                          <p:val>
                                            <p:strVal val="#ppt_x"/>
                                          </p:val>
                                        </p:tav>
                                      </p:tavLst>
                                    </p:anim>
                                    <p:anim calcmode="lin" valueType="num">
                                      <p:cBhvr additive="base">
                                        <p:cTn id="23" dur="500" fill="hold"/>
                                        <p:tgtEl>
                                          <p:spTgt spid="425999"/>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nodeType="clickEffect">
                                  <p:stCondLst>
                                    <p:cond delay="0"/>
                                  </p:stCondLst>
                                  <p:childTnLst>
                                    <p:set>
                                      <p:cBhvr>
                                        <p:cTn id="27" dur="1" fill="hold">
                                          <p:stCondLst>
                                            <p:cond delay="0"/>
                                          </p:stCondLst>
                                        </p:cTn>
                                        <p:tgtEl>
                                          <p:spTgt spid="425996"/>
                                        </p:tgtEl>
                                        <p:attrNameLst>
                                          <p:attrName>style.visibility</p:attrName>
                                        </p:attrNameLst>
                                      </p:cBhvr>
                                      <p:to>
                                        <p:strVal val="visible"/>
                                      </p:to>
                                    </p:set>
                                    <p:anim calcmode="lin" valueType="num">
                                      <p:cBhvr additive="base">
                                        <p:cTn id="28" dur="500" fill="hold"/>
                                        <p:tgtEl>
                                          <p:spTgt spid="425996"/>
                                        </p:tgtEl>
                                        <p:attrNameLst>
                                          <p:attrName>ppt_x</p:attrName>
                                        </p:attrNameLst>
                                      </p:cBhvr>
                                      <p:tavLst>
                                        <p:tav tm="0">
                                          <p:val>
                                            <p:strVal val="0-#ppt_w/2"/>
                                          </p:val>
                                        </p:tav>
                                        <p:tav tm="100000">
                                          <p:val>
                                            <p:strVal val="#ppt_x"/>
                                          </p:val>
                                        </p:tav>
                                      </p:tavLst>
                                    </p:anim>
                                    <p:anim calcmode="lin" valueType="num">
                                      <p:cBhvr additive="base">
                                        <p:cTn id="29" dur="500" fill="hold"/>
                                        <p:tgtEl>
                                          <p:spTgt spid="425996"/>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500"/>
                            </p:stCondLst>
                            <p:childTnLst>
                              <p:par>
                                <p:cTn id="31" presetID="2" presetClass="entr" presetSubtype="8" fill="hold" grpId="0" nodeType="afterEffect">
                                  <p:stCondLst>
                                    <p:cond delay="0"/>
                                  </p:stCondLst>
                                  <p:childTnLst>
                                    <p:set>
                                      <p:cBhvr>
                                        <p:cTn id="32" dur="1" fill="hold">
                                          <p:stCondLst>
                                            <p:cond delay="0"/>
                                          </p:stCondLst>
                                        </p:cTn>
                                        <p:tgtEl>
                                          <p:spTgt spid="426001"/>
                                        </p:tgtEl>
                                        <p:attrNameLst>
                                          <p:attrName>style.visibility</p:attrName>
                                        </p:attrNameLst>
                                      </p:cBhvr>
                                      <p:to>
                                        <p:strVal val="visible"/>
                                      </p:to>
                                    </p:set>
                                    <p:anim calcmode="lin" valueType="num">
                                      <p:cBhvr additive="base">
                                        <p:cTn id="33" dur="500" fill="hold"/>
                                        <p:tgtEl>
                                          <p:spTgt spid="426001"/>
                                        </p:tgtEl>
                                        <p:attrNameLst>
                                          <p:attrName>ppt_x</p:attrName>
                                        </p:attrNameLst>
                                      </p:cBhvr>
                                      <p:tavLst>
                                        <p:tav tm="0">
                                          <p:val>
                                            <p:strVal val="0-#ppt_w/2"/>
                                          </p:val>
                                        </p:tav>
                                        <p:tav tm="100000">
                                          <p:val>
                                            <p:strVal val="#ppt_x"/>
                                          </p:val>
                                        </p:tav>
                                      </p:tavLst>
                                    </p:anim>
                                    <p:anim calcmode="lin" valueType="num">
                                      <p:cBhvr additive="base">
                                        <p:cTn id="34" dur="500" fill="hold"/>
                                        <p:tgtEl>
                                          <p:spTgt spid="426001"/>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42" fill="hold" nodeType="clickEffect">
                                  <p:stCondLst>
                                    <p:cond delay="0"/>
                                  </p:stCondLst>
                                  <p:childTnLst>
                                    <p:set>
                                      <p:cBhvr>
                                        <p:cTn id="38" dur="1" fill="hold">
                                          <p:stCondLst>
                                            <p:cond delay="0"/>
                                          </p:stCondLst>
                                        </p:cTn>
                                        <p:tgtEl>
                                          <p:spTgt spid="425995"/>
                                        </p:tgtEl>
                                        <p:attrNameLst>
                                          <p:attrName>style.visibility</p:attrName>
                                        </p:attrNameLst>
                                      </p:cBhvr>
                                      <p:to>
                                        <p:strVal val="visible"/>
                                      </p:to>
                                    </p:set>
                                    <p:animEffect transition="in" filter="barn(outHorizontal)">
                                      <p:cBhvr>
                                        <p:cTn id="39" dur="500"/>
                                        <p:tgtEl>
                                          <p:spTgt spid="425995"/>
                                        </p:tgtEl>
                                      </p:cBhvr>
                                    </p:animEffect>
                                  </p:childTnLst>
                                </p:cTn>
                              </p:par>
                            </p:childTnLst>
                          </p:cTn>
                        </p:par>
                        <p:par>
                          <p:cTn id="40" fill="hold">
                            <p:stCondLst>
                              <p:cond delay="500"/>
                            </p:stCondLst>
                            <p:childTnLst>
                              <p:par>
                                <p:cTn id="41" presetID="2" presetClass="entr" presetSubtype="8" fill="hold" grpId="0" nodeType="afterEffect">
                                  <p:stCondLst>
                                    <p:cond delay="0"/>
                                  </p:stCondLst>
                                  <p:childTnLst>
                                    <p:set>
                                      <p:cBhvr>
                                        <p:cTn id="42" dur="1" fill="hold">
                                          <p:stCondLst>
                                            <p:cond delay="0"/>
                                          </p:stCondLst>
                                        </p:cTn>
                                        <p:tgtEl>
                                          <p:spTgt spid="426000"/>
                                        </p:tgtEl>
                                        <p:attrNameLst>
                                          <p:attrName>style.visibility</p:attrName>
                                        </p:attrNameLst>
                                      </p:cBhvr>
                                      <p:to>
                                        <p:strVal val="visible"/>
                                      </p:to>
                                    </p:set>
                                    <p:anim calcmode="lin" valueType="num">
                                      <p:cBhvr additive="base">
                                        <p:cTn id="43" dur="500" fill="hold"/>
                                        <p:tgtEl>
                                          <p:spTgt spid="426000"/>
                                        </p:tgtEl>
                                        <p:attrNameLst>
                                          <p:attrName>ppt_x</p:attrName>
                                        </p:attrNameLst>
                                      </p:cBhvr>
                                      <p:tavLst>
                                        <p:tav tm="0">
                                          <p:val>
                                            <p:strVal val="0-#ppt_w/2"/>
                                          </p:val>
                                        </p:tav>
                                        <p:tav tm="100000">
                                          <p:val>
                                            <p:strVal val="#ppt_x"/>
                                          </p:val>
                                        </p:tav>
                                      </p:tavLst>
                                    </p:anim>
                                    <p:anim calcmode="lin" valueType="num">
                                      <p:cBhvr additive="base">
                                        <p:cTn id="44" dur="500" fill="hold"/>
                                        <p:tgtEl>
                                          <p:spTgt spid="4260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98" grpId="0" animBg="1" autoUpdateAnimBg="0"/>
      <p:bldP spid="425999" grpId="0" animBg="1" autoUpdateAnimBg="0"/>
      <p:bldP spid="426000" grpId="0" animBg="1" autoUpdateAnimBg="0"/>
      <p:bldP spid="426001" grpId="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a:extLst>
              <a:ext uri="{FF2B5EF4-FFF2-40B4-BE49-F238E27FC236}">
                <a16:creationId xmlns:a16="http://schemas.microsoft.com/office/drawing/2014/main" id="{2FB5210C-E2E7-4E99-B0A2-372EED26B345}"/>
              </a:ext>
            </a:extLst>
          </p:cNvPr>
          <p:cNvSpPr>
            <a:spLocks noGrp="1" noChangeArrowheads="1"/>
          </p:cNvSpPr>
          <p:nvPr>
            <p:ph type="title"/>
          </p:nvPr>
        </p:nvSpPr>
        <p:spPr>
          <a:xfrm>
            <a:off x="1066800" y="152400"/>
            <a:ext cx="7467600" cy="914400"/>
          </a:xfrm>
        </p:spPr>
        <p:txBody>
          <a:bodyPr/>
          <a:lstStyle/>
          <a:p>
            <a:pPr algn="l"/>
            <a:r>
              <a:rPr lang="en-US" altLang="zh-CN" sz="4800" b="1">
                <a:ea typeface="楷体_GB2312" pitchFamily="49" charset="-122"/>
              </a:rPr>
              <a:t>§ 8-2  </a:t>
            </a:r>
            <a:r>
              <a:rPr lang="zh-CN" altLang="en-US" sz="4800" b="1">
                <a:ea typeface="楷体_GB2312" pitchFamily="49" charset="-122"/>
              </a:rPr>
              <a:t>蒸气压缩制冷循环</a:t>
            </a:r>
            <a:r>
              <a:rPr lang="zh-CN" altLang="en-US" sz="5400"/>
              <a:t> </a:t>
            </a:r>
          </a:p>
        </p:txBody>
      </p:sp>
      <p:sp>
        <p:nvSpPr>
          <p:cNvPr id="446467" name="Rectangle 3">
            <a:extLst>
              <a:ext uri="{FF2B5EF4-FFF2-40B4-BE49-F238E27FC236}">
                <a16:creationId xmlns:a16="http://schemas.microsoft.com/office/drawing/2014/main" id="{760DC4D5-6FFC-41ED-B747-7A8E8DD8A353}"/>
              </a:ext>
            </a:extLst>
          </p:cNvPr>
          <p:cNvSpPr>
            <a:spLocks noChangeArrowheads="1"/>
          </p:cNvSpPr>
          <p:nvPr/>
        </p:nvSpPr>
        <p:spPr bwMode="auto">
          <a:xfrm>
            <a:off x="533400" y="1704975"/>
            <a:ext cx="79248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Pct val="85000"/>
            </a:pPr>
            <a:r>
              <a:rPr kumimoji="0" lang="zh-CN" altLang="en-US" sz="3600" dirty="0">
                <a:solidFill>
                  <a:schemeClr val="tx1"/>
                </a:solidFill>
                <a:latin typeface="Arial" panose="020B0604020202020204" pitchFamily="34" charset="0"/>
                <a:ea typeface="宋体" panose="02010600030101010101" pitchFamily="2" charset="-122"/>
              </a:rPr>
              <a:t>水能用否？ </a:t>
            </a:r>
            <a:r>
              <a:rPr kumimoji="0" lang="en-US" altLang="zh-CN" sz="3600" dirty="0">
                <a:solidFill>
                  <a:schemeClr val="tx1"/>
                </a:solidFill>
                <a:latin typeface="Arial" panose="020B0604020202020204" pitchFamily="34" charset="0"/>
                <a:ea typeface="宋体" panose="02010600030101010101" pitchFamily="2" charset="-122"/>
              </a:rPr>
              <a:t>0</a:t>
            </a:r>
            <a:r>
              <a:rPr kumimoji="0" lang="en-US" altLang="zh-CN" sz="3600" dirty="0">
                <a:solidFill>
                  <a:schemeClr val="tx1"/>
                </a:solidFill>
                <a:latin typeface="Arial" panose="020B0604020202020204" pitchFamily="34" charset="0"/>
                <a:ea typeface="宋体" panose="02010600030101010101" pitchFamily="2" charset="-122"/>
                <a:cs typeface="Arial" panose="020B0604020202020204" pitchFamily="34" charset="0"/>
              </a:rPr>
              <a:t>°C</a:t>
            </a:r>
            <a:r>
              <a:rPr kumimoji="0" lang="zh-CN" altLang="en-US" sz="3600" dirty="0">
                <a:solidFill>
                  <a:schemeClr val="tx1"/>
                </a:solidFill>
                <a:latin typeface="Arial" panose="020B0604020202020204" pitchFamily="34" charset="0"/>
                <a:ea typeface="宋体" panose="02010600030101010101" pitchFamily="2" charset="-122"/>
              </a:rPr>
              <a:t>以下凝固不能流动。</a:t>
            </a:r>
          </a:p>
          <a:p>
            <a:pPr algn="l">
              <a:spcBef>
                <a:spcPct val="0"/>
              </a:spcBef>
              <a:buSzPct val="85000"/>
            </a:pPr>
            <a:r>
              <a:rPr kumimoji="0" lang="zh-CN" altLang="en-US" sz="3600" dirty="0">
                <a:solidFill>
                  <a:schemeClr val="tx1"/>
                </a:solidFill>
                <a:latin typeface="Arial" panose="020B0604020202020204" pitchFamily="34" charset="0"/>
                <a:ea typeface="宋体" panose="02010600030101010101" pitchFamily="2" charset="-122"/>
              </a:rPr>
              <a:t>一般用低沸点工质，如氟利昂、氨</a:t>
            </a:r>
          </a:p>
        </p:txBody>
      </p:sp>
      <p:sp>
        <p:nvSpPr>
          <p:cNvPr id="446468" name="Rectangle 4">
            <a:extLst>
              <a:ext uri="{FF2B5EF4-FFF2-40B4-BE49-F238E27FC236}">
                <a16:creationId xmlns:a16="http://schemas.microsoft.com/office/drawing/2014/main" id="{907EF317-5336-4E91-8138-63D6C3E76B1F}"/>
              </a:ext>
            </a:extLst>
          </p:cNvPr>
          <p:cNvSpPr>
            <a:spLocks noChangeArrowheads="1"/>
          </p:cNvSpPr>
          <p:nvPr/>
        </p:nvSpPr>
        <p:spPr bwMode="auto">
          <a:xfrm>
            <a:off x="406400" y="2995613"/>
            <a:ext cx="15605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600">
                <a:solidFill>
                  <a:schemeClr val="tx1"/>
                </a:solidFill>
                <a:latin typeface="Arial" panose="020B0604020202020204" pitchFamily="34" charset="0"/>
                <a:ea typeface="宋体" panose="02010600030101010101" pitchFamily="2" charset="-122"/>
              </a:rPr>
              <a:t>沸点：</a:t>
            </a:r>
          </a:p>
        </p:txBody>
      </p:sp>
      <p:graphicFrame>
        <p:nvGraphicFramePr>
          <p:cNvPr id="446469" name="Object 5">
            <a:extLst>
              <a:ext uri="{FF2B5EF4-FFF2-40B4-BE49-F238E27FC236}">
                <a16:creationId xmlns:a16="http://schemas.microsoft.com/office/drawing/2014/main" id="{D728B749-94F5-4153-B0E6-E9C39C875D30}"/>
              </a:ext>
            </a:extLst>
          </p:cNvPr>
          <p:cNvGraphicFramePr>
            <a:graphicFrameLocks noChangeAspect="1"/>
          </p:cNvGraphicFramePr>
          <p:nvPr/>
        </p:nvGraphicFramePr>
        <p:xfrm>
          <a:off x="1746250" y="3049588"/>
          <a:ext cx="2444750" cy="684212"/>
        </p:xfrm>
        <a:graphic>
          <a:graphicData uri="http://schemas.openxmlformats.org/presentationml/2006/ole">
            <mc:AlternateContent xmlns:mc="http://schemas.openxmlformats.org/markup-compatibility/2006">
              <mc:Choice xmlns:v="urn:schemas-microsoft-com:vml" Requires="v">
                <p:oleObj spid="_x0000_s446521" name="Equation" r:id="rId4" imgW="812520" imgH="228600" progId="Equation.DSMT4">
                  <p:embed/>
                </p:oleObj>
              </mc:Choice>
              <mc:Fallback>
                <p:oleObj name="Equation" r:id="rId4" imgW="812520" imgH="2286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250" y="3049588"/>
                        <a:ext cx="2444750" cy="684212"/>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6470" name="Rectangle 6">
            <a:extLst>
              <a:ext uri="{FF2B5EF4-FFF2-40B4-BE49-F238E27FC236}">
                <a16:creationId xmlns:a16="http://schemas.microsoft.com/office/drawing/2014/main" id="{4E20052F-166D-43DA-B582-EF1C27EF114F}"/>
              </a:ext>
            </a:extLst>
          </p:cNvPr>
          <p:cNvSpPr>
            <a:spLocks noChangeArrowheads="1"/>
          </p:cNvSpPr>
          <p:nvPr/>
        </p:nvSpPr>
        <p:spPr bwMode="auto">
          <a:xfrm>
            <a:off x="708505" y="3832226"/>
            <a:ext cx="6429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600" dirty="0">
                <a:solidFill>
                  <a:schemeClr val="tx1"/>
                </a:solidFill>
                <a:latin typeface="Arial" panose="020B0604020202020204" pitchFamily="34" charset="0"/>
                <a:ea typeface="宋体" panose="02010600030101010101" pitchFamily="2" charset="-122"/>
              </a:rPr>
              <a:t>水</a:t>
            </a:r>
          </a:p>
        </p:txBody>
      </p:sp>
      <p:sp>
        <p:nvSpPr>
          <p:cNvPr id="446471" name="Rectangle 7">
            <a:extLst>
              <a:ext uri="{FF2B5EF4-FFF2-40B4-BE49-F238E27FC236}">
                <a16:creationId xmlns:a16="http://schemas.microsoft.com/office/drawing/2014/main" id="{79B59E9F-8D95-4A9C-A8B8-8992D00DEA90}"/>
              </a:ext>
            </a:extLst>
          </p:cNvPr>
          <p:cNvSpPr>
            <a:spLocks noChangeArrowheads="1"/>
          </p:cNvSpPr>
          <p:nvPr/>
        </p:nvSpPr>
        <p:spPr bwMode="auto">
          <a:xfrm>
            <a:off x="6012160" y="3786188"/>
            <a:ext cx="14589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600" dirty="0">
                <a:solidFill>
                  <a:srgbClr val="00FF00"/>
                </a:solidFill>
                <a:latin typeface="Arial" panose="020B0604020202020204" pitchFamily="34" charset="0"/>
                <a:ea typeface="宋体" panose="02010600030101010101" pitchFamily="2" charset="-122"/>
              </a:rPr>
              <a:t>100</a:t>
            </a:r>
            <a:r>
              <a:rPr kumimoji="0" lang="en-US" altLang="zh-CN" sz="3600" dirty="0">
                <a:solidFill>
                  <a:srgbClr val="00FF00"/>
                </a:solidFill>
                <a:latin typeface="Arial" panose="020B0604020202020204" pitchFamily="34" charset="0"/>
                <a:ea typeface="宋体" panose="02010600030101010101" pitchFamily="2" charset="-122"/>
                <a:cs typeface="Arial" panose="020B0604020202020204" pitchFamily="34" charset="0"/>
              </a:rPr>
              <a:t>°C</a:t>
            </a:r>
          </a:p>
        </p:txBody>
      </p:sp>
      <p:sp>
        <p:nvSpPr>
          <p:cNvPr id="446472" name="Rectangle 8">
            <a:extLst>
              <a:ext uri="{FF2B5EF4-FFF2-40B4-BE49-F238E27FC236}">
                <a16:creationId xmlns:a16="http://schemas.microsoft.com/office/drawing/2014/main" id="{EAAC20E4-5726-4610-8604-3D03617AB982}"/>
              </a:ext>
            </a:extLst>
          </p:cNvPr>
          <p:cNvSpPr>
            <a:spLocks noChangeArrowheads="1"/>
          </p:cNvSpPr>
          <p:nvPr/>
        </p:nvSpPr>
        <p:spPr bwMode="auto">
          <a:xfrm>
            <a:off x="708505" y="4431384"/>
            <a:ext cx="38010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600" dirty="0">
                <a:solidFill>
                  <a:schemeClr val="tx1"/>
                </a:solidFill>
                <a:latin typeface="Arial" panose="020B0604020202020204" pitchFamily="34" charset="0"/>
                <a:ea typeface="宋体" panose="02010600030101010101" pitchFamily="2" charset="-122"/>
              </a:rPr>
              <a:t>R22(</a:t>
            </a:r>
            <a:r>
              <a:rPr lang="zh-CN" altLang="en-US" sz="3200" b="0" dirty="0"/>
              <a:t>二氟一氯甲烷</a:t>
            </a:r>
            <a:r>
              <a:rPr kumimoji="0" lang="en-US" altLang="zh-CN" sz="3600" dirty="0">
                <a:solidFill>
                  <a:schemeClr val="tx1"/>
                </a:solidFill>
                <a:latin typeface="Arial" panose="020B0604020202020204" pitchFamily="34" charset="0"/>
                <a:ea typeface="宋体" panose="02010600030101010101" pitchFamily="2" charset="-122"/>
              </a:rPr>
              <a:t>)</a:t>
            </a:r>
          </a:p>
        </p:txBody>
      </p:sp>
      <p:sp>
        <p:nvSpPr>
          <p:cNvPr id="446473" name="Rectangle 9">
            <a:extLst>
              <a:ext uri="{FF2B5EF4-FFF2-40B4-BE49-F238E27FC236}">
                <a16:creationId xmlns:a16="http://schemas.microsoft.com/office/drawing/2014/main" id="{C8BF9598-1D6C-4232-9BEB-E9174F31903C}"/>
              </a:ext>
            </a:extLst>
          </p:cNvPr>
          <p:cNvSpPr>
            <a:spLocks noChangeArrowheads="1"/>
          </p:cNvSpPr>
          <p:nvPr/>
        </p:nvSpPr>
        <p:spPr bwMode="auto">
          <a:xfrm>
            <a:off x="5991523" y="4395788"/>
            <a:ext cx="18653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600" dirty="0">
                <a:solidFill>
                  <a:srgbClr val="00FF00"/>
                </a:solidFill>
                <a:latin typeface="Arial" panose="020B0604020202020204" pitchFamily="34" charset="0"/>
                <a:ea typeface="宋体" panose="02010600030101010101" pitchFamily="2" charset="-122"/>
              </a:rPr>
              <a:t>- 40.8</a:t>
            </a:r>
            <a:r>
              <a:rPr kumimoji="0" lang="en-US" altLang="zh-CN" sz="3600" dirty="0">
                <a:solidFill>
                  <a:srgbClr val="00FF00"/>
                </a:solidFill>
                <a:latin typeface="Arial" panose="020B0604020202020204" pitchFamily="34" charset="0"/>
                <a:ea typeface="宋体" panose="02010600030101010101" pitchFamily="2" charset="-122"/>
                <a:cs typeface="Arial" panose="020B0604020202020204" pitchFamily="34" charset="0"/>
              </a:rPr>
              <a:t>°C</a:t>
            </a:r>
          </a:p>
        </p:txBody>
      </p:sp>
      <p:sp>
        <p:nvSpPr>
          <p:cNvPr id="446474" name="Rectangle 10">
            <a:extLst>
              <a:ext uri="{FF2B5EF4-FFF2-40B4-BE49-F238E27FC236}">
                <a16:creationId xmlns:a16="http://schemas.microsoft.com/office/drawing/2014/main" id="{488BAEB8-F09E-41B8-A360-CAA62E19AA47}"/>
              </a:ext>
            </a:extLst>
          </p:cNvPr>
          <p:cNvSpPr>
            <a:spLocks noChangeArrowheads="1"/>
          </p:cNvSpPr>
          <p:nvPr/>
        </p:nvSpPr>
        <p:spPr bwMode="auto">
          <a:xfrm>
            <a:off x="708505" y="4987081"/>
            <a:ext cx="47580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600" dirty="0">
                <a:solidFill>
                  <a:schemeClr val="tx1"/>
                </a:solidFill>
                <a:latin typeface="Arial" panose="020B0604020202020204" pitchFamily="34" charset="0"/>
                <a:ea typeface="宋体" panose="02010600030101010101" pitchFamily="2" charset="-122"/>
              </a:rPr>
              <a:t>R134a(</a:t>
            </a:r>
            <a:r>
              <a:rPr lang="en-US" altLang="zh-CN" sz="3200" b="0" dirty="0"/>
              <a:t>1,1,1,2-</a:t>
            </a:r>
            <a:r>
              <a:rPr lang="zh-CN" altLang="en-US" sz="3200" b="0" dirty="0"/>
              <a:t>四氟乙烷</a:t>
            </a:r>
            <a:r>
              <a:rPr kumimoji="0" lang="en-US" altLang="zh-CN" sz="3600" dirty="0">
                <a:solidFill>
                  <a:schemeClr val="tx1"/>
                </a:solidFill>
                <a:latin typeface="Arial" panose="020B0604020202020204" pitchFamily="34" charset="0"/>
                <a:ea typeface="宋体" panose="02010600030101010101" pitchFamily="2" charset="-122"/>
              </a:rPr>
              <a:t>)</a:t>
            </a:r>
          </a:p>
        </p:txBody>
      </p:sp>
      <p:sp>
        <p:nvSpPr>
          <p:cNvPr id="446476" name="Rectangle 12">
            <a:extLst>
              <a:ext uri="{FF2B5EF4-FFF2-40B4-BE49-F238E27FC236}">
                <a16:creationId xmlns:a16="http://schemas.microsoft.com/office/drawing/2014/main" id="{38E472DC-F8FC-42DF-A604-AF6625101656}"/>
              </a:ext>
            </a:extLst>
          </p:cNvPr>
          <p:cNvSpPr>
            <a:spLocks noChangeArrowheads="1"/>
          </p:cNvSpPr>
          <p:nvPr/>
        </p:nvSpPr>
        <p:spPr bwMode="auto">
          <a:xfrm>
            <a:off x="6010573" y="5005388"/>
            <a:ext cx="18653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600">
                <a:solidFill>
                  <a:srgbClr val="00FF00"/>
                </a:solidFill>
                <a:latin typeface="Arial" panose="020B0604020202020204" pitchFamily="34" charset="0"/>
                <a:ea typeface="宋体" panose="02010600030101010101" pitchFamily="2" charset="-122"/>
              </a:rPr>
              <a:t>- 26.1</a:t>
            </a:r>
            <a:r>
              <a:rPr kumimoji="0" lang="en-US" altLang="zh-CN" sz="3600">
                <a:solidFill>
                  <a:srgbClr val="00FF00"/>
                </a:solidFill>
                <a:latin typeface="Arial" panose="020B0604020202020204" pitchFamily="34" charset="0"/>
                <a:ea typeface="宋体" panose="02010600030101010101" pitchFamily="2" charset="-122"/>
                <a:cs typeface="Arial" panose="020B0604020202020204" pitchFamily="34" charset="0"/>
              </a:rPr>
              <a:t>°C</a:t>
            </a:r>
          </a:p>
        </p:txBody>
      </p:sp>
      <p:sp>
        <p:nvSpPr>
          <p:cNvPr id="446478" name="Text Box 14">
            <a:extLst>
              <a:ext uri="{FF2B5EF4-FFF2-40B4-BE49-F238E27FC236}">
                <a16:creationId xmlns:a16="http://schemas.microsoft.com/office/drawing/2014/main" id="{F5A85A42-FB79-444B-BCF9-71AA4B0E263B}"/>
              </a:ext>
            </a:extLst>
          </p:cNvPr>
          <p:cNvSpPr txBox="1">
            <a:spLocks noChangeArrowheads="1"/>
          </p:cNvSpPr>
          <p:nvPr/>
        </p:nvSpPr>
        <p:spPr bwMode="auto">
          <a:xfrm>
            <a:off x="304800" y="762000"/>
            <a:ext cx="8763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4000" dirty="0">
                <a:ea typeface="宋体" panose="02010600030101010101" pitchFamily="2" charset="-122"/>
              </a:rPr>
              <a:t>Vapor-compression refrigeration cycle</a:t>
            </a:r>
            <a:endParaRPr lang="en-US" altLang="zh-CN" sz="4000" baseline="-250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6468"/>
                                        </p:tgtEl>
                                        <p:attrNameLst>
                                          <p:attrName>style.visibility</p:attrName>
                                        </p:attrNameLst>
                                      </p:cBhvr>
                                      <p:to>
                                        <p:strVal val="visible"/>
                                      </p:to>
                                    </p:set>
                                    <p:anim calcmode="lin" valueType="num">
                                      <p:cBhvr additive="base">
                                        <p:cTn id="7" dur="500" fill="hold"/>
                                        <p:tgtEl>
                                          <p:spTgt spid="446468"/>
                                        </p:tgtEl>
                                        <p:attrNameLst>
                                          <p:attrName>ppt_x</p:attrName>
                                        </p:attrNameLst>
                                      </p:cBhvr>
                                      <p:tavLst>
                                        <p:tav tm="0">
                                          <p:val>
                                            <p:strVal val="0-#ppt_w/2"/>
                                          </p:val>
                                        </p:tav>
                                        <p:tav tm="100000">
                                          <p:val>
                                            <p:strVal val="#ppt_x"/>
                                          </p:val>
                                        </p:tav>
                                      </p:tavLst>
                                    </p:anim>
                                    <p:anim calcmode="lin" valueType="num">
                                      <p:cBhvr additive="base">
                                        <p:cTn id="8" dur="500" fill="hold"/>
                                        <p:tgtEl>
                                          <p:spTgt spid="44646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446469"/>
                                        </p:tgtEl>
                                        <p:attrNameLst>
                                          <p:attrName>style.visibility</p:attrName>
                                        </p:attrNameLst>
                                      </p:cBhvr>
                                      <p:to>
                                        <p:strVal val="visible"/>
                                      </p:to>
                                    </p:set>
                                    <p:animEffect transition="in" filter="dissolve">
                                      <p:cBhvr>
                                        <p:cTn id="13" dur="500"/>
                                        <p:tgtEl>
                                          <p:spTgt spid="44646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446470"/>
                                        </p:tgtEl>
                                        <p:attrNameLst>
                                          <p:attrName>style.visibility</p:attrName>
                                        </p:attrNameLst>
                                      </p:cBhvr>
                                      <p:to>
                                        <p:strVal val="visible"/>
                                      </p:to>
                                    </p:set>
                                    <p:anim calcmode="lin" valueType="num">
                                      <p:cBhvr additive="base">
                                        <p:cTn id="18" dur="500" fill="hold"/>
                                        <p:tgtEl>
                                          <p:spTgt spid="446470"/>
                                        </p:tgtEl>
                                        <p:attrNameLst>
                                          <p:attrName>ppt_x</p:attrName>
                                        </p:attrNameLst>
                                      </p:cBhvr>
                                      <p:tavLst>
                                        <p:tav tm="0">
                                          <p:val>
                                            <p:strVal val="0-#ppt_w/2"/>
                                          </p:val>
                                        </p:tav>
                                        <p:tav tm="100000">
                                          <p:val>
                                            <p:strVal val="#ppt_x"/>
                                          </p:val>
                                        </p:tav>
                                      </p:tavLst>
                                    </p:anim>
                                    <p:anim calcmode="lin" valueType="num">
                                      <p:cBhvr additive="base">
                                        <p:cTn id="19" dur="500" fill="hold"/>
                                        <p:tgtEl>
                                          <p:spTgt spid="446470"/>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446471"/>
                                        </p:tgtEl>
                                        <p:attrNameLst>
                                          <p:attrName>style.visibility</p:attrName>
                                        </p:attrNameLst>
                                      </p:cBhvr>
                                      <p:to>
                                        <p:strVal val="visible"/>
                                      </p:to>
                                    </p:set>
                                    <p:anim calcmode="lin" valueType="num">
                                      <p:cBhvr additive="base">
                                        <p:cTn id="24" dur="500" fill="hold"/>
                                        <p:tgtEl>
                                          <p:spTgt spid="446471"/>
                                        </p:tgtEl>
                                        <p:attrNameLst>
                                          <p:attrName>ppt_x</p:attrName>
                                        </p:attrNameLst>
                                      </p:cBhvr>
                                      <p:tavLst>
                                        <p:tav tm="0">
                                          <p:val>
                                            <p:strVal val="1+#ppt_w/2"/>
                                          </p:val>
                                        </p:tav>
                                        <p:tav tm="100000">
                                          <p:val>
                                            <p:strVal val="#ppt_x"/>
                                          </p:val>
                                        </p:tav>
                                      </p:tavLst>
                                    </p:anim>
                                    <p:anim calcmode="lin" valueType="num">
                                      <p:cBhvr additive="base">
                                        <p:cTn id="25" dur="500" fill="hold"/>
                                        <p:tgtEl>
                                          <p:spTgt spid="446471"/>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446472"/>
                                        </p:tgtEl>
                                        <p:attrNameLst>
                                          <p:attrName>style.visibility</p:attrName>
                                        </p:attrNameLst>
                                      </p:cBhvr>
                                      <p:to>
                                        <p:strVal val="visible"/>
                                      </p:to>
                                    </p:set>
                                    <p:anim calcmode="lin" valueType="num">
                                      <p:cBhvr additive="base">
                                        <p:cTn id="30" dur="500" fill="hold"/>
                                        <p:tgtEl>
                                          <p:spTgt spid="446472"/>
                                        </p:tgtEl>
                                        <p:attrNameLst>
                                          <p:attrName>ppt_x</p:attrName>
                                        </p:attrNameLst>
                                      </p:cBhvr>
                                      <p:tavLst>
                                        <p:tav tm="0">
                                          <p:val>
                                            <p:strVal val="0-#ppt_w/2"/>
                                          </p:val>
                                        </p:tav>
                                        <p:tav tm="100000">
                                          <p:val>
                                            <p:strVal val="#ppt_x"/>
                                          </p:val>
                                        </p:tav>
                                      </p:tavLst>
                                    </p:anim>
                                    <p:anim calcmode="lin" valueType="num">
                                      <p:cBhvr additive="base">
                                        <p:cTn id="31" dur="500" fill="hold"/>
                                        <p:tgtEl>
                                          <p:spTgt spid="446472"/>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446473"/>
                                        </p:tgtEl>
                                        <p:attrNameLst>
                                          <p:attrName>style.visibility</p:attrName>
                                        </p:attrNameLst>
                                      </p:cBhvr>
                                      <p:to>
                                        <p:strVal val="visible"/>
                                      </p:to>
                                    </p:set>
                                    <p:anim calcmode="lin" valueType="num">
                                      <p:cBhvr additive="base">
                                        <p:cTn id="36" dur="500" fill="hold"/>
                                        <p:tgtEl>
                                          <p:spTgt spid="446473"/>
                                        </p:tgtEl>
                                        <p:attrNameLst>
                                          <p:attrName>ppt_x</p:attrName>
                                        </p:attrNameLst>
                                      </p:cBhvr>
                                      <p:tavLst>
                                        <p:tav tm="0">
                                          <p:val>
                                            <p:strVal val="1+#ppt_w/2"/>
                                          </p:val>
                                        </p:tav>
                                        <p:tav tm="100000">
                                          <p:val>
                                            <p:strVal val="#ppt_x"/>
                                          </p:val>
                                        </p:tav>
                                      </p:tavLst>
                                    </p:anim>
                                    <p:anim calcmode="lin" valueType="num">
                                      <p:cBhvr additive="base">
                                        <p:cTn id="37" dur="500" fill="hold"/>
                                        <p:tgtEl>
                                          <p:spTgt spid="446473"/>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446474"/>
                                        </p:tgtEl>
                                        <p:attrNameLst>
                                          <p:attrName>style.visibility</p:attrName>
                                        </p:attrNameLst>
                                      </p:cBhvr>
                                      <p:to>
                                        <p:strVal val="visible"/>
                                      </p:to>
                                    </p:set>
                                    <p:anim calcmode="lin" valueType="num">
                                      <p:cBhvr additive="base">
                                        <p:cTn id="42" dur="500" fill="hold"/>
                                        <p:tgtEl>
                                          <p:spTgt spid="446474"/>
                                        </p:tgtEl>
                                        <p:attrNameLst>
                                          <p:attrName>ppt_x</p:attrName>
                                        </p:attrNameLst>
                                      </p:cBhvr>
                                      <p:tavLst>
                                        <p:tav tm="0">
                                          <p:val>
                                            <p:strVal val="0-#ppt_w/2"/>
                                          </p:val>
                                        </p:tav>
                                        <p:tav tm="100000">
                                          <p:val>
                                            <p:strVal val="#ppt_x"/>
                                          </p:val>
                                        </p:tav>
                                      </p:tavLst>
                                    </p:anim>
                                    <p:anim calcmode="lin" valueType="num">
                                      <p:cBhvr additive="base">
                                        <p:cTn id="43" dur="500" fill="hold"/>
                                        <p:tgtEl>
                                          <p:spTgt spid="446474"/>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446476"/>
                                        </p:tgtEl>
                                        <p:attrNameLst>
                                          <p:attrName>style.visibility</p:attrName>
                                        </p:attrNameLst>
                                      </p:cBhvr>
                                      <p:to>
                                        <p:strVal val="visible"/>
                                      </p:to>
                                    </p:set>
                                    <p:anim calcmode="lin" valueType="num">
                                      <p:cBhvr additive="base">
                                        <p:cTn id="48" dur="500" fill="hold"/>
                                        <p:tgtEl>
                                          <p:spTgt spid="446476"/>
                                        </p:tgtEl>
                                        <p:attrNameLst>
                                          <p:attrName>ppt_x</p:attrName>
                                        </p:attrNameLst>
                                      </p:cBhvr>
                                      <p:tavLst>
                                        <p:tav tm="0">
                                          <p:val>
                                            <p:strVal val="1+#ppt_w/2"/>
                                          </p:val>
                                        </p:tav>
                                        <p:tav tm="100000">
                                          <p:val>
                                            <p:strVal val="#ppt_x"/>
                                          </p:val>
                                        </p:tav>
                                      </p:tavLst>
                                    </p:anim>
                                    <p:anim calcmode="lin" valueType="num">
                                      <p:cBhvr additive="base">
                                        <p:cTn id="49" dur="500" fill="hold"/>
                                        <p:tgtEl>
                                          <p:spTgt spid="4464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8" grpId="0" autoUpdateAnimBg="0"/>
      <p:bldP spid="446470" grpId="0" autoUpdateAnimBg="0"/>
      <p:bldP spid="446471" grpId="0" autoUpdateAnimBg="0"/>
      <p:bldP spid="446472" grpId="0" autoUpdateAnimBg="0"/>
      <p:bldP spid="446473" grpId="0" autoUpdateAnimBg="0"/>
      <p:bldP spid="446474" grpId="0" autoUpdateAnimBg="0"/>
      <p:bldP spid="446476"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a:extLst>
              <a:ext uri="{FF2B5EF4-FFF2-40B4-BE49-F238E27FC236}">
                <a16:creationId xmlns:a16="http://schemas.microsoft.com/office/drawing/2014/main" id="{E96CAF40-35F1-4B80-BCC4-8E49250CBCE4}"/>
              </a:ext>
            </a:extLst>
          </p:cNvPr>
          <p:cNvSpPr>
            <a:spLocks noGrp="1" noChangeArrowheads="1"/>
          </p:cNvSpPr>
          <p:nvPr>
            <p:ph type="title"/>
          </p:nvPr>
        </p:nvSpPr>
        <p:spPr>
          <a:xfrm>
            <a:off x="1219200" y="166688"/>
            <a:ext cx="6553200" cy="823912"/>
          </a:xfrm>
        </p:spPr>
        <p:txBody>
          <a:bodyPr/>
          <a:lstStyle/>
          <a:p>
            <a:pPr algn="l"/>
            <a:r>
              <a:rPr kumimoji="1" lang="zh-CN" altLang="en-US" sz="4800" b="1">
                <a:latin typeface="楷体_GB2312" pitchFamily="49" charset="-122"/>
                <a:ea typeface="楷体_GB2312" pitchFamily="49" charset="-122"/>
                <a:sym typeface="Symbol" panose="05050102010706020507" pitchFamily="18" charset="2"/>
              </a:rPr>
              <a:t>空气压缩制冷循环装置</a:t>
            </a:r>
          </a:p>
        </p:txBody>
      </p:sp>
      <p:sp>
        <p:nvSpPr>
          <p:cNvPr id="447491" name="Line 3">
            <a:extLst>
              <a:ext uri="{FF2B5EF4-FFF2-40B4-BE49-F238E27FC236}">
                <a16:creationId xmlns:a16="http://schemas.microsoft.com/office/drawing/2014/main" id="{2627321A-28A2-4511-B3BD-39E450ADB5FC}"/>
              </a:ext>
            </a:extLst>
          </p:cNvPr>
          <p:cNvSpPr>
            <a:spLocks noChangeShapeType="1"/>
          </p:cNvSpPr>
          <p:nvPr/>
        </p:nvSpPr>
        <p:spPr bwMode="auto">
          <a:xfrm flipV="1">
            <a:off x="1905000" y="2362200"/>
            <a:ext cx="0" cy="13716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492" name="Line 4">
            <a:extLst>
              <a:ext uri="{FF2B5EF4-FFF2-40B4-BE49-F238E27FC236}">
                <a16:creationId xmlns:a16="http://schemas.microsoft.com/office/drawing/2014/main" id="{77A2C04D-B2B0-4732-B32E-EEEE09E10F76}"/>
              </a:ext>
            </a:extLst>
          </p:cNvPr>
          <p:cNvSpPr>
            <a:spLocks noChangeShapeType="1"/>
          </p:cNvSpPr>
          <p:nvPr/>
        </p:nvSpPr>
        <p:spPr bwMode="auto">
          <a:xfrm>
            <a:off x="1905000" y="2362200"/>
            <a:ext cx="17526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493" name="Rectangle 5">
            <a:extLst>
              <a:ext uri="{FF2B5EF4-FFF2-40B4-BE49-F238E27FC236}">
                <a16:creationId xmlns:a16="http://schemas.microsoft.com/office/drawing/2014/main" id="{24148D23-9B96-4C49-A1A5-80A9ADFC3035}"/>
              </a:ext>
            </a:extLst>
          </p:cNvPr>
          <p:cNvSpPr>
            <a:spLocks noChangeArrowheads="1"/>
          </p:cNvSpPr>
          <p:nvPr/>
        </p:nvSpPr>
        <p:spPr bwMode="auto">
          <a:xfrm>
            <a:off x="3200400" y="1828800"/>
            <a:ext cx="2286000" cy="990600"/>
          </a:xfrm>
          <a:prstGeom prst="rect">
            <a:avLst/>
          </a:prstGeom>
          <a:noFill/>
          <a:ln w="381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7494" name="Line 6">
            <a:extLst>
              <a:ext uri="{FF2B5EF4-FFF2-40B4-BE49-F238E27FC236}">
                <a16:creationId xmlns:a16="http://schemas.microsoft.com/office/drawing/2014/main" id="{6EFEDC2E-707E-4E46-882F-0F220C0993B5}"/>
              </a:ext>
            </a:extLst>
          </p:cNvPr>
          <p:cNvSpPr>
            <a:spLocks noChangeShapeType="1"/>
          </p:cNvSpPr>
          <p:nvPr/>
        </p:nvSpPr>
        <p:spPr bwMode="auto">
          <a:xfrm>
            <a:off x="381000" y="3581400"/>
            <a:ext cx="129540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495" name="Line 7">
            <a:extLst>
              <a:ext uri="{FF2B5EF4-FFF2-40B4-BE49-F238E27FC236}">
                <a16:creationId xmlns:a16="http://schemas.microsoft.com/office/drawing/2014/main" id="{1C339D70-CA0C-46BE-BEA6-43C5E44A3530}"/>
              </a:ext>
            </a:extLst>
          </p:cNvPr>
          <p:cNvSpPr>
            <a:spLocks noChangeShapeType="1"/>
          </p:cNvSpPr>
          <p:nvPr/>
        </p:nvSpPr>
        <p:spPr bwMode="auto">
          <a:xfrm>
            <a:off x="1676400" y="3581400"/>
            <a:ext cx="0" cy="9906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496" name="Line 8">
            <a:extLst>
              <a:ext uri="{FF2B5EF4-FFF2-40B4-BE49-F238E27FC236}">
                <a16:creationId xmlns:a16="http://schemas.microsoft.com/office/drawing/2014/main" id="{0780ECE0-072F-4C09-B5E1-AA86588220C2}"/>
              </a:ext>
            </a:extLst>
          </p:cNvPr>
          <p:cNvSpPr>
            <a:spLocks noChangeShapeType="1"/>
          </p:cNvSpPr>
          <p:nvPr/>
        </p:nvSpPr>
        <p:spPr bwMode="auto">
          <a:xfrm>
            <a:off x="381000" y="4572000"/>
            <a:ext cx="129540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497" name="Line 9">
            <a:extLst>
              <a:ext uri="{FF2B5EF4-FFF2-40B4-BE49-F238E27FC236}">
                <a16:creationId xmlns:a16="http://schemas.microsoft.com/office/drawing/2014/main" id="{D6D17FD7-64ED-41DE-9FEA-68A8EFD97E09}"/>
              </a:ext>
            </a:extLst>
          </p:cNvPr>
          <p:cNvSpPr>
            <a:spLocks noChangeShapeType="1"/>
          </p:cNvSpPr>
          <p:nvPr/>
        </p:nvSpPr>
        <p:spPr bwMode="auto">
          <a:xfrm flipV="1">
            <a:off x="1905000" y="4343400"/>
            <a:ext cx="0" cy="16002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498" name="Line 10">
            <a:extLst>
              <a:ext uri="{FF2B5EF4-FFF2-40B4-BE49-F238E27FC236}">
                <a16:creationId xmlns:a16="http://schemas.microsoft.com/office/drawing/2014/main" id="{82EA74DA-63DA-4739-A446-5A17708FFB1C}"/>
              </a:ext>
            </a:extLst>
          </p:cNvPr>
          <p:cNvSpPr>
            <a:spLocks noChangeShapeType="1"/>
          </p:cNvSpPr>
          <p:nvPr/>
        </p:nvSpPr>
        <p:spPr bwMode="auto">
          <a:xfrm>
            <a:off x="1676400" y="3733800"/>
            <a:ext cx="2286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499" name="Line 11">
            <a:extLst>
              <a:ext uri="{FF2B5EF4-FFF2-40B4-BE49-F238E27FC236}">
                <a16:creationId xmlns:a16="http://schemas.microsoft.com/office/drawing/2014/main" id="{1A53CD4A-43E0-4159-A28A-1D81D5AFD0FE}"/>
              </a:ext>
            </a:extLst>
          </p:cNvPr>
          <p:cNvSpPr>
            <a:spLocks noChangeShapeType="1"/>
          </p:cNvSpPr>
          <p:nvPr/>
        </p:nvSpPr>
        <p:spPr bwMode="auto">
          <a:xfrm>
            <a:off x="1676400" y="4343400"/>
            <a:ext cx="2286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00" name="Line 12">
            <a:extLst>
              <a:ext uri="{FF2B5EF4-FFF2-40B4-BE49-F238E27FC236}">
                <a16:creationId xmlns:a16="http://schemas.microsoft.com/office/drawing/2014/main" id="{08BBE1F8-9351-4554-BADD-41432E8023C3}"/>
              </a:ext>
            </a:extLst>
          </p:cNvPr>
          <p:cNvSpPr>
            <a:spLocks noChangeShapeType="1"/>
          </p:cNvSpPr>
          <p:nvPr/>
        </p:nvSpPr>
        <p:spPr bwMode="auto">
          <a:xfrm>
            <a:off x="1905000" y="5943600"/>
            <a:ext cx="18288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01" name="Line 13">
            <a:extLst>
              <a:ext uri="{FF2B5EF4-FFF2-40B4-BE49-F238E27FC236}">
                <a16:creationId xmlns:a16="http://schemas.microsoft.com/office/drawing/2014/main" id="{3D86D64C-9E68-4A94-9F2D-6EE3A696903A}"/>
              </a:ext>
            </a:extLst>
          </p:cNvPr>
          <p:cNvSpPr>
            <a:spLocks noChangeShapeType="1"/>
          </p:cNvSpPr>
          <p:nvPr/>
        </p:nvSpPr>
        <p:spPr bwMode="auto">
          <a:xfrm flipV="1">
            <a:off x="3657600" y="2133600"/>
            <a:ext cx="228600" cy="2286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02" name="Line 14">
            <a:extLst>
              <a:ext uri="{FF2B5EF4-FFF2-40B4-BE49-F238E27FC236}">
                <a16:creationId xmlns:a16="http://schemas.microsoft.com/office/drawing/2014/main" id="{C2EF10FD-2A39-4F63-BC93-CCB6C7707BD2}"/>
              </a:ext>
            </a:extLst>
          </p:cNvPr>
          <p:cNvSpPr>
            <a:spLocks noChangeShapeType="1"/>
          </p:cNvSpPr>
          <p:nvPr/>
        </p:nvSpPr>
        <p:spPr bwMode="auto">
          <a:xfrm>
            <a:off x="3886200" y="2133600"/>
            <a:ext cx="228600" cy="5334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03" name="Line 15">
            <a:extLst>
              <a:ext uri="{FF2B5EF4-FFF2-40B4-BE49-F238E27FC236}">
                <a16:creationId xmlns:a16="http://schemas.microsoft.com/office/drawing/2014/main" id="{E747B653-87DF-48B8-BE37-5E1E40B62B0B}"/>
              </a:ext>
            </a:extLst>
          </p:cNvPr>
          <p:cNvSpPr>
            <a:spLocks noChangeShapeType="1"/>
          </p:cNvSpPr>
          <p:nvPr/>
        </p:nvSpPr>
        <p:spPr bwMode="auto">
          <a:xfrm flipV="1">
            <a:off x="4114800" y="2133600"/>
            <a:ext cx="228600" cy="5334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04" name="Line 16">
            <a:extLst>
              <a:ext uri="{FF2B5EF4-FFF2-40B4-BE49-F238E27FC236}">
                <a16:creationId xmlns:a16="http://schemas.microsoft.com/office/drawing/2014/main" id="{8D084649-6813-4616-9D56-A1000AC2D1B1}"/>
              </a:ext>
            </a:extLst>
          </p:cNvPr>
          <p:cNvSpPr>
            <a:spLocks noChangeShapeType="1"/>
          </p:cNvSpPr>
          <p:nvPr/>
        </p:nvSpPr>
        <p:spPr bwMode="auto">
          <a:xfrm>
            <a:off x="4343400" y="2133600"/>
            <a:ext cx="228600" cy="5334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05" name="Line 17">
            <a:extLst>
              <a:ext uri="{FF2B5EF4-FFF2-40B4-BE49-F238E27FC236}">
                <a16:creationId xmlns:a16="http://schemas.microsoft.com/office/drawing/2014/main" id="{72A485B8-593B-4F8F-933B-6EC3B6410027}"/>
              </a:ext>
            </a:extLst>
          </p:cNvPr>
          <p:cNvSpPr>
            <a:spLocks noChangeShapeType="1"/>
          </p:cNvSpPr>
          <p:nvPr/>
        </p:nvSpPr>
        <p:spPr bwMode="auto">
          <a:xfrm flipV="1">
            <a:off x="4572000" y="2133600"/>
            <a:ext cx="304800" cy="5334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06" name="Line 18">
            <a:extLst>
              <a:ext uri="{FF2B5EF4-FFF2-40B4-BE49-F238E27FC236}">
                <a16:creationId xmlns:a16="http://schemas.microsoft.com/office/drawing/2014/main" id="{C7465973-1240-46B4-AD38-463EA62A5633}"/>
              </a:ext>
            </a:extLst>
          </p:cNvPr>
          <p:cNvSpPr>
            <a:spLocks noChangeShapeType="1"/>
          </p:cNvSpPr>
          <p:nvPr/>
        </p:nvSpPr>
        <p:spPr bwMode="auto">
          <a:xfrm>
            <a:off x="4876800" y="2133600"/>
            <a:ext cx="152400" cy="2286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07" name="Line 19">
            <a:extLst>
              <a:ext uri="{FF2B5EF4-FFF2-40B4-BE49-F238E27FC236}">
                <a16:creationId xmlns:a16="http://schemas.microsoft.com/office/drawing/2014/main" id="{6706CB54-FEBE-4566-8C44-A156B1669635}"/>
              </a:ext>
            </a:extLst>
          </p:cNvPr>
          <p:cNvSpPr>
            <a:spLocks noChangeShapeType="1"/>
          </p:cNvSpPr>
          <p:nvPr/>
        </p:nvSpPr>
        <p:spPr bwMode="auto">
          <a:xfrm>
            <a:off x="5029200" y="2362200"/>
            <a:ext cx="22098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08" name="Rectangle 20">
            <a:extLst>
              <a:ext uri="{FF2B5EF4-FFF2-40B4-BE49-F238E27FC236}">
                <a16:creationId xmlns:a16="http://schemas.microsoft.com/office/drawing/2014/main" id="{A549466A-B939-40E8-AB57-6DF5AB75E96E}"/>
              </a:ext>
            </a:extLst>
          </p:cNvPr>
          <p:cNvSpPr>
            <a:spLocks noChangeArrowheads="1"/>
          </p:cNvSpPr>
          <p:nvPr/>
        </p:nvSpPr>
        <p:spPr bwMode="auto">
          <a:xfrm>
            <a:off x="3352800" y="5334000"/>
            <a:ext cx="2438400" cy="990600"/>
          </a:xfrm>
          <a:prstGeom prst="rect">
            <a:avLst/>
          </a:prstGeom>
          <a:noFill/>
          <a:ln w="381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7509" name="Line 21">
            <a:extLst>
              <a:ext uri="{FF2B5EF4-FFF2-40B4-BE49-F238E27FC236}">
                <a16:creationId xmlns:a16="http://schemas.microsoft.com/office/drawing/2014/main" id="{652C23EC-B0E3-47C7-B2E8-448343E899B3}"/>
              </a:ext>
            </a:extLst>
          </p:cNvPr>
          <p:cNvSpPr>
            <a:spLocks noChangeShapeType="1"/>
          </p:cNvSpPr>
          <p:nvPr/>
        </p:nvSpPr>
        <p:spPr bwMode="auto">
          <a:xfrm flipV="1">
            <a:off x="3733800" y="5562600"/>
            <a:ext cx="228600" cy="3810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10" name="Line 22">
            <a:extLst>
              <a:ext uri="{FF2B5EF4-FFF2-40B4-BE49-F238E27FC236}">
                <a16:creationId xmlns:a16="http://schemas.microsoft.com/office/drawing/2014/main" id="{505D30B4-389C-4FF5-904A-66400F3FC8D8}"/>
              </a:ext>
            </a:extLst>
          </p:cNvPr>
          <p:cNvSpPr>
            <a:spLocks noChangeShapeType="1"/>
          </p:cNvSpPr>
          <p:nvPr/>
        </p:nvSpPr>
        <p:spPr bwMode="auto">
          <a:xfrm>
            <a:off x="3962400" y="5562600"/>
            <a:ext cx="304800" cy="6858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11" name="Line 23">
            <a:extLst>
              <a:ext uri="{FF2B5EF4-FFF2-40B4-BE49-F238E27FC236}">
                <a16:creationId xmlns:a16="http://schemas.microsoft.com/office/drawing/2014/main" id="{5472A695-E3E0-4B40-8BB3-55DD50FD47B1}"/>
              </a:ext>
            </a:extLst>
          </p:cNvPr>
          <p:cNvSpPr>
            <a:spLocks noChangeShapeType="1"/>
          </p:cNvSpPr>
          <p:nvPr/>
        </p:nvSpPr>
        <p:spPr bwMode="auto">
          <a:xfrm flipV="1">
            <a:off x="4267200" y="5562600"/>
            <a:ext cx="381000" cy="6858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12" name="Line 24">
            <a:extLst>
              <a:ext uri="{FF2B5EF4-FFF2-40B4-BE49-F238E27FC236}">
                <a16:creationId xmlns:a16="http://schemas.microsoft.com/office/drawing/2014/main" id="{73B56388-2F49-4F2C-957C-E8FF6FD38CFE}"/>
              </a:ext>
            </a:extLst>
          </p:cNvPr>
          <p:cNvSpPr>
            <a:spLocks noChangeShapeType="1"/>
          </p:cNvSpPr>
          <p:nvPr/>
        </p:nvSpPr>
        <p:spPr bwMode="auto">
          <a:xfrm>
            <a:off x="4648200" y="5562600"/>
            <a:ext cx="228600" cy="6858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13" name="Line 25">
            <a:extLst>
              <a:ext uri="{FF2B5EF4-FFF2-40B4-BE49-F238E27FC236}">
                <a16:creationId xmlns:a16="http://schemas.microsoft.com/office/drawing/2014/main" id="{B54CB7F2-A4EF-44A2-B997-EE2D86E19FC1}"/>
              </a:ext>
            </a:extLst>
          </p:cNvPr>
          <p:cNvSpPr>
            <a:spLocks noChangeShapeType="1"/>
          </p:cNvSpPr>
          <p:nvPr/>
        </p:nvSpPr>
        <p:spPr bwMode="auto">
          <a:xfrm flipV="1">
            <a:off x="4876800" y="5562600"/>
            <a:ext cx="228600" cy="6858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14" name="Line 26">
            <a:extLst>
              <a:ext uri="{FF2B5EF4-FFF2-40B4-BE49-F238E27FC236}">
                <a16:creationId xmlns:a16="http://schemas.microsoft.com/office/drawing/2014/main" id="{65418444-0C24-46C8-BCF2-A522854863C0}"/>
              </a:ext>
            </a:extLst>
          </p:cNvPr>
          <p:cNvSpPr>
            <a:spLocks noChangeShapeType="1"/>
          </p:cNvSpPr>
          <p:nvPr/>
        </p:nvSpPr>
        <p:spPr bwMode="auto">
          <a:xfrm>
            <a:off x="5105400" y="5562600"/>
            <a:ext cx="228600" cy="3810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15" name="Line 27">
            <a:extLst>
              <a:ext uri="{FF2B5EF4-FFF2-40B4-BE49-F238E27FC236}">
                <a16:creationId xmlns:a16="http://schemas.microsoft.com/office/drawing/2014/main" id="{CDE76DB1-B484-498B-AB10-788B4E899C63}"/>
              </a:ext>
            </a:extLst>
          </p:cNvPr>
          <p:cNvSpPr>
            <a:spLocks noChangeShapeType="1"/>
          </p:cNvSpPr>
          <p:nvPr/>
        </p:nvSpPr>
        <p:spPr bwMode="auto">
          <a:xfrm>
            <a:off x="5334000" y="5943600"/>
            <a:ext cx="19050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16" name="Line 28">
            <a:extLst>
              <a:ext uri="{FF2B5EF4-FFF2-40B4-BE49-F238E27FC236}">
                <a16:creationId xmlns:a16="http://schemas.microsoft.com/office/drawing/2014/main" id="{B485F391-960D-42DA-84D4-CDD67BB46C3D}"/>
              </a:ext>
            </a:extLst>
          </p:cNvPr>
          <p:cNvSpPr>
            <a:spLocks noChangeShapeType="1"/>
          </p:cNvSpPr>
          <p:nvPr/>
        </p:nvSpPr>
        <p:spPr bwMode="auto">
          <a:xfrm>
            <a:off x="7239000" y="2362200"/>
            <a:ext cx="0" cy="15240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17" name="Line 29">
            <a:extLst>
              <a:ext uri="{FF2B5EF4-FFF2-40B4-BE49-F238E27FC236}">
                <a16:creationId xmlns:a16="http://schemas.microsoft.com/office/drawing/2014/main" id="{39DA24C9-52A8-4F36-8563-61B8D3F76EFC}"/>
              </a:ext>
            </a:extLst>
          </p:cNvPr>
          <p:cNvSpPr>
            <a:spLocks noChangeShapeType="1"/>
          </p:cNvSpPr>
          <p:nvPr/>
        </p:nvSpPr>
        <p:spPr bwMode="auto">
          <a:xfrm flipV="1">
            <a:off x="7239000" y="4343400"/>
            <a:ext cx="0" cy="16002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18" name="Line 30">
            <a:extLst>
              <a:ext uri="{FF2B5EF4-FFF2-40B4-BE49-F238E27FC236}">
                <a16:creationId xmlns:a16="http://schemas.microsoft.com/office/drawing/2014/main" id="{213E29EC-636C-4B6F-8DB5-02CCBB5DD66F}"/>
              </a:ext>
            </a:extLst>
          </p:cNvPr>
          <p:cNvSpPr>
            <a:spLocks noChangeShapeType="1"/>
          </p:cNvSpPr>
          <p:nvPr/>
        </p:nvSpPr>
        <p:spPr bwMode="auto">
          <a:xfrm>
            <a:off x="7467600" y="3657600"/>
            <a:ext cx="1295400" cy="1588"/>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19" name="Line 31">
            <a:extLst>
              <a:ext uri="{FF2B5EF4-FFF2-40B4-BE49-F238E27FC236}">
                <a16:creationId xmlns:a16="http://schemas.microsoft.com/office/drawing/2014/main" id="{3F12A18D-0FB9-4D7E-895B-396BFA74224C}"/>
              </a:ext>
            </a:extLst>
          </p:cNvPr>
          <p:cNvSpPr>
            <a:spLocks noChangeShapeType="1"/>
          </p:cNvSpPr>
          <p:nvPr/>
        </p:nvSpPr>
        <p:spPr bwMode="auto">
          <a:xfrm>
            <a:off x="7467600" y="4648200"/>
            <a:ext cx="1295400" cy="1588"/>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20" name="Line 32">
            <a:extLst>
              <a:ext uri="{FF2B5EF4-FFF2-40B4-BE49-F238E27FC236}">
                <a16:creationId xmlns:a16="http://schemas.microsoft.com/office/drawing/2014/main" id="{9EF2EDB1-7301-4076-B78C-E73A5417597D}"/>
              </a:ext>
            </a:extLst>
          </p:cNvPr>
          <p:cNvSpPr>
            <a:spLocks noChangeShapeType="1"/>
          </p:cNvSpPr>
          <p:nvPr/>
        </p:nvSpPr>
        <p:spPr bwMode="auto">
          <a:xfrm>
            <a:off x="7239000" y="4343400"/>
            <a:ext cx="2286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21" name="Line 33">
            <a:extLst>
              <a:ext uri="{FF2B5EF4-FFF2-40B4-BE49-F238E27FC236}">
                <a16:creationId xmlns:a16="http://schemas.microsoft.com/office/drawing/2014/main" id="{316DF48E-C656-4DF0-9107-972406E3A2E0}"/>
              </a:ext>
            </a:extLst>
          </p:cNvPr>
          <p:cNvSpPr>
            <a:spLocks noChangeShapeType="1"/>
          </p:cNvSpPr>
          <p:nvPr/>
        </p:nvSpPr>
        <p:spPr bwMode="auto">
          <a:xfrm>
            <a:off x="7239000" y="3886200"/>
            <a:ext cx="2286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22" name="Text Box 34">
            <a:extLst>
              <a:ext uri="{FF2B5EF4-FFF2-40B4-BE49-F238E27FC236}">
                <a16:creationId xmlns:a16="http://schemas.microsoft.com/office/drawing/2014/main" id="{9E07C1B8-1874-4D81-9137-4BD81638EE86}"/>
              </a:ext>
            </a:extLst>
          </p:cNvPr>
          <p:cNvSpPr txBox="1">
            <a:spLocks noChangeArrowheads="1"/>
          </p:cNvSpPr>
          <p:nvPr/>
        </p:nvSpPr>
        <p:spPr bwMode="auto">
          <a:xfrm>
            <a:off x="5181600" y="1143000"/>
            <a:ext cx="14081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chemeClr val="accent1"/>
                </a:solidFill>
              </a:rPr>
              <a:t>冷却水</a:t>
            </a:r>
          </a:p>
        </p:txBody>
      </p:sp>
      <p:sp>
        <p:nvSpPr>
          <p:cNvPr id="447523" name="Text Box 35">
            <a:extLst>
              <a:ext uri="{FF2B5EF4-FFF2-40B4-BE49-F238E27FC236}">
                <a16:creationId xmlns:a16="http://schemas.microsoft.com/office/drawing/2014/main" id="{4997DF8D-B34A-4807-9983-0A08C64CDEA8}"/>
              </a:ext>
            </a:extLst>
          </p:cNvPr>
          <p:cNvSpPr txBox="1">
            <a:spLocks noChangeArrowheads="1"/>
          </p:cNvSpPr>
          <p:nvPr/>
        </p:nvSpPr>
        <p:spPr bwMode="auto">
          <a:xfrm>
            <a:off x="228600" y="4724400"/>
            <a:ext cx="14081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chemeClr val="accent1"/>
                </a:solidFill>
              </a:rPr>
              <a:t>膨胀机</a:t>
            </a:r>
          </a:p>
        </p:txBody>
      </p:sp>
      <p:sp>
        <p:nvSpPr>
          <p:cNvPr id="447524" name="Text Box 36">
            <a:extLst>
              <a:ext uri="{FF2B5EF4-FFF2-40B4-BE49-F238E27FC236}">
                <a16:creationId xmlns:a16="http://schemas.microsoft.com/office/drawing/2014/main" id="{4F228838-7F4F-46BA-B0EF-7571413E34AB}"/>
              </a:ext>
            </a:extLst>
          </p:cNvPr>
          <p:cNvSpPr txBox="1">
            <a:spLocks noChangeArrowheads="1"/>
          </p:cNvSpPr>
          <p:nvPr/>
        </p:nvSpPr>
        <p:spPr bwMode="auto">
          <a:xfrm>
            <a:off x="7467600" y="4800600"/>
            <a:ext cx="14081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chemeClr val="accent1"/>
                </a:solidFill>
              </a:rPr>
              <a:t>压缩机</a:t>
            </a:r>
          </a:p>
        </p:txBody>
      </p:sp>
      <p:sp>
        <p:nvSpPr>
          <p:cNvPr id="447525" name="Text Box 37">
            <a:extLst>
              <a:ext uri="{FF2B5EF4-FFF2-40B4-BE49-F238E27FC236}">
                <a16:creationId xmlns:a16="http://schemas.microsoft.com/office/drawing/2014/main" id="{8C49B2EE-5E23-467F-B8B4-B4D4209A1136}"/>
              </a:ext>
            </a:extLst>
          </p:cNvPr>
          <p:cNvSpPr txBox="1">
            <a:spLocks noChangeArrowheads="1"/>
          </p:cNvSpPr>
          <p:nvPr/>
        </p:nvSpPr>
        <p:spPr bwMode="auto">
          <a:xfrm>
            <a:off x="3810000" y="4572000"/>
            <a:ext cx="14081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chemeClr val="accent1"/>
                </a:solidFill>
              </a:rPr>
              <a:t>冷藏室</a:t>
            </a:r>
          </a:p>
        </p:txBody>
      </p:sp>
      <p:sp>
        <p:nvSpPr>
          <p:cNvPr id="447526" name="Text Box 38">
            <a:extLst>
              <a:ext uri="{FF2B5EF4-FFF2-40B4-BE49-F238E27FC236}">
                <a16:creationId xmlns:a16="http://schemas.microsoft.com/office/drawing/2014/main" id="{14B14D6F-AE42-4114-8F3A-28878D859DC3}"/>
              </a:ext>
            </a:extLst>
          </p:cNvPr>
          <p:cNvSpPr txBox="1">
            <a:spLocks noChangeArrowheads="1"/>
          </p:cNvSpPr>
          <p:nvPr/>
        </p:nvSpPr>
        <p:spPr bwMode="auto">
          <a:xfrm>
            <a:off x="3810000" y="3048000"/>
            <a:ext cx="1600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200">
                <a:solidFill>
                  <a:schemeClr val="accent1"/>
                </a:solidFill>
              </a:rPr>
              <a:t>冷却器</a:t>
            </a:r>
          </a:p>
        </p:txBody>
      </p:sp>
      <p:sp>
        <p:nvSpPr>
          <p:cNvPr id="447527" name="Line 39">
            <a:extLst>
              <a:ext uri="{FF2B5EF4-FFF2-40B4-BE49-F238E27FC236}">
                <a16:creationId xmlns:a16="http://schemas.microsoft.com/office/drawing/2014/main" id="{4E679C59-8176-44A9-8A08-164D0E7B7D36}"/>
              </a:ext>
            </a:extLst>
          </p:cNvPr>
          <p:cNvSpPr>
            <a:spLocks noChangeShapeType="1"/>
          </p:cNvSpPr>
          <p:nvPr/>
        </p:nvSpPr>
        <p:spPr bwMode="auto">
          <a:xfrm>
            <a:off x="1828800" y="3124200"/>
            <a:ext cx="76200" cy="304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28" name="Line 40">
            <a:extLst>
              <a:ext uri="{FF2B5EF4-FFF2-40B4-BE49-F238E27FC236}">
                <a16:creationId xmlns:a16="http://schemas.microsoft.com/office/drawing/2014/main" id="{FF687839-A44B-4B2E-9E49-48A96782F4B2}"/>
              </a:ext>
            </a:extLst>
          </p:cNvPr>
          <p:cNvSpPr>
            <a:spLocks noChangeShapeType="1"/>
          </p:cNvSpPr>
          <p:nvPr/>
        </p:nvSpPr>
        <p:spPr bwMode="auto">
          <a:xfrm flipH="1">
            <a:off x="1905000" y="3124200"/>
            <a:ext cx="76200" cy="228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29" name="Line 41">
            <a:extLst>
              <a:ext uri="{FF2B5EF4-FFF2-40B4-BE49-F238E27FC236}">
                <a16:creationId xmlns:a16="http://schemas.microsoft.com/office/drawing/2014/main" id="{1A7BAFF1-5C1A-44DF-9B84-17E603592A38}"/>
              </a:ext>
            </a:extLst>
          </p:cNvPr>
          <p:cNvSpPr>
            <a:spLocks noChangeShapeType="1"/>
          </p:cNvSpPr>
          <p:nvPr/>
        </p:nvSpPr>
        <p:spPr bwMode="auto">
          <a:xfrm>
            <a:off x="1828800" y="5257800"/>
            <a:ext cx="76200" cy="228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30" name="Line 42">
            <a:extLst>
              <a:ext uri="{FF2B5EF4-FFF2-40B4-BE49-F238E27FC236}">
                <a16:creationId xmlns:a16="http://schemas.microsoft.com/office/drawing/2014/main" id="{BCD5CCAD-28DA-4C89-9DA7-0D13736A84F9}"/>
              </a:ext>
            </a:extLst>
          </p:cNvPr>
          <p:cNvSpPr>
            <a:spLocks noChangeShapeType="1"/>
          </p:cNvSpPr>
          <p:nvPr/>
        </p:nvSpPr>
        <p:spPr bwMode="auto">
          <a:xfrm flipH="1">
            <a:off x="1905000" y="5257800"/>
            <a:ext cx="76200" cy="228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31" name="Line 43">
            <a:extLst>
              <a:ext uri="{FF2B5EF4-FFF2-40B4-BE49-F238E27FC236}">
                <a16:creationId xmlns:a16="http://schemas.microsoft.com/office/drawing/2014/main" id="{AD0A1E22-768A-46F9-9F38-D2410A126969}"/>
              </a:ext>
            </a:extLst>
          </p:cNvPr>
          <p:cNvSpPr>
            <a:spLocks noChangeShapeType="1"/>
          </p:cNvSpPr>
          <p:nvPr/>
        </p:nvSpPr>
        <p:spPr bwMode="auto">
          <a:xfrm flipV="1">
            <a:off x="7162800" y="5181600"/>
            <a:ext cx="76200" cy="228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32" name="Line 44">
            <a:extLst>
              <a:ext uri="{FF2B5EF4-FFF2-40B4-BE49-F238E27FC236}">
                <a16:creationId xmlns:a16="http://schemas.microsoft.com/office/drawing/2014/main" id="{C7635937-D98F-4622-B2E3-F1DB1023F3BA}"/>
              </a:ext>
            </a:extLst>
          </p:cNvPr>
          <p:cNvSpPr>
            <a:spLocks noChangeShapeType="1"/>
          </p:cNvSpPr>
          <p:nvPr/>
        </p:nvSpPr>
        <p:spPr bwMode="auto">
          <a:xfrm flipH="1" flipV="1">
            <a:off x="7239000" y="5257800"/>
            <a:ext cx="76200" cy="1524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33" name="Line 45">
            <a:extLst>
              <a:ext uri="{FF2B5EF4-FFF2-40B4-BE49-F238E27FC236}">
                <a16:creationId xmlns:a16="http://schemas.microsoft.com/office/drawing/2014/main" id="{6B6D0F8B-6FEE-4FC4-B9BD-3367959B9552}"/>
              </a:ext>
            </a:extLst>
          </p:cNvPr>
          <p:cNvSpPr>
            <a:spLocks noChangeShapeType="1"/>
          </p:cNvSpPr>
          <p:nvPr/>
        </p:nvSpPr>
        <p:spPr bwMode="auto">
          <a:xfrm flipV="1">
            <a:off x="7162800" y="2971800"/>
            <a:ext cx="76200" cy="304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34" name="Line 46">
            <a:extLst>
              <a:ext uri="{FF2B5EF4-FFF2-40B4-BE49-F238E27FC236}">
                <a16:creationId xmlns:a16="http://schemas.microsoft.com/office/drawing/2014/main" id="{32F73741-DE70-4D3E-867D-06D2618F8767}"/>
              </a:ext>
            </a:extLst>
          </p:cNvPr>
          <p:cNvSpPr>
            <a:spLocks noChangeShapeType="1"/>
          </p:cNvSpPr>
          <p:nvPr/>
        </p:nvSpPr>
        <p:spPr bwMode="auto">
          <a:xfrm flipH="1" flipV="1">
            <a:off x="7239000" y="2971800"/>
            <a:ext cx="76200" cy="304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35" name="Text Box 47">
            <a:extLst>
              <a:ext uri="{FF2B5EF4-FFF2-40B4-BE49-F238E27FC236}">
                <a16:creationId xmlns:a16="http://schemas.microsoft.com/office/drawing/2014/main" id="{CFFE8AC1-196D-4E64-A91B-EAF1827C7326}"/>
              </a:ext>
            </a:extLst>
          </p:cNvPr>
          <p:cNvSpPr txBox="1">
            <a:spLocks noChangeArrowheads="1"/>
          </p:cNvSpPr>
          <p:nvPr/>
        </p:nvSpPr>
        <p:spPr bwMode="auto">
          <a:xfrm>
            <a:off x="1371600" y="19050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chemeClr val="accent1"/>
                </a:solidFill>
              </a:rPr>
              <a:t>3</a:t>
            </a:r>
          </a:p>
        </p:txBody>
      </p:sp>
      <p:sp>
        <p:nvSpPr>
          <p:cNvPr id="447536" name="Text Box 48">
            <a:extLst>
              <a:ext uri="{FF2B5EF4-FFF2-40B4-BE49-F238E27FC236}">
                <a16:creationId xmlns:a16="http://schemas.microsoft.com/office/drawing/2014/main" id="{9D0D9418-061C-4B37-A18B-96EDA362650D}"/>
              </a:ext>
            </a:extLst>
          </p:cNvPr>
          <p:cNvSpPr txBox="1">
            <a:spLocks noChangeArrowheads="1"/>
          </p:cNvSpPr>
          <p:nvPr/>
        </p:nvSpPr>
        <p:spPr bwMode="auto">
          <a:xfrm>
            <a:off x="7391400" y="18288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chemeClr val="accent1"/>
                </a:solidFill>
              </a:rPr>
              <a:t>2</a:t>
            </a:r>
          </a:p>
        </p:txBody>
      </p:sp>
      <p:sp>
        <p:nvSpPr>
          <p:cNvPr id="447537" name="Text Box 49">
            <a:extLst>
              <a:ext uri="{FF2B5EF4-FFF2-40B4-BE49-F238E27FC236}">
                <a16:creationId xmlns:a16="http://schemas.microsoft.com/office/drawing/2014/main" id="{43524138-0D08-40C7-A168-3168C968EA0D}"/>
              </a:ext>
            </a:extLst>
          </p:cNvPr>
          <p:cNvSpPr txBox="1">
            <a:spLocks noChangeArrowheads="1"/>
          </p:cNvSpPr>
          <p:nvPr/>
        </p:nvSpPr>
        <p:spPr bwMode="auto">
          <a:xfrm>
            <a:off x="7315200" y="5791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chemeClr val="accent1"/>
                </a:solidFill>
              </a:rPr>
              <a:t>1</a:t>
            </a:r>
          </a:p>
        </p:txBody>
      </p:sp>
      <p:sp>
        <p:nvSpPr>
          <p:cNvPr id="447538" name="Text Box 50">
            <a:extLst>
              <a:ext uri="{FF2B5EF4-FFF2-40B4-BE49-F238E27FC236}">
                <a16:creationId xmlns:a16="http://schemas.microsoft.com/office/drawing/2014/main" id="{79711E35-0EDF-4267-A195-46EAAABE2FD1}"/>
              </a:ext>
            </a:extLst>
          </p:cNvPr>
          <p:cNvSpPr txBox="1">
            <a:spLocks noChangeArrowheads="1"/>
          </p:cNvSpPr>
          <p:nvPr/>
        </p:nvSpPr>
        <p:spPr bwMode="auto">
          <a:xfrm>
            <a:off x="1295400" y="5791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chemeClr val="accent1"/>
                </a:solidFill>
              </a:rPr>
              <a:t>4</a:t>
            </a:r>
          </a:p>
        </p:txBody>
      </p:sp>
      <p:sp>
        <p:nvSpPr>
          <p:cNvPr id="447539" name="Line 51">
            <a:extLst>
              <a:ext uri="{FF2B5EF4-FFF2-40B4-BE49-F238E27FC236}">
                <a16:creationId xmlns:a16="http://schemas.microsoft.com/office/drawing/2014/main" id="{BAD91EB4-86AB-4B76-BFF4-65D11DD21F37}"/>
              </a:ext>
            </a:extLst>
          </p:cNvPr>
          <p:cNvSpPr>
            <a:spLocks noChangeShapeType="1"/>
          </p:cNvSpPr>
          <p:nvPr/>
        </p:nvSpPr>
        <p:spPr bwMode="auto">
          <a:xfrm>
            <a:off x="7467600" y="3657600"/>
            <a:ext cx="1588" cy="9906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40" name="Rectangle 52">
            <a:extLst>
              <a:ext uri="{FF2B5EF4-FFF2-40B4-BE49-F238E27FC236}">
                <a16:creationId xmlns:a16="http://schemas.microsoft.com/office/drawing/2014/main" id="{5A006752-205D-4C7C-AB44-8F226A7FD78A}"/>
              </a:ext>
            </a:extLst>
          </p:cNvPr>
          <p:cNvSpPr>
            <a:spLocks noChangeArrowheads="1"/>
          </p:cNvSpPr>
          <p:nvPr/>
        </p:nvSpPr>
        <p:spPr bwMode="auto">
          <a:xfrm>
            <a:off x="7696200" y="3657600"/>
            <a:ext cx="228600" cy="99060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7541" name="Rectangle 53">
            <a:extLst>
              <a:ext uri="{FF2B5EF4-FFF2-40B4-BE49-F238E27FC236}">
                <a16:creationId xmlns:a16="http://schemas.microsoft.com/office/drawing/2014/main" id="{EB75B17B-415F-4687-B208-14B84EF6CFE7}"/>
              </a:ext>
            </a:extLst>
          </p:cNvPr>
          <p:cNvSpPr>
            <a:spLocks noChangeArrowheads="1"/>
          </p:cNvSpPr>
          <p:nvPr/>
        </p:nvSpPr>
        <p:spPr bwMode="auto">
          <a:xfrm>
            <a:off x="7924800" y="4038600"/>
            <a:ext cx="609600" cy="22860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7542" name="Rectangle 54">
            <a:extLst>
              <a:ext uri="{FF2B5EF4-FFF2-40B4-BE49-F238E27FC236}">
                <a16:creationId xmlns:a16="http://schemas.microsoft.com/office/drawing/2014/main" id="{FCD71DE0-591E-4E5D-8778-EB96D5626ADD}"/>
              </a:ext>
            </a:extLst>
          </p:cNvPr>
          <p:cNvSpPr>
            <a:spLocks noChangeArrowheads="1"/>
          </p:cNvSpPr>
          <p:nvPr/>
        </p:nvSpPr>
        <p:spPr bwMode="auto">
          <a:xfrm>
            <a:off x="1219200" y="3581400"/>
            <a:ext cx="228600" cy="99060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7543" name="Rectangle 55">
            <a:extLst>
              <a:ext uri="{FF2B5EF4-FFF2-40B4-BE49-F238E27FC236}">
                <a16:creationId xmlns:a16="http://schemas.microsoft.com/office/drawing/2014/main" id="{507A3907-208E-4897-8E78-6DF10F550271}"/>
              </a:ext>
            </a:extLst>
          </p:cNvPr>
          <p:cNvSpPr>
            <a:spLocks noChangeArrowheads="1"/>
          </p:cNvSpPr>
          <p:nvPr/>
        </p:nvSpPr>
        <p:spPr bwMode="auto">
          <a:xfrm>
            <a:off x="685800" y="3962400"/>
            <a:ext cx="533400" cy="22860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7544" name="Line 56">
            <a:extLst>
              <a:ext uri="{FF2B5EF4-FFF2-40B4-BE49-F238E27FC236}">
                <a16:creationId xmlns:a16="http://schemas.microsoft.com/office/drawing/2014/main" id="{CEBC0526-0571-43EA-A7C1-4D5EA08A534D}"/>
              </a:ext>
            </a:extLst>
          </p:cNvPr>
          <p:cNvSpPr>
            <a:spLocks noChangeShapeType="1"/>
          </p:cNvSpPr>
          <p:nvPr/>
        </p:nvSpPr>
        <p:spPr bwMode="auto">
          <a:xfrm flipV="1">
            <a:off x="5105400" y="1295400"/>
            <a:ext cx="0" cy="53340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7545" name="Line 57">
            <a:extLst>
              <a:ext uri="{FF2B5EF4-FFF2-40B4-BE49-F238E27FC236}">
                <a16:creationId xmlns:a16="http://schemas.microsoft.com/office/drawing/2014/main" id="{16C96F87-E84E-4AC6-AEC6-EFED2C9B641F}"/>
              </a:ext>
            </a:extLst>
          </p:cNvPr>
          <p:cNvSpPr>
            <a:spLocks noChangeShapeType="1"/>
          </p:cNvSpPr>
          <p:nvPr/>
        </p:nvSpPr>
        <p:spPr bwMode="auto">
          <a:xfrm rot="10800000" flipV="1">
            <a:off x="3581400" y="1295400"/>
            <a:ext cx="0" cy="53340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a:extLst>
              <a:ext uri="{FF2B5EF4-FFF2-40B4-BE49-F238E27FC236}">
                <a16:creationId xmlns:a16="http://schemas.microsoft.com/office/drawing/2014/main" id="{9531D392-5D03-4218-9EA0-6A1B8B4F0188}"/>
              </a:ext>
            </a:extLst>
          </p:cNvPr>
          <p:cNvSpPr>
            <a:spLocks noGrp="1" noChangeArrowheads="1"/>
          </p:cNvSpPr>
          <p:nvPr>
            <p:ph type="title"/>
          </p:nvPr>
        </p:nvSpPr>
        <p:spPr>
          <a:xfrm>
            <a:off x="1600200" y="198438"/>
            <a:ext cx="7162800" cy="823912"/>
          </a:xfrm>
        </p:spPr>
        <p:txBody>
          <a:bodyPr/>
          <a:lstStyle/>
          <a:p>
            <a:pPr algn="l"/>
            <a:r>
              <a:rPr kumimoji="1" lang="zh-CN" altLang="en-US" sz="4800" b="1">
                <a:latin typeface="楷体_GB2312" pitchFamily="49" charset="-122"/>
                <a:ea typeface="楷体_GB2312" pitchFamily="49" charset="-122"/>
                <a:sym typeface="Symbol" panose="05050102010706020507" pitchFamily="18" charset="2"/>
              </a:rPr>
              <a:t>蒸气压缩制冷空调</a:t>
            </a:r>
            <a:r>
              <a:rPr kumimoji="1" lang="zh-CN" altLang="en-US" sz="4800" b="1">
                <a:latin typeface="楷体_GB2312" pitchFamily="49" charset="-122"/>
                <a:ea typeface="楷体_GB2312" pitchFamily="49" charset="-122"/>
              </a:rPr>
              <a:t>装置</a:t>
            </a:r>
          </a:p>
        </p:txBody>
      </p:sp>
      <p:graphicFrame>
        <p:nvGraphicFramePr>
          <p:cNvPr id="448515" name="Object 3">
            <a:extLst>
              <a:ext uri="{FF2B5EF4-FFF2-40B4-BE49-F238E27FC236}">
                <a16:creationId xmlns:a16="http://schemas.microsoft.com/office/drawing/2014/main" id="{CF1896F8-26A6-4730-8E6B-ECCB56445BB5}"/>
              </a:ext>
            </a:extLst>
          </p:cNvPr>
          <p:cNvGraphicFramePr>
            <a:graphicFrameLocks noChangeAspect="1"/>
          </p:cNvGraphicFramePr>
          <p:nvPr/>
        </p:nvGraphicFramePr>
        <p:xfrm>
          <a:off x="1889125" y="1905000"/>
          <a:ext cx="5045075" cy="3814763"/>
        </p:xfrm>
        <a:graphic>
          <a:graphicData uri="http://schemas.openxmlformats.org/presentationml/2006/ole">
            <mc:AlternateContent xmlns:mc="http://schemas.openxmlformats.org/markup-compatibility/2006">
              <mc:Choice xmlns:v="urn:schemas-microsoft-com:vml" Requires="v">
                <p:oleObj spid="_x0000_s448563" name="BMP 图象" r:id="rId4" imgW="1838095" imgH="1390844" progId="Paint.Picture">
                  <p:embed/>
                </p:oleObj>
              </mc:Choice>
              <mc:Fallback>
                <p:oleObj name="BMP 图象" r:id="rId4" imgW="1838095" imgH="1390844" progId="Paint.Picture">
                  <p:embed/>
                  <p:pic>
                    <p:nvPicPr>
                      <p:cNvPr id="0" name="Object 3"/>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9125" y="1905000"/>
                        <a:ext cx="5045075"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48516" name="Picture 4">
            <a:extLst>
              <a:ext uri="{FF2B5EF4-FFF2-40B4-BE49-F238E27FC236}">
                <a16:creationId xmlns:a16="http://schemas.microsoft.com/office/drawing/2014/main" id="{26B4E2C6-D57C-4D71-ABED-1345E226F3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61290" r="61826"/>
          <a:stretch>
            <a:fillRect/>
          </a:stretch>
        </p:blipFill>
        <p:spPr bwMode="auto">
          <a:xfrm>
            <a:off x="4473575" y="1206500"/>
            <a:ext cx="1774825" cy="1231900"/>
          </a:xfrm>
          <a:prstGeom prst="rect">
            <a:avLst/>
          </a:prstGeom>
          <a:noFill/>
          <a:extLst>
            <a:ext uri="{909E8E84-426E-40DD-AFC4-6F175D3DCCD1}">
              <a14:hiddenFill xmlns:a14="http://schemas.microsoft.com/office/drawing/2010/main">
                <a:solidFill>
                  <a:srgbClr val="FFFFFF"/>
                </a:solidFill>
              </a14:hiddenFill>
            </a:ext>
          </a:extLst>
        </p:spPr>
      </p:pic>
      <p:pic>
        <p:nvPicPr>
          <p:cNvPr id="448517" name="Picture 5">
            <a:extLst>
              <a:ext uri="{FF2B5EF4-FFF2-40B4-BE49-F238E27FC236}">
                <a16:creationId xmlns:a16="http://schemas.microsoft.com/office/drawing/2014/main" id="{1C4D8C65-205D-4A3C-A708-3C5B107622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3404" b="40860"/>
          <a:stretch>
            <a:fillRect/>
          </a:stretch>
        </p:blipFill>
        <p:spPr bwMode="auto">
          <a:xfrm>
            <a:off x="2247900" y="5680075"/>
            <a:ext cx="3086100" cy="1177925"/>
          </a:xfrm>
          <a:prstGeom prst="rect">
            <a:avLst/>
          </a:prstGeom>
          <a:noFill/>
          <a:extLst>
            <a:ext uri="{909E8E84-426E-40DD-AFC4-6F175D3DCCD1}">
              <a14:hiddenFill xmlns:a14="http://schemas.microsoft.com/office/drawing/2010/main">
                <a:solidFill>
                  <a:srgbClr val="FFFFFF"/>
                </a:solidFill>
              </a14:hiddenFill>
            </a:ext>
          </a:extLst>
        </p:spPr>
      </p:pic>
      <p:pic>
        <p:nvPicPr>
          <p:cNvPr id="448518" name="Picture 6">
            <a:extLst>
              <a:ext uri="{FF2B5EF4-FFF2-40B4-BE49-F238E27FC236}">
                <a16:creationId xmlns:a16="http://schemas.microsoft.com/office/drawing/2014/main" id="{1879D8FE-4E62-4475-85DD-E301361695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514600"/>
            <a:ext cx="1920875" cy="2566988"/>
          </a:xfrm>
          <a:prstGeom prst="rect">
            <a:avLst/>
          </a:prstGeom>
          <a:noFill/>
          <a:extLst>
            <a:ext uri="{909E8E84-426E-40DD-AFC4-6F175D3DCCD1}">
              <a14:hiddenFill xmlns:a14="http://schemas.microsoft.com/office/drawing/2010/main">
                <a:solidFill>
                  <a:srgbClr val="FFFFFF"/>
                </a:solidFill>
              </a14:hiddenFill>
            </a:ext>
          </a:extLst>
        </p:spPr>
      </p:pic>
      <p:pic>
        <p:nvPicPr>
          <p:cNvPr id="448519" name="Picture 7">
            <a:extLst>
              <a:ext uri="{FF2B5EF4-FFF2-40B4-BE49-F238E27FC236}">
                <a16:creationId xmlns:a16="http://schemas.microsoft.com/office/drawing/2014/main" id="{F827912E-EE03-4A8D-88B6-6C0DD9A164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3600" y="4343400"/>
            <a:ext cx="2925763" cy="21383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a:extLst>
              <a:ext uri="{FF2B5EF4-FFF2-40B4-BE49-F238E27FC236}">
                <a16:creationId xmlns:a16="http://schemas.microsoft.com/office/drawing/2014/main" id="{0559A4BC-1BBF-4B6D-8C39-CD3524775B36}"/>
              </a:ext>
            </a:extLst>
          </p:cNvPr>
          <p:cNvSpPr>
            <a:spLocks noGrp="1" noChangeArrowheads="1"/>
          </p:cNvSpPr>
          <p:nvPr>
            <p:ph type="title"/>
          </p:nvPr>
        </p:nvSpPr>
        <p:spPr>
          <a:xfrm>
            <a:off x="1600200" y="198438"/>
            <a:ext cx="7162800" cy="823912"/>
          </a:xfrm>
        </p:spPr>
        <p:txBody>
          <a:bodyPr/>
          <a:lstStyle/>
          <a:p>
            <a:pPr algn="l"/>
            <a:r>
              <a:rPr kumimoji="1" lang="zh-CN" altLang="en-US" sz="4800" b="1">
                <a:latin typeface="楷体_GB2312" pitchFamily="49" charset="-122"/>
                <a:ea typeface="楷体_GB2312" pitchFamily="49" charset="-122"/>
                <a:sym typeface="Symbol" panose="05050102010706020507" pitchFamily="18" charset="2"/>
              </a:rPr>
              <a:t>蒸气压缩制冷空调</a:t>
            </a:r>
            <a:r>
              <a:rPr kumimoji="1" lang="zh-CN" altLang="en-US" sz="4800" b="1">
                <a:latin typeface="楷体_GB2312" pitchFamily="49" charset="-122"/>
                <a:ea typeface="楷体_GB2312" pitchFamily="49" charset="-122"/>
              </a:rPr>
              <a:t>装置</a:t>
            </a:r>
          </a:p>
        </p:txBody>
      </p:sp>
      <p:graphicFrame>
        <p:nvGraphicFramePr>
          <p:cNvPr id="450563" name="Object 3">
            <a:extLst>
              <a:ext uri="{FF2B5EF4-FFF2-40B4-BE49-F238E27FC236}">
                <a16:creationId xmlns:a16="http://schemas.microsoft.com/office/drawing/2014/main" id="{921A31FA-0B72-47CF-91CA-1EBB8D688D14}"/>
              </a:ext>
            </a:extLst>
          </p:cNvPr>
          <p:cNvGraphicFramePr>
            <a:graphicFrameLocks noChangeAspect="1"/>
          </p:cNvGraphicFramePr>
          <p:nvPr/>
        </p:nvGraphicFramePr>
        <p:xfrm>
          <a:off x="76200" y="1905000"/>
          <a:ext cx="4541838" cy="3433763"/>
        </p:xfrm>
        <a:graphic>
          <a:graphicData uri="http://schemas.openxmlformats.org/presentationml/2006/ole">
            <mc:AlternateContent xmlns:mc="http://schemas.openxmlformats.org/markup-compatibility/2006">
              <mc:Choice xmlns:v="urn:schemas-microsoft-com:vml" Requires="v">
                <p:oleObj spid="_x0000_s450621" name="BMP 图象" r:id="rId4" imgW="1838095" imgH="1390844" progId="Paint.Picture">
                  <p:embed/>
                </p:oleObj>
              </mc:Choice>
              <mc:Fallback>
                <p:oleObj name="BMP 图象" r:id="rId4" imgW="1838095" imgH="1390844" progId="Paint.Picture">
                  <p:embed/>
                  <p:pic>
                    <p:nvPicPr>
                      <p:cNvPr id="0" name="Object 3"/>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1905000"/>
                        <a:ext cx="4541838" cy="343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567" name="Line 7">
            <a:extLst>
              <a:ext uri="{FF2B5EF4-FFF2-40B4-BE49-F238E27FC236}">
                <a16:creationId xmlns:a16="http://schemas.microsoft.com/office/drawing/2014/main" id="{43BBA996-CACC-49E2-9A43-0C484C649D3B}"/>
              </a:ext>
            </a:extLst>
          </p:cNvPr>
          <p:cNvSpPr>
            <a:spLocks noChangeShapeType="1"/>
          </p:cNvSpPr>
          <p:nvPr/>
        </p:nvSpPr>
        <p:spPr bwMode="auto">
          <a:xfrm flipV="1">
            <a:off x="2895600" y="3044825"/>
            <a:ext cx="0" cy="1096963"/>
          </a:xfrm>
          <a:prstGeom prst="line">
            <a:avLst/>
          </a:prstGeom>
          <a:noFill/>
          <a:ln w="38100">
            <a:solidFill>
              <a:srgbClr val="0000FF"/>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0568" name="Rectangle 8">
            <a:extLst>
              <a:ext uri="{FF2B5EF4-FFF2-40B4-BE49-F238E27FC236}">
                <a16:creationId xmlns:a16="http://schemas.microsoft.com/office/drawing/2014/main" id="{86040AAB-632D-425D-AB3F-77589F21458A}"/>
              </a:ext>
            </a:extLst>
          </p:cNvPr>
          <p:cNvSpPr>
            <a:spLocks noChangeArrowheads="1"/>
          </p:cNvSpPr>
          <p:nvPr/>
        </p:nvSpPr>
        <p:spPr bwMode="auto">
          <a:xfrm>
            <a:off x="5029200" y="1981200"/>
            <a:ext cx="396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742950" indent="-28575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057400" indent="-2286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buSzPct val="85000"/>
            </a:pPr>
            <a:r>
              <a:rPr kumimoji="0" lang="en-US" altLang="zh-CN" sz="3200">
                <a:solidFill>
                  <a:srgbClr val="66FF66"/>
                </a:solidFill>
                <a:latin typeface="Arial" panose="020B0604020202020204" pitchFamily="34" charset="0"/>
              </a:rPr>
              <a:t>1-2</a:t>
            </a:r>
            <a:r>
              <a:rPr kumimoji="0" lang="zh-CN" altLang="en-US" sz="3200">
                <a:latin typeface="Arial" panose="020B0604020202020204" pitchFamily="34" charset="0"/>
              </a:rPr>
              <a:t>：</a:t>
            </a:r>
            <a:r>
              <a:rPr kumimoji="0" lang="zh-CN" altLang="en-US" sz="3200"/>
              <a:t>绝热压缩过程</a:t>
            </a:r>
            <a:endParaRPr kumimoji="0" lang="zh-CN" altLang="en-US" sz="3200">
              <a:latin typeface="Arial" panose="020B0604020202020204" pitchFamily="34" charset="0"/>
            </a:endParaRPr>
          </a:p>
        </p:txBody>
      </p:sp>
      <p:sp>
        <p:nvSpPr>
          <p:cNvPr id="450569" name="Line 9">
            <a:extLst>
              <a:ext uri="{FF2B5EF4-FFF2-40B4-BE49-F238E27FC236}">
                <a16:creationId xmlns:a16="http://schemas.microsoft.com/office/drawing/2014/main" id="{83ACAA98-832D-4281-934E-4DB194226AD0}"/>
              </a:ext>
            </a:extLst>
          </p:cNvPr>
          <p:cNvSpPr>
            <a:spLocks noChangeShapeType="1"/>
          </p:cNvSpPr>
          <p:nvPr/>
        </p:nvSpPr>
        <p:spPr bwMode="auto">
          <a:xfrm flipH="1">
            <a:off x="1223963" y="2971800"/>
            <a:ext cx="1519237" cy="0"/>
          </a:xfrm>
          <a:prstGeom prst="line">
            <a:avLst/>
          </a:prstGeom>
          <a:noFill/>
          <a:ln w="38100">
            <a:solidFill>
              <a:srgbClr val="0000FF"/>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0570" name="Rectangle 10">
            <a:extLst>
              <a:ext uri="{FF2B5EF4-FFF2-40B4-BE49-F238E27FC236}">
                <a16:creationId xmlns:a16="http://schemas.microsoft.com/office/drawing/2014/main" id="{4DECD455-D820-426D-8DF9-354817E5E325}"/>
              </a:ext>
            </a:extLst>
          </p:cNvPr>
          <p:cNvSpPr>
            <a:spLocks noChangeArrowheads="1"/>
          </p:cNvSpPr>
          <p:nvPr/>
        </p:nvSpPr>
        <p:spPr bwMode="auto">
          <a:xfrm>
            <a:off x="5067300" y="2590800"/>
            <a:ext cx="36258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66FF66"/>
                </a:solidFill>
                <a:latin typeface="Arial" panose="020B0604020202020204" pitchFamily="34" charset="0"/>
                <a:ea typeface="宋体" panose="02010600030101010101" pitchFamily="2" charset="-122"/>
              </a:rPr>
              <a:t>2-4</a:t>
            </a:r>
            <a:r>
              <a:rPr lang="zh-CN" altLang="en-US" sz="3200">
                <a:solidFill>
                  <a:srgbClr val="66FF66"/>
                </a:solidFill>
                <a:latin typeface="Arial" panose="020B0604020202020204" pitchFamily="34" charset="0"/>
                <a:ea typeface="宋体" panose="02010600030101010101" pitchFamily="2" charset="-122"/>
              </a:rPr>
              <a:t>：</a:t>
            </a:r>
            <a:r>
              <a:rPr lang="zh-CN" altLang="en-US" sz="3200">
                <a:solidFill>
                  <a:schemeClr val="tx1"/>
                </a:solidFill>
                <a:ea typeface="宋体" panose="02010600030101010101" pitchFamily="2" charset="-122"/>
              </a:rPr>
              <a:t>定压放热过程</a:t>
            </a:r>
          </a:p>
        </p:txBody>
      </p:sp>
      <p:sp>
        <p:nvSpPr>
          <p:cNvPr id="450571" name="Line 11">
            <a:extLst>
              <a:ext uri="{FF2B5EF4-FFF2-40B4-BE49-F238E27FC236}">
                <a16:creationId xmlns:a16="http://schemas.microsoft.com/office/drawing/2014/main" id="{DE15F6D4-42FB-471F-8995-9E4AF773AACB}"/>
              </a:ext>
            </a:extLst>
          </p:cNvPr>
          <p:cNvSpPr>
            <a:spLocks noChangeShapeType="1"/>
          </p:cNvSpPr>
          <p:nvPr/>
        </p:nvSpPr>
        <p:spPr bwMode="auto">
          <a:xfrm>
            <a:off x="914400" y="2982913"/>
            <a:ext cx="0" cy="1104900"/>
          </a:xfrm>
          <a:prstGeom prst="line">
            <a:avLst/>
          </a:prstGeom>
          <a:noFill/>
          <a:ln w="38100">
            <a:solidFill>
              <a:srgbClr val="0000FF"/>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0572" name="Rectangle 12">
            <a:extLst>
              <a:ext uri="{FF2B5EF4-FFF2-40B4-BE49-F238E27FC236}">
                <a16:creationId xmlns:a16="http://schemas.microsoft.com/office/drawing/2014/main" id="{A5E05404-A4D0-4182-ADED-614114B6640A}"/>
              </a:ext>
            </a:extLst>
          </p:cNvPr>
          <p:cNvSpPr>
            <a:spLocks noChangeArrowheads="1"/>
          </p:cNvSpPr>
          <p:nvPr/>
        </p:nvSpPr>
        <p:spPr bwMode="auto">
          <a:xfrm>
            <a:off x="5067300" y="3276600"/>
            <a:ext cx="36258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66FF66"/>
                </a:solidFill>
                <a:latin typeface="Arial" panose="020B0604020202020204" pitchFamily="34" charset="0"/>
                <a:ea typeface="宋体" panose="02010600030101010101" pitchFamily="2" charset="-122"/>
              </a:rPr>
              <a:t>4-5</a:t>
            </a:r>
            <a:r>
              <a:rPr lang="zh-CN" altLang="en-US" sz="3200">
                <a:solidFill>
                  <a:srgbClr val="66FF66"/>
                </a:solidFill>
                <a:latin typeface="Arial" panose="020B0604020202020204" pitchFamily="34" charset="0"/>
                <a:ea typeface="宋体" panose="02010600030101010101" pitchFamily="2" charset="-122"/>
              </a:rPr>
              <a:t>：</a:t>
            </a:r>
            <a:r>
              <a:rPr lang="zh-CN" altLang="en-US" sz="3200">
                <a:solidFill>
                  <a:schemeClr val="tx1"/>
                </a:solidFill>
                <a:ea typeface="宋体" panose="02010600030101010101" pitchFamily="2" charset="-122"/>
              </a:rPr>
              <a:t>绝热节流过程</a:t>
            </a:r>
          </a:p>
        </p:txBody>
      </p:sp>
      <p:sp>
        <p:nvSpPr>
          <p:cNvPr id="450573" name="Line 13">
            <a:extLst>
              <a:ext uri="{FF2B5EF4-FFF2-40B4-BE49-F238E27FC236}">
                <a16:creationId xmlns:a16="http://schemas.microsoft.com/office/drawing/2014/main" id="{92C00244-58CC-4D7D-9A6E-934EC25D5D26}"/>
              </a:ext>
            </a:extLst>
          </p:cNvPr>
          <p:cNvSpPr>
            <a:spLocks noChangeShapeType="1"/>
          </p:cNvSpPr>
          <p:nvPr/>
        </p:nvSpPr>
        <p:spPr bwMode="auto">
          <a:xfrm flipH="1">
            <a:off x="990600" y="4724400"/>
            <a:ext cx="1770063" cy="0"/>
          </a:xfrm>
          <a:prstGeom prst="line">
            <a:avLst/>
          </a:prstGeom>
          <a:noFill/>
          <a:ln w="38100">
            <a:solidFill>
              <a:srgbClr val="0000FF"/>
            </a:solidFill>
            <a:round/>
            <a:headEnd type="stealth"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0574" name="Rectangle 14">
            <a:extLst>
              <a:ext uri="{FF2B5EF4-FFF2-40B4-BE49-F238E27FC236}">
                <a16:creationId xmlns:a16="http://schemas.microsoft.com/office/drawing/2014/main" id="{548A400C-2795-44BC-A949-0C64F7C1F92D}"/>
              </a:ext>
            </a:extLst>
          </p:cNvPr>
          <p:cNvSpPr>
            <a:spLocks noChangeArrowheads="1"/>
          </p:cNvSpPr>
          <p:nvPr/>
        </p:nvSpPr>
        <p:spPr bwMode="auto">
          <a:xfrm>
            <a:off x="5067300" y="3916363"/>
            <a:ext cx="36258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66FF66"/>
                </a:solidFill>
                <a:latin typeface="Arial" panose="020B0604020202020204" pitchFamily="34" charset="0"/>
                <a:ea typeface="宋体" panose="02010600030101010101" pitchFamily="2" charset="-122"/>
              </a:rPr>
              <a:t>5-1</a:t>
            </a:r>
            <a:r>
              <a:rPr lang="zh-CN" altLang="en-US" sz="3200">
                <a:solidFill>
                  <a:srgbClr val="66FF66"/>
                </a:solidFill>
                <a:latin typeface="Arial" panose="020B0604020202020204" pitchFamily="34" charset="0"/>
                <a:ea typeface="宋体" panose="02010600030101010101" pitchFamily="2" charset="-122"/>
              </a:rPr>
              <a:t>：</a:t>
            </a:r>
            <a:r>
              <a:rPr lang="zh-CN" altLang="en-US" sz="3200">
                <a:solidFill>
                  <a:schemeClr val="tx1"/>
                </a:solidFill>
                <a:ea typeface="宋体" panose="02010600030101010101" pitchFamily="2" charset="-122"/>
              </a:rPr>
              <a:t>定压吸热过程</a:t>
            </a:r>
          </a:p>
        </p:txBody>
      </p:sp>
      <p:sp>
        <p:nvSpPr>
          <p:cNvPr id="450575" name="AutoShape 15">
            <a:hlinkClick r:id="rId6" action="ppaction://hlinksldjump" highlightClick="1"/>
            <a:extLst>
              <a:ext uri="{FF2B5EF4-FFF2-40B4-BE49-F238E27FC236}">
                <a16:creationId xmlns:a16="http://schemas.microsoft.com/office/drawing/2014/main" id="{23947FCD-A9DB-4C34-8D2B-D539AE1E2B89}"/>
              </a:ext>
            </a:extLst>
          </p:cNvPr>
          <p:cNvSpPr>
            <a:spLocks noChangeArrowheads="1"/>
          </p:cNvSpPr>
          <p:nvPr/>
        </p:nvSpPr>
        <p:spPr bwMode="auto">
          <a:xfrm>
            <a:off x="7696200" y="6019800"/>
            <a:ext cx="1066800" cy="609600"/>
          </a:xfrm>
          <a:prstGeom prst="actionButtonReturn">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576" name="Text Box 16">
            <a:extLst>
              <a:ext uri="{FF2B5EF4-FFF2-40B4-BE49-F238E27FC236}">
                <a16:creationId xmlns:a16="http://schemas.microsoft.com/office/drawing/2014/main" id="{B2B33659-CCC8-47A6-9D5D-A4E581193CDD}"/>
              </a:ext>
            </a:extLst>
          </p:cNvPr>
          <p:cNvSpPr txBox="1">
            <a:spLocks noChangeArrowheads="1"/>
          </p:cNvSpPr>
          <p:nvPr/>
        </p:nvSpPr>
        <p:spPr bwMode="auto">
          <a:xfrm>
            <a:off x="304800" y="2286000"/>
            <a:ext cx="382588" cy="519113"/>
          </a:xfrm>
          <a:prstGeom prst="rect">
            <a:avLst/>
          </a:prstGeom>
          <a:solidFill>
            <a:srgbClr val="CCFFFF"/>
          </a:solidFill>
          <a:ln>
            <a:noFill/>
          </a:ln>
          <a:effectLst/>
          <a:extLs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chemeClr val="bg2"/>
                </a:solidFill>
                <a:latin typeface="Arial" panose="020B0604020202020204" pitchFamily="34" charset="0"/>
                <a:ea typeface="宋体" panose="02010600030101010101" pitchFamily="2" charset="-122"/>
              </a:rPr>
              <a:t>4</a:t>
            </a:r>
            <a:endParaRPr lang="en-US" altLang="zh-CN" sz="3200" baseline="-25000">
              <a:solidFill>
                <a:schemeClr val="bg2"/>
              </a:solidFill>
              <a:latin typeface="Arial" panose="020B0604020202020204" pitchFamily="34" charset="0"/>
              <a:ea typeface="宋体" panose="02010600030101010101" pitchFamily="2" charset="-122"/>
            </a:endParaRPr>
          </a:p>
        </p:txBody>
      </p:sp>
      <p:sp>
        <p:nvSpPr>
          <p:cNvPr id="450577" name="Text Box 17">
            <a:extLst>
              <a:ext uri="{FF2B5EF4-FFF2-40B4-BE49-F238E27FC236}">
                <a16:creationId xmlns:a16="http://schemas.microsoft.com/office/drawing/2014/main" id="{551932F4-AB4C-44B0-A773-6D9E4E57748B}"/>
              </a:ext>
            </a:extLst>
          </p:cNvPr>
          <p:cNvSpPr txBox="1">
            <a:spLocks noChangeArrowheads="1"/>
          </p:cNvSpPr>
          <p:nvPr/>
        </p:nvSpPr>
        <p:spPr bwMode="auto">
          <a:xfrm>
            <a:off x="304800" y="4281488"/>
            <a:ext cx="382588" cy="519112"/>
          </a:xfrm>
          <a:prstGeom prst="rect">
            <a:avLst/>
          </a:prstGeom>
          <a:solidFill>
            <a:srgbClr val="CCFFFF"/>
          </a:solidFill>
          <a:ln>
            <a:noFill/>
          </a:ln>
          <a:effectLst/>
          <a:extLs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chemeClr val="bg2"/>
                </a:solidFill>
                <a:latin typeface="Arial" panose="020B0604020202020204" pitchFamily="34" charset="0"/>
                <a:ea typeface="宋体" panose="02010600030101010101" pitchFamily="2" charset="-122"/>
              </a:rPr>
              <a:t>5</a:t>
            </a:r>
            <a:endParaRPr lang="en-US" altLang="zh-CN" sz="3200" baseline="-25000">
              <a:solidFill>
                <a:schemeClr val="bg2"/>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4" fill="hold" nodeType="clickEffect">
                                  <p:stCondLst>
                                    <p:cond delay="0"/>
                                  </p:stCondLst>
                                  <p:childTnLst>
                                    <p:set>
                                      <p:cBhvr>
                                        <p:cTn id="6" dur="1" fill="hold">
                                          <p:stCondLst>
                                            <p:cond delay="0"/>
                                          </p:stCondLst>
                                        </p:cTn>
                                        <p:tgtEl>
                                          <p:spTgt spid="450567"/>
                                        </p:tgtEl>
                                        <p:attrNameLst>
                                          <p:attrName>style.visibility</p:attrName>
                                        </p:attrNameLst>
                                      </p:cBhvr>
                                      <p:to>
                                        <p:strVal val="visible"/>
                                      </p:to>
                                    </p:set>
                                    <p:anim calcmode="lin" valueType="num">
                                      <p:cBhvr>
                                        <p:cTn id="7" dur="500" fill="hold"/>
                                        <p:tgtEl>
                                          <p:spTgt spid="450567"/>
                                        </p:tgtEl>
                                        <p:attrNameLst>
                                          <p:attrName>ppt_x</p:attrName>
                                        </p:attrNameLst>
                                      </p:cBhvr>
                                      <p:tavLst>
                                        <p:tav tm="0">
                                          <p:val>
                                            <p:strVal val="#ppt_x"/>
                                          </p:val>
                                        </p:tav>
                                        <p:tav tm="100000">
                                          <p:val>
                                            <p:strVal val="#ppt_x"/>
                                          </p:val>
                                        </p:tav>
                                      </p:tavLst>
                                    </p:anim>
                                    <p:anim calcmode="lin" valueType="num">
                                      <p:cBhvr>
                                        <p:cTn id="8" dur="500" fill="hold"/>
                                        <p:tgtEl>
                                          <p:spTgt spid="450567"/>
                                        </p:tgtEl>
                                        <p:attrNameLst>
                                          <p:attrName>ppt_y</p:attrName>
                                        </p:attrNameLst>
                                      </p:cBhvr>
                                      <p:tavLst>
                                        <p:tav tm="0">
                                          <p:val>
                                            <p:strVal val="#ppt_y+#ppt_h/2"/>
                                          </p:val>
                                        </p:tav>
                                        <p:tav tm="100000">
                                          <p:val>
                                            <p:strVal val="#ppt_y"/>
                                          </p:val>
                                        </p:tav>
                                      </p:tavLst>
                                    </p:anim>
                                    <p:anim calcmode="lin" valueType="num">
                                      <p:cBhvr>
                                        <p:cTn id="9" dur="500" fill="hold"/>
                                        <p:tgtEl>
                                          <p:spTgt spid="450567"/>
                                        </p:tgtEl>
                                        <p:attrNameLst>
                                          <p:attrName>ppt_w</p:attrName>
                                        </p:attrNameLst>
                                      </p:cBhvr>
                                      <p:tavLst>
                                        <p:tav tm="0">
                                          <p:val>
                                            <p:strVal val="#ppt_w"/>
                                          </p:val>
                                        </p:tav>
                                        <p:tav tm="100000">
                                          <p:val>
                                            <p:strVal val="#ppt_w"/>
                                          </p:val>
                                        </p:tav>
                                      </p:tavLst>
                                    </p:anim>
                                    <p:anim calcmode="lin" valueType="num">
                                      <p:cBhvr>
                                        <p:cTn id="10" dur="500" fill="hold"/>
                                        <p:tgtEl>
                                          <p:spTgt spid="450567"/>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450568"/>
                                        </p:tgtEl>
                                        <p:attrNameLst>
                                          <p:attrName>style.visibility</p:attrName>
                                        </p:attrNameLst>
                                      </p:cBhvr>
                                      <p:to>
                                        <p:strVal val="visible"/>
                                      </p:to>
                                    </p:set>
                                    <p:anim calcmode="lin" valueType="num">
                                      <p:cBhvr additive="base">
                                        <p:cTn id="14" dur="500" fill="hold"/>
                                        <p:tgtEl>
                                          <p:spTgt spid="450568"/>
                                        </p:tgtEl>
                                        <p:attrNameLst>
                                          <p:attrName>ppt_x</p:attrName>
                                        </p:attrNameLst>
                                      </p:cBhvr>
                                      <p:tavLst>
                                        <p:tav tm="0">
                                          <p:val>
                                            <p:strVal val="1+#ppt_w/2"/>
                                          </p:val>
                                        </p:tav>
                                        <p:tav tm="100000">
                                          <p:val>
                                            <p:strVal val="#ppt_x"/>
                                          </p:val>
                                        </p:tav>
                                      </p:tavLst>
                                    </p:anim>
                                    <p:anim calcmode="lin" valueType="num">
                                      <p:cBhvr additive="base">
                                        <p:cTn id="15" dur="500" fill="hold"/>
                                        <p:tgtEl>
                                          <p:spTgt spid="450568"/>
                                        </p:tgtEl>
                                        <p:attrNameLst>
                                          <p:attrName>ppt_y</p:attrName>
                                        </p:attrNameLst>
                                      </p:cBhvr>
                                      <p:tavLst>
                                        <p:tav tm="0">
                                          <p:val>
                                            <p:strVal val="#ppt_y"/>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2" fill="hold" nodeType="clickEffect">
                                  <p:stCondLst>
                                    <p:cond delay="0"/>
                                  </p:stCondLst>
                                  <p:childTnLst>
                                    <p:set>
                                      <p:cBhvr>
                                        <p:cTn id="19" dur="1" fill="hold">
                                          <p:stCondLst>
                                            <p:cond delay="0"/>
                                          </p:stCondLst>
                                        </p:cTn>
                                        <p:tgtEl>
                                          <p:spTgt spid="450569"/>
                                        </p:tgtEl>
                                        <p:attrNameLst>
                                          <p:attrName>style.visibility</p:attrName>
                                        </p:attrNameLst>
                                      </p:cBhvr>
                                      <p:to>
                                        <p:strVal val="visible"/>
                                      </p:to>
                                    </p:set>
                                    <p:anim calcmode="lin" valueType="num">
                                      <p:cBhvr>
                                        <p:cTn id="20" dur="500" fill="hold"/>
                                        <p:tgtEl>
                                          <p:spTgt spid="450569"/>
                                        </p:tgtEl>
                                        <p:attrNameLst>
                                          <p:attrName>ppt_x</p:attrName>
                                        </p:attrNameLst>
                                      </p:cBhvr>
                                      <p:tavLst>
                                        <p:tav tm="0">
                                          <p:val>
                                            <p:strVal val="#ppt_x+#ppt_w/2"/>
                                          </p:val>
                                        </p:tav>
                                        <p:tav tm="100000">
                                          <p:val>
                                            <p:strVal val="#ppt_x"/>
                                          </p:val>
                                        </p:tav>
                                      </p:tavLst>
                                    </p:anim>
                                    <p:anim calcmode="lin" valueType="num">
                                      <p:cBhvr>
                                        <p:cTn id="21" dur="500" fill="hold"/>
                                        <p:tgtEl>
                                          <p:spTgt spid="450569"/>
                                        </p:tgtEl>
                                        <p:attrNameLst>
                                          <p:attrName>ppt_y</p:attrName>
                                        </p:attrNameLst>
                                      </p:cBhvr>
                                      <p:tavLst>
                                        <p:tav tm="0">
                                          <p:val>
                                            <p:strVal val="#ppt_y"/>
                                          </p:val>
                                        </p:tav>
                                        <p:tav tm="100000">
                                          <p:val>
                                            <p:strVal val="#ppt_y"/>
                                          </p:val>
                                        </p:tav>
                                      </p:tavLst>
                                    </p:anim>
                                    <p:anim calcmode="lin" valueType="num">
                                      <p:cBhvr>
                                        <p:cTn id="22" dur="500" fill="hold"/>
                                        <p:tgtEl>
                                          <p:spTgt spid="450569"/>
                                        </p:tgtEl>
                                        <p:attrNameLst>
                                          <p:attrName>ppt_w</p:attrName>
                                        </p:attrNameLst>
                                      </p:cBhvr>
                                      <p:tavLst>
                                        <p:tav tm="0">
                                          <p:val>
                                            <p:fltVal val="0"/>
                                          </p:val>
                                        </p:tav>
                                        <p:tav tm="100000">
                                          <p:val>
                                            <p:strVal val="#ppt_w"/>
                                          </p:val>
                                        </p:tav>
                                      </p:tavLst>
                                    </p:anim>
                                    <p:anim calcmode="lin" valueType="num">
                                      <p:cBhvr>
                                        <p:cTn id="23" dur="500" fill="hold"/>
                                        <p:tgtEl>
                                          <p:spTgt spid="450569"/>
                                        </p:tgtEl>
                                        <p:attrNameLst>
                                          <p:attrName>ppt_h</p:attrName>
                                        </p:attrNameLst>
                                      </p:cBhvr>
                                      <p:tavLst>
                                        <p:tav tm="0">
                                          <p:val>
                                            <p:strVal val="#ppt_h"/>
                                          </p:val>
                                        </p:tav>
                                        <p:tav tm="100000">
                                          <p:val>
                                            <p:strVal val="#ppt_h"/>
                                          </p:val>
                                        </p:tav>
                                      </p:tavLst>
                                    </p:anim>
                                  </p:childTnLst>
                                </p:cTn>
                              </p:par>
                            </p:childTnLst>
                          </p:cTn>
                        </p:par>
                        <p:par>
                          <p:cTn id="24" fill="hold" nodeType="afterGroup">
                            <p:stCondLst>
                              <p:cond delay="500"/>
                            </p:stCondLst>
                            <p:childTnLst>
                              <p:par>
                                <p:cTn id="25" presetID="2" presetClass="entr" presetSubtype="2" fill="hold" grpId="0" nodeType="afterEffect">
                                  <p:stCondLst>
                                    <p:cond delay="0"/>
                                  </p:stCondLst>
                                  <p:childTnLst>
                                    <p:set>
                                      <p:cBhvr>
                                        <p:cTn id="26" dur="1" fill="hold">
                                          <p:stCondLst>
                                            <p:cond delay="0"/>
                                          </p:stCondLst>
                                        </p:cTn>
                                        <p:tgtEl>
                                          <p:spTgt spid="450570"/>
                                        </p:tgtEl>
                                        <p:attrNameLst>
                                          <p:attrName>style.visibility</p:attrName>
                                        </p:attrNameLst>
                                      </p:cBhvr>
                                      <p:to>
                                        <p:strVal val="visible"/>
                                      </p:to>
                                    </p:set>
                                    <p:anim calcmode="lin" valueType="num">
                                      <p:cBhvr additive="base">
                                        <p:cTn id="27" dur="500" fill="hold"/>
                                        <p:tgtEl>
                                          <p:spTgt spid="450570"/>
                                        </p:tgtEl>
                                        <p:attrNameLst>
                                          <p:attrName>ppt_x</p:attrName>
                                        </p:attrNameLst>
                                      </p:cBhvr>
                                      <p:tavLst>
                                        <p:tav tm="0">
                                          <p:val>
                                            <p:strVal val="1+#ppt_w/2"/>
                                          </p:val>
                                        </p:tav>
                                        <p:tav tm="100000">
                                          <p:val>
                                            <p:strVal val="#ppt_x"/>
                                          </p:val>
                                        </p:tav>
                                      </p:tavLst>
                                    </p:anim>
                                    <p:anim calcmode="lin" valueType="num">
                                      <p:cBhvr additive="base">
                                        <p:cTn id="28" dur="500" fill="hold"/>
                                        <p:tgtEl>
                                          <p:spTgt spid="450570"/>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7" presetClass="entr" presetSubtype="1" fill="hold" nodeType="clickEffect">
                                  <p:stCondLst>
                                    <p:cond delay="0"/>
                                  </p:stCondLst>
                                  <p:childTnLst>
                                    <p:set>
                                      <p:cBhvr>
                                        <p:cTn id="32" dur="1" fill="hold">
                                          <p:stCondLst>
                                            <p:cond delay="0"/>
                                          </p:stCondLst>
                                        </p:cTn>
                                        <p:tgtEl>
                                          <p:spTgt spid="450571"/>
                                        </p:tgtEl>
                                        <p:attrNameLst>
                                          <p:attrName>style.visibility</p:attrName>
                                        </p:attrNameLst>
                                      </p:cBhvr>
                                      <p:to>
                                        <p:strVal val="visible"/>
                                      </p:to>
                                    </p:set>
                                    <p:anim calcmode="lin" valueType="num">
                                      <p:cBhvr>
                                        <p:cTn id="33" dur="500" fill="hold"/>
                                        <p:tgtEl>
                                          <p:spTgt spid="450571"/>
                                        </p:tgtEl>
                                        <p:attrNameLst>
                                          <p:attrName>ppt_x</p:attrName>
                                        </p:attrNameLst>
                                      </p:cBhvr>
                                      <p:tavLst>
                                        <p:tav tm="0">
                                          <p:val>
                                            <p:strVal val="#ppt_x"/>
                                          </p:val>
                                        </p:tav>
                                        <p:tav tm="100000">
                                          <p:val>
                                            <p:strVal val="#ppt_x"/>
                                          </p:val>
                                        </p:tav>
                                      </p:tavLst>
                                    </p:anim>
                                    <p:anim calcmode="lin" valueType="num">
                                      <p:cBhvr>
                                        <p:cTn id="34" dur="500" fill="hold"/>
                                        <p:tgtEl>
                                          <p:spTgt spid="450571"/>
                                        </p:tgtEl>
                                        <p:attrNameLst>
                                          <p:attrName>ppt_y</p:attrName>
                                        </p:attrNameLst>
                                      </p:cBhvr>
                                      <p:tavLst>
                                        <p:tav tm="0">
                                          <p:val>
                                            <p:strVal val="#ppt_y-#ppt_h/2"/>
                                          </p:val>
                                        </p:tav>
                                        <p:tav tm="100000">
                                          <p:val>
                                            <p:strVal val="#ppt_y"/>
                                          </p:val>
                                        </p:tav>
                                      </p:tavLst>
                                    </p:anim>
                                    <p:anim calcmode="lin" valueType="num">
                                      <p:cBhvr>
                                        <p:cTn id="35" dur="500" fill="hold"/>
                                        <p:tgtEl>
                                          <p:spTgt spid="450571"/>
                                        </p:tgtEl>
                                        <p:attrNameLst>
                                          <p:attrName>ppt_w</p:attrName>
                                        </p:attrNameLst>
                                      </p:cBhvr>
                                      <p:tavLst>
                                        <p:tav tm="0">
                                          <p:val>
                                            <p:strVal val="#ppt_w"/>
                                          </p:val>
                                        </p:tav>
                                        <p:tav tm="100000">
                                          <p:val>
                                            <p:strVal val="#ppt_w"/>
                                          </p:val>
                                        </p:tav>
                                      </p:tavLst>
                                    </p:anim>
                                    <p:anim calcmode="lin" valueType="num">
                                      <p:cBhvr>
                                        <p:cTn id="36" dur="500" fill="hold"/>
                                        <p:tgtEl>
                                          <p:spTgt spid="450571"/>
                                        </p:tgtEl>
                                        <p:attrNameLst>
                                          <p:attrName>ppt_h</p:attrName>
                                        </p:attrNameLst>
                                      </p:cBhvr>
                                      <p:tavLst>
                                        <p:tav tm="0">
                                          <p:val>
                                            <p:fltVal val="0"/>
                                          </p:val>
                                        </p:tav>
                                        <p:tav tm="100000">
                                          <p:val>
                                            <p:strVal val="#ppt_h"/>
                                          </p:val>
                                        </p:tav>
                                      </p:tavLst>
                                    </p:anim>
                                  </p:childTnLst>
                                </p:cTn>
                              </p:par>
                            </p:childTnLst>
                          </p:cTn>
                        </p:par>
                        <p:par>
                          <p:cTn id="37" fill="hold" nodeType="afterGroup">
                            <p:stCondLst>
                              <p:cond delay="500"/>
                            </p:stCondLst>
                            <p:childTnLst>
                              <p:par>
                                <p:cTn id="38" presetID="2" presetClass="entr" presetSubtype="2" fill="hold" grpId="0" nodeType="afterEffect">
                                  <p:stCondLst>
                                    <p:cond delay="0"/>
                                  </p:stCondLst>
                                  <p:childTnLst>
                                    <p:set>
                                      <p:cBhvr>
                                        <p:cTn id="39" dur="1" fill="hold">
                                          <p:stCondLst>
                                            <p:cond delay="0"/>
                                          </p:stCondLst>
                                        </p:cTn>
                                        <p:tgtEl>
                                          <p:spTgt spid="450572"/>
                                        </p:tgtEl>
                                        <p:attrNameLst>
                                          <p:attrName>style.visibility</p:attrName>
                                        </p:attrNameLst>
                                      </p:cBhvr>
                                      <p:to>
                                        <p:strVal val="visible"/>
                                      </p:to>
                                    </p:set>
                                    <p:anim calcmode="lin" valueType="num">
                                      <p:cBhvr additive="base">
                                        <p:cTn id="40" dur="500" fill="hold"/>
                                        <p:tgtEl>
                                          <p:spTgt spid="450572"/>
                                        </p:tgtEl>
                                        <p:attrNameLst>
                                          <p:attrName>ppt_x</p:attrName>
                                        </p:attrNameLst>
                                      </p:cBhvr>
                                      <p:tavLst>
                                        <p:tav tm="0">
                                          <p:val>
                                            <p:strVal val="1+#ppt_w/2"/>
                                          </p:val>
                                        </p:tav>
                                        <p:tav tm="100000">
                                          <p:val>
                                            <p:strVal val="#ppt_x"/>
                                          </p:val>
                                        </p:tav>
                                      </p:tavLst>
                                    </p:anim>
                                    <p:anim calcmode="lin" valueType="num">
                                      <p:cBhvr additive="base">
                                        <p:cTn id="41" dur="500" fill="hold"/>
                                        <p:tgtEl>
                                          <p:spTgt spid="450572"/>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7" presetClass="entr" presetSubtype="8" fill="hold" nodeType="clickEffect">
                                  <p:stCondLst>
                                    <p:cond delay="0"/>
                                  </p:stCondLst>
                                  <p:childTnLst>
                                    <p:set>
                                      <p:cBhvr>
                                        <p:cTn id="45" dur="1" fill="hold">
                                          <p:stCondLst>
                                            <p:cond delay="0"/>
                                          </p:stCondLst>
                                        </p:cTn>
                                        <p:tgtEl>
                                          <p:spTgt spid="450573"/>
                                        </p:tgtEl>
                                        <p:attrNameLst>
                                          <p:attrName>style.visibility</p:attrName>
                                        </p:attrNameLst>
                                      </p:cBhvr>
                                      <p:to>
                                        <p:strVal val="visible"/>
                                      </p:to>
                                    </p:set>
                                    <p:anim calcmode="lin" valueType="num">
                                      <p:cBhvr>
                                        <p:cTn id="46" dur="500" fill="hold"/>
                                        <p:tgtEl>
                                          <p:spTgt spid="450573"/>
                                        </p:tgtEl>
                                        <p:attrNameLst>
                                          <p:attrName>ppt_x</p:attrName>
                                        </p:attrNameLst>
                                      </p:cBhvr>
                                      <p:tavLst>
                                        <p:tav tm="0">
                                          <p:val>
                                            <p:strVal val="#ppt_x-#ppt_w/2"/>
                                          </p:val>
                                        </p:tav>
                                        <p:tav tm="100000">
                                          <p:val>
                                            <p:strVal val="#ppt_x"/>
                                          </p:val>
                                        </p:tav>
                                      </p:tavLst>
                                    </p:anim>
                                    <p:anim calcmode="lin" valueType="num">
                                      <p:cBhvr>
                                        <p:cTn id="47" dur="500" fill="hold"/>
                                        <p:tgtEl>
                                          <p:spTgt spid="450573"/>
                                        </p:tgtEl>
                                        <p:attrNameLst>
                                          <p:attrName>ppt_y</p:attrName>
                                        </p:attrNameLst>
                                      </p:cBhvr>
                                      <p:tavLst>
                                        <p:tav tm="0">
                                          <p:val>
                                            <p:strVal val="#ppt_y"/>
                                          </p:val>
                                        </p:tav>
                                        <p:tav tm="100000">
                                          <p:val>
                                            <p:strVal val="#ppt_y"/>
                                          </p:val>
                                        </p:tav>
                                      </p:tavLst>
                                    </p:anim>
                                    <p:anim calcmode="lin" valueType="num">
                                      <p:cBhvr>
                                        <p:cTn id="48" dur="500" fill="hold"/>
                                        <p:tgtEl>
                                          <p:spTgt spid="450573"/>
                                        </p:tgtEl>
                                        <p:attrNameLst>
                                          <p:attrName>ppt_w</p:attrName>
                                        </p:attrNameLst>
                                      </p:cBhvr>
                                      <p:tavLst>
                                        <p:tav tm="0">
                                          <p:val>
                                            <p:fltVal val="0"/>
                                          </p:val>
                                        </p:tav>
                                        <p:tav tm="100000">
                                          <p:val>
                                            <p:strVal val="#ppt_w"/>
                                          </p:val>
                                        </p:tav>
                                      </p:tavLst>
                                    </p:anim>
                                    <p:anim calcmode="lin" valueType="num">
                                      <p:cBhvr>
                                        <p:cTn id="49" dur="500" fill="hold"/>
                                        <p:tgtEl>
                                          <p:spTgt spid="450573"/>
                                        </p:tgtEl>
                                        <p:attrNameLst>
                                          <p:attrName>ppt_h</p:attrName>
                                        </p:attrNameLst>
                                      </p:cBhvr>
                                      <p:tavLst>
                                        <p:tav tm="0">
                                          <p:val>
                                            <p:strVal val="#ppt_h"/>
                                          </p:val>
                                        </p:tav>
                                        <p:tav tm="100000">
                                          <p:val>
                                            <p:strVal val="#ppt_h"/>
                                          </p:val>
                                        </p:tav>
                                      </p:tavLst>
                                    </p:anim>
                                  </p:childTnLst>
                                </p:cTn>
                              </p:par>
                            </p:childTnLst>
                          </p:cTn>
                        </p:par>
                        <p:par>
                          <p:cTn id="50" fill="hold" nodeType="afterGroup">
                            <p:stCondLst>
                              <p:cond delay="500"/>
                            </p:stCondLst>
                            <p:childTnLst>
                              <p:par>
                                <p:cTn id="51" presetID="2" presetClass="entr" presetSubtype="2" fill="hold" grpId="0" nodeType="afterEffect">
                                  <p:stCondLst>
                                    <p:cond delay="0"/>
                                  </p:stCondLst>
                                  <p:childTnLst>
                                    <p:set>
                                      <p:cBhvr>
                                        <p:cTn id="52" dur="1" fill="hold">
                                          <p:stCondLst>
                                            <p:cond delay="0"/>
                                          </p:stCondLst>
                                        </p:cTn>
                                        <p:tgtEl>
                                          <p:spTgt spid="450574"/>
                                        </p:tgtEl>
                                        <p:attrNameLst>
                                          <p:attrName>style.visibility</p:attrName>
                                        </p:attrNameLst>
                                      </p:cBhvr>
                                      <p:to>
                                        <p:strVal val="visible"/>
                                      </p:to>
                                    </p:set>
                                    <p:anim calcmode="lin" valueType="num">
                                      <p:cBhvr additive="base">
                                        <p:cTn id="53" dur="500" fill="hold"/>
                                        <p:tgtEl>
                                          <p:spTgt spid="450574"/>
                                        </p:tgtEl>
                                        <p:attrNameLst>
                                          <p:attrName>ppt_x</p:attrName>
                                        </p:attrNameLst>
                                      </p:cBhvr>
                                      <p:tavLst>
                                        <p:tav tm="0">
                                          <p:val>
                                            <p:strVal val="1+#ppt_w/2"/>
                                          </p:val>
                                        </p:tav>
                                        <p:tav tm="100000">
                                          <p:val>
                                            <p:strVal val="#ppt_x"/>
                                          </p:val>
                                        </p:tav>
                                      </p:tavLst>
                                    </p:anim>
                                    <p:anim calcmode="lin" valueType="num">
                                      <p:cBhvr additive="base">
                                        <p:cTn id="54" dur="500" fill="hold"/>
                                        <p:tgtEl>
                                          <p:spTgt spid="4505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8" grpId="0" autoUpdateAnimBg="0"/>
      <p:bldP spid="450570" grpId="0" autoUpdateAnimBg="0"/>
      <p:bldP spid="450572" grpId="0" autoUpdateAnimBg="0"/>
      <p:bldP spid="450574"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a:extLst>
              <a:ext uri="{FF2B5EF4-FFF2-40B4-BE49-F238E27FC236}">
                <a16:creationId xmlns:a16="http://schemas.microsoft.com/office/drawing/2014/main" id="{18BFA248-FB8E-4E8F-8CE8-9391AE781304}"/>
              </a:ext>
            </a:extLst>
          </p:cNvPr>
          <p:cNvSpPr>
            <a:spLocks noGrp="1" noChangeArrowheads="1"/>
          </p:cNvSpPr>
          <p:nvPr>
            <p:ph type="title"/>
          </p:nvPr>
        </p:nvSpPr>
        <p:spPr>
          <a:xfrm>
            <a:off x="1905000" y="166688"/>
            <a:ext cx="5257800" cy="823912"/>
          </a:xfrm>
        </p:spPr>
        <p:txBody>
          <a:bodyPr/>
          <a:lstStyle/>
          <a:p>
            <a:pPr algn="l"/>
            <a:r>
              <a:rPr kumimoji="1" lang="zh-CN" altLang="en-US" sz="4800" b="1">
                <a:latin typeface="楷体_GB2312" pitchFamily="49" charset="-122"/>
                <a:ea typeface="楷体_GB2312" pitchFamily="49" charset="-122"/>
                <a:sym typeface="Symbol" panose="05050102010706020507" pitchFamily="18" charset="2"/>
              </a:rPr>
              <a:t>蒸气压缩制冷循环</a:t>
            </a:r>
          </a:p>
        </p:txBody>
      </p:sp>
      <p:sp>
        <p:nvSpPr>
          <p:cNvPr id="451587" name="Line 3">
            <a:extLst>
              <a:ext uri="{FF2B5EF4-FFF2-40B4-BE49-F238E27FC236}">
                <a16:creationId xmlns:a16="http://schemas.microsoft.com/office/drawing/2014/main" id="{EA2C9FD6-C3D2-405F-A08B-6CA66AA7366B}"/>
              </a:ext>
            </a:extLst>
          </p:cNvPr>
          <p:cNvSpPr>
            <a:spLocks noChangeShapeType="1"/>
          </p:cNvSpPr>
          <p:nvPr/>
        </p:nvSpPr>
        <p:spPr bwMode="auto">
          <a:xfrm flipV="1">
            <a:off x="5522913" y="1295400"/>
            <a:ext cx="0" cy="304800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588" name="Line 4">
            <a:extLst>
              <a:ext uri="{FF2B5EF4-FFF2-40B4-BE49-F238E27FC236}">
                <a16:creationId xmlns:a16="http://schemas.microsoft.com/office/drawing/2014/main" id="{C4840BD6-0220-4BD8-84AE-CEFA5CAFF40C}"/>
              </a:ext>
            </a:extLst>
          </p:cNvPr>
          <p:cNvSpPr>
            <a:spLocks noChangeShapeType="1"/>
          </p:cNvSpPr>
          <p:nvPr/>
        </p:nvSpPr>
        <p:spPr bwMode="auto">
          <a:xfrm>
            <a:off x="5522913" y="4343400"/>
            <a:ext cx="3276600" cy="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589" name="Freeform 5">
            <a:extLst>
              <a:ext uri="{FF2B5EF4-FFF2-40B4-BE49-F238E27FC236}">
                <a16:creationId xmlns:a16="http://schemas.microsoft.com/office/drawing/2014/main" id="{43EC0641-28BC-49DE-A843-258B7D69217C}"/>
              </a:ext>
            </a:extLst>
          </p:cNvPr>
          <p:cNvSpPr>
            <a:spLocks/>
          </p:cNvSpPr>
          <p:nvPr/>
        </p:nvSpPr>
        <p:spPr bwMode="auto">
          <a:xfrm rot="158817">
            <a:off x="5829300" y="2057400"/>
            <a:ext cx="2743200" cy="1981200"/>
          </a:xfrm>
          <a:custGeom>
            <a:avLst/>
            <a:gdLst>
              <a:gd name="T0" fmla="*/ 0 w 1152"/>
              <a:gd name="T1" fmla="*/ 776 h 776"/>
              <a:gd name="T2" fmla="*/ 528 w 1152"/>
              <a:gd name="T3" fmla="*/ 8 h 776"/>
              <a:gd name="T4" fmla="*/ 1152 w 1152"/>
              <a:gd name="T5" fmla="*/ 728 h 776"/>
            </a:gdLst>
            <a:ahLst/>
            <a:cxnLst>
              <a:cxn ang="0">
                <a:pos x="T0" y="T1"/>
              </a:cxn>
              <a:cxn ang="0">
                <a:pos x="T2" y="T3"/>
              </a:cxn>
              <a:cxn ang="0">
                <a:pos x="T4" y="T5"/>
              </a:cxn>
            </a:cxnLst>
            <a:rect l="0" t="0" r="r" b="b"/>
            <a:pathLst>
              <a:path w="1152" h="776">
                <a:moveTo>
                  <a:pt x="0" y="776"/>
                </a:moveTo>
                <a:cubicBezTo>
                  <a:pt x="168" y="396"/>
                  <a:pt x="336" y="16"/>
                  <a:pt x="528" y="8"/>
                </a:cubicBezTo>
                <a:cubicBezTo>
                  <a:pt x="720" y="0"/>
                  <a:pt x="1056" y="616"/>
                  <a:pt x="1152" y="728"/>
                </a:cubicBezTo>
              </a:path>
            </a:pathLst>
          </a:custGeom>
          <a:noFill/>
          <a:ln w="25400" cap="flat" cmpd="sng">
            <a:solidFill>
              <a:srgbClr val="00FFFF"/>
            </a:solidFill>
            <a:prstDash val="solid"/>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591" name="Line 7">
            <a:extLst>
              <a:ext uri="{FF2B5EF4-FFF2-40B4-BE49-F238E27FC236}">
                <a16:creationId xmlns:a16="http://schemas.microsoft.com/office/drawing/2014/main" id="{4F798743-78CB-4F3F-810A-60DDF20D3AB7}"/>
              </a:ext>
            </a:extLst>
          </p:cNvPr>
          <p:cNvSpPr>
            <a:spLocks noChangeShapeType="1"/>
          </p:cNvSpPr>
          <p:nvPr/>
        </p:nvSpPr>
        <p:spPr bwMode="auto">
          <a:xfrm flipV="1">
            <a:off x="8382000" y="1905000"/>
            <a:ext cx="0" cy="1752600"/>
          </a:xfrm>
          <a:prstGeom prst="line">
            <a:avLst/>
          </a:prstGeom>
          <a:noFill/>
          <a:ln w="25400">
            <a:solidFill>
              <a:schemeClr val="tx2"/>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592" name="Text Box 8">
            <a:extLst>
              <a:ext uri="{FF2B5EF4-FFF2-40B4-BE49-F238E27FC236}">
                <a16:creationId xmlns:a16="http://schemas.microsoft.com/office/drawing/2014/main" id="{380D1124-1848-4467-B21B-A3C487DC86C1}"/>
              </a:ext>
            </a:extLst>
          </p:cNvPr>
          <p:cNvSpPr txBox="1">
            <a:spLocks noChangeArrowheads="1"/>
          </p:cNvSpPr>
          <p:nvPr/>
        </p:nvSpPr>
        <p:spPr bwMode="auto">
          <a:xfrm>
            <a:off x="4938713" y="1169988"/>
            <a:ext cx="431800" cy="5794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solidFill>
                  <a:srgbClr val="66FF66"/>
                </a:solidFill>
                <a:latin typeface="Arial" panose="020B0604020202020204" pitchFamily="34" charset="0"/>
                <a:ea typeface="宋体" panose="02010600030101010101" pitchFamily="2" charset="-122"/>
              </a:rPr>
              <a:t>T</a:t>
            </a:r>
          </a:p>
        </p:txBody>
      </p:sp>
      <p:sp>
        <p:nvSpPr>
          <p:cNvPr id="451593" name="Text Box 9">
            <a:extLst>
              <a:ext uri="{FF2B5EF4-FFF2-40B4-BE49-F238E27FC236}">
                <a16:creationId xmlns:a16="http://schemas.microsoft.com/office/drawing/2014/main" id="{C98CB1D9-C94F-4348-B9FF-A413DAF1F10F}"/>
              </a:ext>
            </a:extLst>
          </p:cNvPr>
          <p:cNvSpPr txBox="1">
            <a:spLocks noChangeArrowheads="1"/>
          </p:cNvSpPr>
          <p:nvPr/>
        </p:nvSpPr>
        <p:spPr bwMode="auto">
          <a:xfrm>
            <a:off x="8458200" y="4433888"/>
            <a:ext cx="420688" cy="5794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i="1">
                <a:latin typeface="Arial" panose="020B0604020202020204" pitchFamily="34" charset="0"/>
                <a:ea typeface="宋体" panose="02010600030101010101" pitchFamily="2" charset="-122"/>
              </a:rPr>
              <a:t>s</a:t>
            </a:r>
          </a:p>
        </p:txBody>
      </p:sp>
      <p:sp>
        <p:nvSpPr>
          <p:cNvPr id="451594" name="Text Box 10">
            <a:extLst>
              <a:ext uri="{FF2B5EF4-FFF2-40B4-BE49-F238E27FC236}">
                <a16:creationId xmlns:a16="http://schemas.microsoft.com/office/drawing/2014/main" id="{9B2F36DD-687D-457D-BA6C-9BBDBB4F7988}"/>
              </a:ext>
            </a:extLst>
          </p:cNvPr>
          <p:cNvSpPr txBox="1">
            <a:spLocks noChangeArrowheads="1"/>
          </p:cNvSpPr>
          <p:nvPr/>
        </p:nvSpPr>
        <p:spPr bwMode="auto">
          <a:xfrm>
            <a:off x="8382000" y="3429000"/>
            <a:ext cx="3540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1</a:t>
            </a:r>
          </a:p>
        </p:txBody>
      </p:sp>
      <p:sp>
        <p:nvSpPr>
          <p:cNvPr id="451595" name="Text Box 11">
            <a:extLst>
              <a:ext uri="{FF2B5EF4-FFF2-40B4-BE49-F238E27FC236}">
                <a16:creationId xmlns:a16="http://schemas.microsoft.com/office/drawing/2014/main" id="{D0A78C58-29BE-4F9E-B6FB-5B3A3926EB38}"/>
              </a:ext>
            </a:extLst>
          </p:cNvPr>
          <p:cNvSpPr txBox="1">
            <a:spLocks noChangeArrowheads="1"/>
          </p:cNvSpPr>
          <p:nvPr/>
        </p:nvSpPr>
        <p:spPr bwMode="auto">
          <a:xfrm>
            <a:off x="8408988" y="16002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2</a:t>
            </a:r>
          </a:p>
        </p:txBody>
      </p:sp>
      <p:sp>
        <p:nvSpPr>
          <p:cNvPr id="451596" name="Text Box 12">
            <a:extLst>
              <a:ext uri="{FF2B5EF4-FFF2-40B4-BE49-F238E27FC236}">
                <a16:creationId xmlns:a16="http://schemas.microsoft.com/office/drawing/2014/main" id="{BC163DDF-7C7B-4A83-B676-F0FEACBD5CDE}"/>
              </a:ext>
            </a:extLst>
          </p:cNvPr>
          <p:cNvSpPr txBox="1">
            <a:spLocks noChangeArrowheads="1"/>
          </p:cNvSpPr>
          <p:nvPr/>
        </p:nvSpPr>
        <p:spPr bwMode="auto">
          <a:xfrm>
            <a:off x="7732713" y="22860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3</a:t>
            </a:r>
          </a:p>
        </p:txBody>
      </p:sp>
      <p:sp>
        <p:nvSpPr>
          <p:cNvPr id="451597" name="Text Box 13">
            <a:extLst>
              <a:ext uri="{FF2B5EF4-FFF2-40B4-BE49-F238E27FC236}">
                <a16:creationId xmlns:a16="http://schemas.microsoft.com/office/drawing/2014/main" id="{55328312-FCD8-4629-8556-F56732AD46B4}"/>
              </a:ext>
            </a:extLst>
          </p:cNvPr>
          <p:cNvSpPr txBox="1">
            <a:spLocks noChangeArrowheads="1"/>
          </p:cNvSpPr>
          <p:nvPr/>
        </p:nvSpPr>
        <p:spPr bwMode="auto">
          <a:xfrm>
            <a:off x="6056313" y="23622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4</a:t>
            </a:r>
          </a:p>
        </p:txBody>
      </p:sp>
      <p:sp>
        <p:nvSpPr>
          <p:cNvPr id="451598" name="Text Box 14">
            <a:extLst>
              <a:ext uri="{FF2B5EF4-FFF2-40B4-BE49-F238E27FC236}">
                <a16:creationId xmlns:a16="http://schemas.microsoft.com/office/drawing/2014/main" id="{CFB88D88-7179-48D6-90A1-5695DD9B59EC}"/>
              </a:ext>
            </a:extLst>
          </p:cNvPr>
          <p:cNvSpPr txBox="1">
            <a:spLocks noChangeArrowheads="1"/>
          </p:cNvSpPr>
          <p:nvPr/>
        </p:nvSpPr>
        <p:spPr bwMode="auto">
          <a:xfrm>
            <a:off x="6513513" y="37338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Arial" panose="020B0604020202020204" pitchFamily="34" charset="0"/>
                <a:ea typeface="宋体" panose="02010600030101010101" pitchFamily="2" charset="-122"/>
              </a:rPr>
              <a:t>5</a:t>
            </a:r>
          </a:p>
        </p:txBody>
      </p:sp>
      <p:sp>
        <p:nvSpPr>
          <p:cNvPr id="451599" name="Text Box 15">
            <a:extLst>
              <a:ext uri="{FF2B5EF4-FFF2-40B4-BE49-F238E27FC236}">
                <a16:creationId xmlns:a16="http://schemas.microsoft.com/office/drawing/2014/main" id="{EDAE763C-6D6C-4BBE-94DB-F57037F5D567}"/>
              </a:ext>
            </a:extLst>
          </p:cNvPr>
          <p:cNvSpPr txBox="1">
            <a:spLocks noChangeArrowheads="1"/>
          </p:cNvSpPr>
          <p:nvPr/>
        </p:nvSpPr>
        <p:spPr bwMode="auto">
          <a:xfrm>
            <a:off x="6208713" y="37338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latin typeface="Arial" panose="020B0604020202020204" pitchFamily="34" charset="0"/>
                <a:ea typeface="宋体" panose="02010600030101010101" pitchFamily="2" charset="-122"/>
              </a:rPr>
              <a:t>6</a:t>
            </a:r>
          </a:p>
        </p:txBody>
      </p:sp>
      <p:sp>
        <p:nvSpPr>
          <p:cNvPr id="451600" name="Text Box 16">
            <a:extLst>
              <a:ext uri="{FF2B5EF4-FFF2-40B4-BE49-F238E27FC236}">
                <a16:creationId xmlns:a16="http://schemas.microsoft.com/office/drawing/2014/main" id="{C7BF0A5A-4F89-4A72-AD24-DD790DD6B0F9}"/>
              </a:ext>
            </a:extLst>
          </p:cNvPr>
          <p:cNvSpPr txBox="1">
            <a:spLocks noChangeArrowheads="1"/>
          </p:cNvSpPr>
          <p:nvPr/>
        </p:nvSpPr>
        <p:spPr bwMode="auto">
          <a:xfrm>
            <a:off x="7732713" y="36576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latin typeface="Arial" panose="020B0604020202020204" pitchFamily="34" charset="0"/>
                <a:ea typeface="宋体" panose="02010600030101010101" pitchFamily="2" charset="-122"/>
              </a:rPr>
              <a:t>7</a:t>
            </a:r>
          </a:p>
        </p:txBody>
      </p:sp>
      <p:sp>
        <p:nvSpPr>
          <p:cNvPr id="451602" name="Line 18">
            <a:extLst>
              <a:ext uri="{FF2B5EF4-FFF2-40B4-BE49-F238E27FC236}">
                <a16:creationId xmlns:a16="http://schemas.microsoft.com/office/drawing/2014/main" id="{A29DF092-0C7D-490C-8619-48E148025FB9}"/>
              </a:ext>
            </a:extLst>
          </p:cNvPr>
          <p:cNvSpPr>
            <a:spLocks noChangeShapeType="1"/>
          </p:cNvSpPr>
          <p:nvPr/>
        </p:nvSpPr>
        <p:spPr bwMode="auto">
          <a:xfrm>
            <a:off x="6632575" y="3657600"/>
            <a:ext cx="1749425" cy="0"/>
          </a:xfrm>
          <a:prstGeom prst="line">
            <a:avLst/>
          </a:prstGeom>
          <a:noFill/>
          <a:ln w="254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04" name="AutoShape 20">
            <a:hlinkClick r:id="rId4" action="ppaction://hlinksldjump" highlightClick="1"/>
            <a:extLst>
              <a:ext uri="{FF2B5EF4-FFF2-40B4-BE49-F238E27FC236}">
                <a16:creationId xmlns:a16="http://schemas.microsoft.com/office/drawing/2014/main" id="{5F476536-4FD2-46F6-9BB0-1FDAC1CB70C7}"/>
              </a:ext>
            </a:extLst>
          </p:cNvPr>
          <p:cNvSpPr>
            <a:spLocks noChangeArrowheads="1"/>
          </p:cNvSpPr>
          <p:nvPr/>
        </p:nvSpPr>
        <p:spPr bwMode="auto">
          <a:xfrm>
            <a:off x="7924800" y="6019800"/>
            <a:ext cx="914400" cy="609600"/>
          </a:xfrm>
          <a:prstGeom prst="actionButtonReturn">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51606" name="Group 22">
            <a:extLst>
              <a:ext uri="{FF2B5EF4-FFF2-40B4-BE49-F238E27FC236}">
                <a16:creationId xmlns:a16="http://schemas.microsoft.com/office/drawing/2014/main" id="{3651A4AE-362B-4BFB-8EF8-D305256D9B79}"/>
              </a:ext>
            </a:extLst>
          </p:cNvPr>
          <p:cNvGrpSpPr>
            <a:grpSpLocks/>
          </p:cNvGrpSpPr>
          <p:nvPr/>
        </p:nvGrpSpPr>
        <p:grpSpPr bwMode="auto">
          <a:xfrm>
            <a:off x="6324600" y="1905000"/>
            <a:ext cx="2057400" cy="990600"/>
            <a:chOff x="3984" y="1200"/>
            <a:chExt cx="1296" cy="624"/>
          </a:xfrm>
        </p:grpSpPr>
        <p:sp>
          <p:nvSpPr>
            <p:cNvPr id="451603" name="Freeform 19">
              <a:extLst>
                <a:ext uri="{FF2B5EF4-FFF2-40B4-BE49-F238E27FC236}">
                  <a16:creationId xmlns:a16="http://schemas.microsoft.com/office/drawing/2014/main" id="{E155E255-6458-4586-9F68-1C7D3F713B5F}"/>
                </a:ext>
              </a:extLst>
            </p:cNvPr>
            <p:cNvSpPr>
              <a:spLocks/>
            </p:cNvSpPr>
            <p:nvPr/>
          </p:nvSpPr>
          <p:spPr bwMode="auto">
            <a:xfrm>
              <a:off x="4992" y="1200"/>
              <a:ext cx="288" cy="624"/>
            </a:xfrm>
            <a:custGeom>
              <a:avLst/>
              <a:gdLst>
                <a:gd name="T0" fmla="*/ 288 w 288"/>
                <a:gd name="T1" fmla="*/ 0 h 624"/>
                <a:gd name="T2" fmla="*/ 144 w 288"/>
                <a:gd name="T3" fmla="*/ 432 h 624"/>
                <a:gd name="T4" fmla="*/ 0 w 288"/>
                <a:gd name="T5" fmla="*/ 624 h 624"/>
              </a:gdLst>
              <a:ahLst/>
              <a:cxnLst>
                <a:cxn ang="0">
                  <a:pos x="T0" y="T1"/>
                </a:cxn>
                <a:cxn ang="0">
                  <a:pos x="T2" y="T3"/>
                </a:cxn>
                <a:cxn ang="0">
                  <a:pos x="T4" y="T5"/>
                </a:cxn>
              </a:cxnLst>
              <a:rect l="0" t="0" r="r" b="b"/>
              <a:pathLst>
                <a:path w="288" h="624">
                  <a:moveTo>
                    <a:pt x="288" y="0"/>
                  </a:moveTo>
                  <a:cubicBezTo>
                    <a:pt x="240" y="164"/>
                    <a:pt x="192" y="328"/>
                    <a:pt x="144" y="432"/>
                  </a:cubicBezTo>
                  <a:cubicBezTo>
                    <a:pt x="96" y="536"/>
                    <a:pt x="8" y="608"/>
                    <a:pt x="0" y="624"/>
                  </a:cubicBezTo>
                </a:path>
              </a:pathLst>
            </a:custGeom>
            <a:noFill/>
            <a:ln w="25400" cap="flat" cmpd="sng">
              <a:solidFill>
                <a:schemeClr val="tx1"/>
              </a:solidFill>
              <a:prstDash val="solid"/>
              <a:round/>
              <a:headEnd type="none" w="sm" len="sm"/>
              <a:tailEnd type="none" w="lg" len="lg"/>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05" name="Line 21">
              <a:extLst>
                <a:ext uri="{FF2B5EF4-FFF2-40B4-BE49-F238E27FC236}">
                  <a16:creationId xmlns:a16="http://schemas.microsoft.com/office/drawing/2014/main" id="{74906FE3-B140-41B4-9CFD-6B9043C72D0A}"/>
                </a:ext>
              </a:extLst>
            </p:cNvPr>
            <p:cNvSpPr>
              <a:spLocks noChangeShapeType="1"/>
            </p:cNvSpPr>
            <p:nvPr/>
          </p:nvSpPr>
          <p:spPr bwMode="auto">
            <a:xfrm flipH="1">
              <a:off x="3984" y="1824"/>
              <a:ext cx="1008"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51607" name="Line 23">
            <a:extLst>
              <a:ext uri="{FF2B5EF4-FFF2-40B4-BE49-F238E27FC236}">
                <a16:creationId xmlns:a16="http://schemas.microsoft.com/office/drawing/2014/main" id="{F4C126C3-BD26-47F5-9430-A28ED84FD499}"/>
              </a:ext>
            </a:extLst>
          </p:cNvPr>
          <p:cNvSpPr>
            <a:spLocks noChangeShapeType="1"/>
          </p:cNvSpPr>
          <p:nvPr/>
        </p:nvSpPr>
        <p:spPr bwMode="auto">
          <a:xfrm>
            <a:off x="6324600" y="2895600"/>
            <a:ext cx="304800" cy="762000"/>
          </a:xfrm>
          <a:prstGeom prst="line">
            <a:avLst/>
          </a:prstGeom>
          <a:noFill/>
          <a:ln w="25400">
            <a:solidFill>
              <a:schemeClr val="tx2"/>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08" name="Rectangle 24">
            <a:extLst>
              <a:ext uri="{FF2B5EF4-FFF2-40B4-BE49-F238E27FC236}">
                <a16:creationId xmlns:a16="http://schemas.microsoft.com/office/drawing/2014/main" id="{5583197F-F1CB-41F1-A1E3-3D2935405672}"/>
              </a:ext>
            </a:extLst>
          </p:cNvPr>
          <p:cNvSpPr>
            <a:spLocks noChangeArrowheads="1"/>
          </p:cNvSpPr>
          <p:nvPr/>
        </p:nvSpPr>
        <p:spPr bwMode="auto">
          <a:xfrm>
            <a:off x="6324600" y="2895600"/>
            <a:ext cx="1593850" cy="762000"/>
          </a:xfrm>
          <a:prstGeom prst="rect">
            <a:avLst/>
          </a:prstGeom>
          <a:noFill/>
          <a:ln w="25400">
            <a:solidFill>
              <a:srgbClr val="66FF66"/>
            </a:solidFill>
            <a:miter lim="800000"/>
            <a:headEnd type="none" w="sm" len="sm"/>
            <a:tailEnd type="none" w="lg" len="lg"/>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609" name="Rectangle 25">
            <a:extLst>
              <a:ext uri="{FF2B5EF4-FFF2-40B4-BE49-F238E27FC236}">
                <a16:creationId xmlns:a16="http://schemas.microsoft.com/office/drawing/2014/main" id="{C06558BF-F2BE-41DE-B675-F6905044D362}"/>
              </a:ext>
            </a:extLst>
          </p:cNvPr>
          <p:cNvSpPr>
            <a:spLocks noChangeArrowheads="1"/>
          </p:cNvSpPr>
          <p:nvPr/>
        </p:nvSpPr>
        <p:spPr bwMode="auto">
          <a:xfrm>
            <a:off x="414338" y="1322388"/>
            <a:ext cx="38528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chemeClr val="tx1"/>
                </a:solidFill>
                <a:ea typeface="宋体" panose="02010600030101010101" pitchFamily="2" charset="-122"/>
              </a:rPr>
              <a:t>比较</a:t>
            </a:r>
            <a:r>
              <a:rPr lang="zh-CN" altLang="en-US" sz="3200">
                <a:solidFill>
                  <a:srgbClr val="66FF66"/>
                </a:solidFill>
                <a:ea typeface="宋体" panose="02010600030101010101" pitchFamily="2" charset="-122"/>
              </a:rPr>
              <a:t>逆卡诺循环</a:t>
            </a:r>
            <a:r>
              <a:rPr lang="en-US" altLang="zh-CN" sz="3200">
                <a:solidFill>
                  <a:schemeClr val="tx1"/>
                </a:solidFill>
                <a:ea typeface="宋体" panose="02010600030101010101" pitchFamily="2" charset="-122"/>
              </a:rPr>
              <a:t>34</a:t>
            </a:r>
            <a:r>
              <a:rPr lang="en-US" altLang="zh-CN" sz="3200">
                <a:solidFill>
                  <a:srgbClr val="66FF66"/>
                </a:solidFill>
                <a:ea typeface="宋体" panose="02010600030101010101" pitchFamily="2" charset="-122"/>
              </a:rPr>
              <a:t>67</a:t>
            </a:r>
          </a:p>
        </p:txBody>
      </p:sp>
      <p:graphicFrame>
        <p:nvGraphicFramePr>
          <p:cNvPr id="451610" name="Object 26">
            <a:extLst>
              <a:ext uri="{FF2B5EF4-FFF2-40B4-BE49-F238E27FC236}">
                <a16:creationId xmlns:a16="http://schemas.microsoft.com/office/drawing/2014/main" id="{01962A7C-83C5-437A-BCD4-A11A5F727DA5}"/>
              </a:ext>
            </a:extLst>
          </p:cNvPr>
          <p:cNvGraphicFramePr>
            <a:graphicFrameLocks noChangeAspect="1"/>
          </p:cNvGraphicFramePr>
          <p:nvPr/>
        </p:nvGraphicFramePr>
        <p:xfrm>
          <a:off x="1295400" y="1905000"/>
          <a:ext cx="1371600" cy="795338"/>
        </p:xfrm>
        <a:graphic>
          <a:graphicData uri="http://schemas.openxmlformats.org/presentationml/2006/ole">
            <mc:AlternateContent xmlns:mc="http://schemas.openxmlformats.org/markup-compatibility/2006">
              <mc:Choice xmlns:v="urn:schemas-microsoft-com:vml" Requires="v">
                <p:oleObj spid="_x0000_s798763" name="Equation" r:id="rId5" imgW="393480" imgH="228600" progId="Equation.DSMT4">
                  <p:embed/>
                </p:oleObj>
              </mc:Choice>
              <mc:Fallback>
                <p:oleObj name="Equation" r:id="rId5" imgW="393480" imgH="228600" progId="Equation.DSMT4">
                  <p:embed/>
                  <p:pic>
                    <p:nvPicPr>
                      <p:cNvPr id="0" name="Object 26"/>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295400" y="1905000"/>
                        <a:ext cx="1371600" cy="79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1611" name="Text Box 27">
            <a:extLst>
              <a:ext uri="{FF2B5EF4-FFF2-40B4-BE49-F238E27FC236}">
                <a16:creationId xmlns:a16="http://schemas.microsoft.com/office/drawing/2014/main" id="{FC624A45-8B57-419D-857F-4D6CD3617648}"/>
              </a:ext>
            </a:extLst>
          </p:cNvPr>
          <p:cNvSpPr txBox="1">
            <a:spLocks noChangeArrowheads="1"/>
          </p:cNvSpPr>
          <p:nvPr/>
        </p:nvSpPr>
        <p:spPr bwMode="auto">
          <a:xfrm>
            <a:off x="2057399" y="2743200"/>
            <a:ext cx="3492829"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050925" indent="-1050925"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1698625"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889125"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2079625"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dirty="0">
                <a:solidFill>
                  <a:srgbClr val="66FF66"/>
                </a:solidFill>
              </a:rPr>
              <a:t>7</a:t>
            </a:r>
            <a:r>
              <a:rPr lang="en-US" altLang="zh-CN" sz="3200" dirty="0"/>
              <a:t>3  </a:t>
            </a:r>
            <a:r>
              <a:rPr lang="zh-CN" altLang="en-US" sz="3200" dirty="0"/>
              <a:t>湿蒸气压缩</a:t>
            </a:r>
          </a:p>
          <a:p>
            <a:r>
              <a:rPr lang="zh-CN" altLang="en-US" sz="3200" dirty="0"/>
              <a:t>     “液击”现象</a:t>
            </a:r>
            <a:r>
              <a:rPr lang="zh-CN" altLang="en-US" sz="2800" b="0" dirty="0"/>
              <a:t> </a:t>
            </a:r>
            <a:endParaRPr lang="zh-CN" altLang="en-US" sz="3200" dirty="0"/>
          </a:p>
        </p:txBody>
      </p:sp>
      <p:sp>
        <p:nvSpPr>
          <p:cNvPr id="451612" name="Rectangle 28">
            <a:extLst>
              <a:ext uri="{FF2B5EF4-FFF2-40B4-BE49-F238E27FC236}">
                <a16:creationId xmlns:a16="http://schemas.microsoft.com/office/drawing/2014/main" id="{2BFC7D74-2F89-4503-963E-84C0DA31879A}"/>
              </a:ext>
            </a:extLst>
          </p:cNvPr>
          <p:cNvSpPr>
            <a:spLocks noChangeArrowheads="1"/>
          </p:cNvSpPr>
          <p:nvPr/>
        </p:nvSpPr>
        <p:spPr bwMode="auto">
          <a:xfrm>
            <a:off x="1676400" y="3933825"/>
            <a:ext cx="32766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dirty="0">
                <a:solidFill>
                  <a:schemeClr val="tx1"/>
                </a:solidFill>
                <a:ea typeface="宋体" panose="02010600030101010101" pitchFamily="2" charset="-122"/>
              </a:rPr>
              <a:t>12   </a:t>
            </a:r>
            <a:r>
              <a:rPr lang="zh-CN" altLang="en-US" sz="3200" dirty="0">
                <a:solidFill>
                  <a:schemeClr val="tx1"/>
                </a:solidFill>
                <a:ea typeface="宋体" panose="02010600030101010101" pitchFamily="2" charset="-122"/>
              </a:rPr>
              <a:t>既安全，又增加了单位质量工质的制冷量</a:t>
            </a:r>
            <a:r>
              <a:rPr lang="en-US" altLang="zh-CN" sz="3200" dirty="0">
                <a:solidFill>
                  <a:srgbClr val="66FF66"/>
                </a:solidFill>
                <a:ea typeface="宋体" panose="02010600030101010101" pitchFamily="2" charset="-122"/>
              </a:rPr>
              <a:t>7</a:t>
            </a:r>
            <a:r>
              <a:rPr lang="en-US" altLang="zh-CN" sz="3200" dirty="0">
                <a:solidFill>
                  <a:schemeClr val="tx1"/>
                </a:solidFill>
                <a:ea typeface="宋体" panose="02010600030101010101" pitchFamily="2" charset="-122"/>
              </a:rPr>
              <a:t>1</a:t>
            </a:r>
          </a:p>
        </p:txBody>
      </p:sp>
      <p:sp>
        <p:nvSpPr>
          <p:cNvPr id="451613" name="Rectangle 29">
            <a:extLst>
              <a:ext uri="{FF2B5EF4-FFF2-40B4-BE49-F238E27FC236}">
                <a16:creationId xmlns:a16="http://schemas.microsoft.com/office/drawing/2014/main" id="{D6B0CDA5-1191-4500-AF06-91E86A425924}"/>
              </a:ext>
            </a:extLst>
          </p:cNvPr>
          <p:cNvSpPr>
            <a:spLocks noChangeArrowheads="1"/>
          </p:cNvSpPr>
          <p:nvPr/>
        </p:nvSpPr>
        <p:spPr bwMode="auto">
          <a:xfrm>
            <a:off x="533400" y="2743200"/>
            <a:ext cx="14081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rgbClr val="66FF66"/>
                </a:solidFill>
                <a:ea typeface="宋体" panose="02010600030101010101" pitchFamily="2" charset="-122"/>
              </a:rPr>
              <a:t>逆卡诺</a:t>
            </a:r>
          </a:p>
        </p:txBody>
      </p:sp>
      <p:sp>
        <p:nvSpPr>
          <p:cNvPr id="451614" name="Rectangle 30">
            <a:extLst>
              <a:ext uri="{FF2B5EF4-FFF2-40B4-BE49-F238E27FC236}">
                <a16:creationId xmlns:a16="http://schemas.microsoft.com/office/drawing/2014/main" id="{61905E1E-FA83-4B10-89AC-D18E61C7B1EB}"/>
              </a:ext>
            </a:extLst>
          </p:cNvPr>
          <p:cNvSpPr>
            <a:spLocks noChangeArrowheads="1"/>
          </p:cNvSpPr>
          <p:nvPr/>
        </p:nvSpPr>
        <p:spPr bwMode="auto">
          <a:xfrm>
            <a:off x="533400" y="3860800"/>
            <a:ext cx="1000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rgbClr val="FFFF66"/>
                </a:solidFill>
                <a:ea typeface="宋体" panose="02010600030101010101" pitchFamily="2" charset="-122"/>
              </a:rPr>
              <a:t>实际</a:t>
            </a:r>
          </a:p>
        </p:txBody>
      </p:sp>
      <p:pic>
        <p:nvPicPr>
          <p:cNvPr id="451615" name="Picture 31">
            <a:extLst>
              <a:ext uri="{FF2B5EF4-FFF2-40B4-BE49-F238E27FC236}">
                <a16:creationId xmlns:a16="http://schemas.microsoft.com/office/drawing/2014/main" id="{026B6F89-BDDC-440D-AA30-5EB3E703B6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4419600"/>
            <a:ext cx="1624013" cy="1590675"/>
          </a:xfrm>
          <a:prstGeom prst="rect">
            <a:avLst/>
          </a:prstGeom>
          <a:noFill/>
          <a:extLst>
            <a:ext uri="{909E8E84-426E-40DD-AFC4-6F175D3DCCD1}">
              <a14:hiddenFill xmlns:a14="http://schemas.microsoft.com/office/drawing/2010/main">
                <a:solidFill>
                  <a:srgbClr val="FFFFFF"/>
                </a:solidFill>
              </a14:hiddenFill>
            </a:ext>
          </a:extLst>
        </p:spPr>
      </p:pic>
      <p:sp>
        <p:nvSpPr>
          <p:cNvPr id="451616" name="Rectangle 32">
            <a:extLst>
              <a:ext uri="{FF2B5EF4-FFF2-40B4-BE49-F238E27FC236}">
                <a16:creationId xmlns:a16="http://schemas.microsoft.com/office/drawing/2014/main" id="{2599678F-3AFB-40E8-9759-4A0282A20695}"/>
              </a:ext>
            </a:extLst>
          </p:cNvPr>
          <p:cNvSpPr>
            <a:spLocks noChangeArrowheads="1"/>
          </p:cNvSpPr>
          <p:nvPr/>
        </p:nvSpPr>
        <p:spPr bwMode="auto">
          <a:xfrm>
            <a:off x="3060687" y="5958682"/>
            <a:ext cx="38417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solidFill>
                  <a:srgbClr val="FFFF66"/>
                </a:solidFill>
                <a:ea typeface="宋体" panose="02010600030101010101" pitchFamily="2" charset="-122"/>
              </a:rPr>
              <a:t>节流阀代替了膨胀机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nodeType="clickEffect">
                                  <p:stCondLst>
                                    <p:cond delay="0"/>
                                  </p:stCondLst>
                                  <p:childTnLst>
                                    <p:set>
                                      <p:cBhvr>
                                        <p:cTn id="6" dur="1" fill="hold">
                                          <p:stCondLst>
                                            <p:cond delay="0"/>
                                          </p:stCondLst>
                                        </p:cTn>
                                        <p:tgtEl>
                                          <p:spTgt spid="451589"/>
                                        </p:tgtEl>
                                        <p:attrNameLst>
                                          <p:attrName>style.visibility</p:attrName>
                                        </p:attrNameLst>
                                      </p:cBhvr>
                                      <p:to>
                                        <p:strVal val="visible"/>
                                      </p:to>
                                    </p:set>
                                    <p:animEffect transition="in" filter="slide(fromTop)">
                                      <p:cBhvr>
                                        <p:cTn id="7" dur="500"/>
                                        <p:tgtEl>
                                          <p:spTgt spid="4515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451594"/>
                                        </p:tgtEl>
                                        <p:attrNameLst>
                                          <p:attrName>style.visibility</p:attrName>
                                        </p:attrNameLst>
                                      </p:cBhvr>
                                      <p:to>
                                        <p:strVal val="visible"/>
                                      </p:to>
                                    </p:set>
                                  </p:childTnLst>
                                </p:cTn>
                              </p:par>
                            </p:childTnLst>
                          </p:cTn>
                        </p:par>
                        <p:par>
                          <p:cTn id="12" fill="hold" nodeType="afterGroup">
                            <p:stCondLst>
                              <p:cond delay="500"/>
                            </p:stCondLst>
                            <p:childTnLst>
                              <p:par>
                                <p:cTn id="13" presetID="22" presetClass="entr" presetSubtype="4" fill="hold" nodeType="afterEffect">
                                  <p:stCondLst>
                                    <p:cond delay="0"/>
                                  </p:stCondLst>
                                  <p:childTnLst>
                                    <p:set>
                                      <p:cBhvr>
                                        <p:cTn id="14" dur="1" fill="hold">
                                          <p:stCondLst>
                                            <p:cond delay="0"/>
                                          </p:stCondLst>
                                        </p:cTn>
                                        <p:tgtEl>
                                          <p:spTgt spid="451591"/>
                                        </p:tgtEl>
                                        <p:attrNameLst>
                                          <p:attrName>style.visibility</p:attrName>
                                        </p:attrNameLst>
                                      </p:cBhvr>
                                      <p:to>
                                        <p:strVal val="visible"/>
                                      </p:to>
                                    </p:set>
                                    <p:animEffect transition="in" filter="wipe(down)">
                                      <p:cBhvr>
                                        <p:cTn id="15" dur="500"/>
                                        <p:tgtEl>
                                          <p:spTgt spid="451591"/>
                                        </p:tgtEl>
                                      </p:cBhvr>
                                    </p:animEffect>
                                  </p:childTnLst>
                                </p:cTn>
                              </p:par>
                            </p:childTnLst>
                          </p:cTn>
                        </p:par>
                        <p:par>
                          <p:cTn id="16" fill="hold" nodeType="afterGroup">
                            <p:stCondLst>
                              <p:cond delay="1000"/>
                            </p:stCondLst>
                            <p:childTnLst>
                              <p:par>
                                <p:cTn id="17" presetID="1" presetClass="entr" presetSubtype="0" fill="hold" grpId="0" nodeType="afterEffect">
                                  <p:stCondLst>
                                    <p:cond delay="0"/>
                                  </p:stCondLst>
                                  <p:childTnLst>
                                    <p:set>
                                      <p:cBhvr>
                                        <p:cTn id="18" dur="1" fill="hold">
                                          <p:stCondLst>
                                            <p:cond delay="499"/>
                                          </p:stCondLst>
                                        </p:cTn>
                                        <p:tgtEl>
                                          <p:spTgt spid="4515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fill="hold" nodeType="clickEffect">
                                  <p:stCondLst>
                                    <p:cond delay="0"/>
                                  </p:stCondLst>
                                  <p:childTnLst>
                                    <p:set>
                                      <p:cBhvr>
                                        <p:cTn id="22" dur="1" fill="hold">
                                          <p:stCondLst>
                                            <p:cond delay="0"/>
                                          </p:stCondLst>
                                        </p:cTn>
                                        <p:tgtEl>
                                          <p:spTgt spid="451606"/>
                                        </p:tgtEl>
                                        <p:attrNameLst>
                                          <p:attrName>style.visibility</p:attrName>
                                        </p:attrNameLst>
                                      </p:cBhvr>
                                      <p:to>
                                        <p:strVal val="visible"/>
                                      </p:to>
                                    </p:set>
                                    <p:animEffect transition="in" filter="wipe(right)">
                                      <p:cBhvr>
                                        <p:cTn id="23" dur="500"/>
                                        <p:tgtEl>
                                          <p:spTgt spid="451606"/>
                                        </p:tgtEl>
                                      </p:cBhvr>
                                    </p:animEffect>
                                  </p:childTnLst>
                                </p:cTn>
                              </p:par>
                            </p:childTnLst>
                          </p:cTn>
                        </p:par>
                        <p:par>
                          <p:cTn id="24" fill="hold" nodeType="afterGroup">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451596"/>
                                        </p:tgtEl>
                                        <p:attrNameLst>
                                          <p:attrName>style.visibility</p:attrName>
                                        </p:attrNameLst>
                                      </p:cBhvr>
                                      <p:to>
                                        <p:strVal val="visible"/>
                                      </p:to>
                                    </p:set>
                                  </p:childTnLst>
                                </p:cTn>
                              </p:par>
                            </p:childTnLst>
                          </p:cTn>
                        </p:par>
                        <p:par>
                          <p:cTn id="27" fill="hold" nodeType="afterGroup">
                            <p:stCondLst>
                              <p:cond delay="1000"/>
                            </p:stCondLst>
                            <p:childTnLst>
                              <p:par>
                                <p:cTn id="28" presetID="1" presetClass="entr" presetSubtype="0" fill="hold" grpId="0" nodeType="afterEffect">
                                  <p:stCondLst>
                                    <p:cond delay="0"/>
                                  </p:stCondLst>
                                  <p:childTnLst>
                                    <p:set>
                                      <p:cBhvr>
                                        <p:cTn id="29" dur="1" fill="hold">
                                          <p:stCondLst>
                                            <p:cond delay="499"/>
                                          </p:stCondLst>
                                        </p:cTn>
                                        <p:tgtEl>
                                          <p:spTgt spid="451597"/>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451607"/>
                                        </p:tgtEl>
                                        <p:attrNameLst>
                                          <p:attrName>style.visibility</p:attrName>
                                        </p:attrNameLst>
                                      </p:cBhvr>
                                      <p:to>
                                        <p:strVal val="visible"/>
                                      </p:to>
                                    </p:set>
                                    <p:animEffect transition="in" filter="wipe(up)">
                                      <p:cBhvr>
                                        <p:cTn id="34" dur="500"/>
                                        <p:tgtEl>
                                          <p:spTgt spid="451607"/>
                                        </p:tgtEl>
                                      </p:cBhvr>
                                    </p:animEffect>
                                  </p:childTnLst>
                                </p:cTn>
                              </p:par>
                            </p:childTnLst>
                          </p:cTn>
                        </p:par>
                        <p:par>
                          <p:cTn id="35" fill="hold" nodeType="afterGroup">
                            <p:stCondLst>
                              <p:cond delay="500"/>
                            </p:stCondLst>
                            <p:childTnLst>
                              <p:par>
                                <p:cTn id="36" presetID="1" presetClass="entr" presetSubtype="0" fill="hold" grpId="0" nodeType="afterEffect">
                                  <p:stCondLst>
                                    <p:cond delay="0"/>
                                  </p:stCondLst>
                                  <p:childTnLst>
                                    <p:set>
                                      <p:cBhvr>
                                        <p:cTn id="37" dur="1" fill="hold">
                                          <p:stCondLst>
                                            <p:cond delay="499"/>
                                          </p:stCondLst>
                                        </p:cTn>
                                        <p:tgtEl>
                                          <p:spTgt spid="45159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51602"/>
                                        </p:tgtEl>
                                        <p:attrNameLst>
                                          <p:attrName>style.visibility</p:attrName>
                                        </p:attrNameLst>
                                      </p:cBhvr>
                                      <p:to>
                                        <p:strVal val="visible"/>
                                      </p:to>
                                    </p:set>
                                    <p:animEffect transition="in" filter="wipe(left)">
                                      <p:cBhvr>
                                        <p:cTn id="42" dur="500"/>
                                        <p:tgtEl>
                                          <p:spTgt spid="45160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451609"/>
                                        </p:tgtEl>
                                        <p:attrNameLst>
                                          <p:attrName>style.visibility</p:attrName>
                                        </p:attrNameLst>
                                      </p:cBhvr>
                                      <p:to>
                                        <p:strVal val="visible"/>
                                      </p:to>
                                    </p:set>
                                    <p:anim calcmode="lin" valueType="num">
                                      <p:cBhvr additive="base">
                                        <p:cTn id="47" dur="500" fill="hold"/>
                                        <p:tgtEl>
                                          <p:spTgt spid="451609"/>
                                        </p:tgtEl>
                                        <p:attrNameLst>
                                          <p:attrName>ppt_x</p:attrName>
                                        </p:attrNameLst>
                                      </p:cBhvr>
                                      <p:tavLst>
                                        <p:tav tm="0">
                                          <p:val>
                                            <p:strVal val="0-#ppt_w/2"/>
                                          </p:val>
                                        </p:tav>
                                        <p:tav tm="100000">
                                          <p:val>
                                            <p:strVal val="#ppt_x"/>
                                          </p:val>
                                        </p:tav>
                                      </p:tavLst>
                                    </p:anim>
                                    <p:anim calcmode="lin" valueType="num">
                                      <p:cBhvr additive="base">
                                        <p:cTn id="48" dur="500" fill="hold"/>
                                        <p:tgtEl>
                                          <p:spTgt spid="451609"/>
                                        </p:tgtEl>
                                        <p:attrNameLst>
                                          <p:attrName>ppt_y</p:attrName>
                                        </p:attrNameLst>
                                      </p:cBhvr>
                                      <p:tavLst>
                                        <p:tav tm="0">
                                          <p:val>
                                            <p:strVal val="#ppt_y"/>
                                          </p:val>
                                        </p:tav>
                                        <p:tav tm="100000">
                                          <p:val>
                                            <p:strVal val="#ppt_y"/>
                                          </p:val>
                                        </p:tav>
                                      </p:tavLst>
                                    </p:anim>
                                  </p:childTnLst>
                                </p:cTn>
                              </p:par>
                            </p:childTnLst>
                          </p:cTn>
                        </p:par>
                        <p:par>
                          <p:cTn id="49" fill="hold" nodeType="afterGroup">
                            <p:stCondLst>
                              <p:cond delay="500"/>
                            </p:stCondLst>
                            <p:childTnLst>
                              <p:par>
                                <p:cTn id="50" presetID="23" presetClass="entr" presetSubtype="16" fill="hold" nodeType="afterEffect">
                                  <p:stCondLst>
                                    <p:cond delay="0"/>
                                  </p:stCondLst>
                                  <p:childTnLst>
                                    <p:set>
                                      <p:cBhvr>
                                        <p:cTn id="51" dur="1" fill="hold">
                                          <p:stCondLst>
                                            <p:cond delay="0"/>
                                          </p:stCondLst>
                                        </p:cTn>
                                        <p:tgtEl>
                                          <p:spTgt spid="451608"/>
                                        </p:tgtEl>
                                        <p:attrNameLst>
                                          <p:attrName>style.visibility</p:attrName>
                                        </p:attrNameLst>
                                      </p:cBhvr>
                                      <p:to>
                                        <p:strVal val="visible"/>
                                      </p:to>
                                    </p:set>
                                    <p:anim calcmode="lin" valueType="num">
                                      <p:cBhvr>
                                        <p:cTn id="52" dur="500" fill="hold"/>
                                        <p:tgtEl>
                                          <p:spTgt spid="451608"/>
                                        </p:tgtEl>
                                        <p:attrNameLst>
                                          <p:attrName>ppt_w</p:attrName>
                                        </p:attrNameLst>
                                      </p:cBhvr>
                                      <p:tavLst>
                                        <p:tav tm="0">
                                          <p:val>
                                            <p:fltVal val="0"/>
                                          </p:val>
                                        </p:tav>
                                        <p:tav tm="100000">
                                          <p:val>
                                            <p:strVal val="#ppt_w"/>
                                          </p:val>
                                        </p:tav>
                                      </p:tavLst>
                                    </p:anim>
                                    <p:anim calcmode="lin" valueType="num">
                                      <p:cBhvr>
                                        <p:cTn id="53" dur="500" fill="hold"/>
                                        <p:tgtEl>
                                          <p:spTgt spid="451608"/>
                                        </p:tgtEl>
                                        <p:attrNameLst>
                                          <p:attrName>ppt_h</p:attrName>
                                        </p:attrNameLst>
                                      </p:cBhvr>
                                      <p:tavLst>
                                        <p:tav tm="0">
                                          <p:val>
                                            <p:fltVal val="0"/>
                                          </p:val>
                                        </p:tav>
                                        <p:tav tm="100000">
                                          <p:val>
                                            <p:strVal val="#ppt_h"/>
                                          </p:val>
                                        </p:tav>
                                      </p:tavLst>
                                    </p:anim>
                                  </p:childTnLst>
                                </p:cTn>
                              </p:par>
                            </p:childTnLst>
                          </p:cTn>
                        </p:par>
                        <p:par>
                          <p:cTn id="54" fill="hold" nodeType="afterGroup">
                            <p:stCondLst>
                              <p:cond delay="1000"/>
                            </p:stCondLst>
                            <p:childTnLst>
                              <p:par>
                                <p:cTn id="55" presetID="1" presetClass="entr" presetSubtype="0" fill="hold" grpId="0" nodeType="afterEffect">
                                  <p:stCondLst>
                                    <p:cond delay="0"/>
                                  </p:stCondLst>
                                  <p:childTnLst>
                                    <p:set>
                                      <p:cBhvr>
                                        <p:cTn id="56" dur="1" fill="hold">
                                          <p:stCondLst>
                                            <p:cond delay="499"/>
                                          </p:stCondLst>
                                        </p:cTn>
                                        <p:tgtEl>
                                          <p:spTgt spid="451599"/>
                                        </p:tgtEl>
                                        <p:attrNameLst>
                                          <p:attrName>style.visibility</p:attrName>
                                        </p:attrNameLst>
                                      </p:cBhvr>
                                      <p:to>
                                        <p:strVal val="visible"/>
                                      </p:to>
                                    </p:set>
                                  </p:childTnLst>
                                </p:cTn>
                              </p:par>
                            </p:childTnLst>
                          </p:cTn>
                        </p:par>
                        <p:par>
                          <p:cTn id="57" fill="hold" nodeType="afterGroup">
                            <p:stCondLst>
                              <p:cond delay="1500"/>
                            </p:stCondLst>
                            <p:childTnLst>
                              <p:par>
                                <p:cTn id="58" presetID="1" presetClass="entr" presetSubtype="0" fill="hold" grpId="0" nodeType="afterEffect">
                                  <p:stCondLst>
                                    <p:cond delay="0"/>
                                  </p:stCondLst>
                                  <p:childTnLst>
                                    <p:set>
                                      <p:cBhvr>
                                        <p:cTn id="59" dur="1" fill="hold">
                                          <p:stCondLst>
                                            <p:cond delay="499"/>
                                          </p:stCondLst>
                                        </p:cTn>
                                        <p:tgtEl>
                                          <p:spTgt spid="451600"/>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ntr" presetSubtype="8" fill="hold" nodeType="clickEffect">
                                  <p:stCondLst>
                                    <p:cond delay="0"/>
                                  </p:stCondLst>
                                  <p:childTnLst>
                                    <p:set>
                                      <p:cBhvr>
                                        <p:cTn id="63" dur="1" fill="hold">
                                          <p:stCondLst>
                                            <p:cond delay="0"/>
                                          </p:stCondLst>
                                        </p:cTn>
                                        <p:tgtEl>
                                          <p:spTgt spid="451610"/>
                                        </p:tgtEl>
                                        <p:attrNameLst>
                                          <p:attrName>style.visibility</p:attrName>
                                        </p:attrNameLst>
                                      </p:cBhvr>
                                      <p:to>
                                        <p:strVal val="visible"/>
                                      </p:to>
                                    </p:set>
                                    <p:anim calcmode="lin" valueType="num">
                                      <p:cBhvr additive="base">
                                        <p:cTn id="64" dur="500" fill="hold"/>
                                        <p:tgtEl>
                                          <p:spTgt spid="451610"/>
                                        </p:tgtEl>
                                        <p:attrNameLst>
                                          <p:attrName>ppt_x</p:attrName>
                                        </p:attrNameLst>
                                      </p:cBhvr>
                                      <p:tavLst>
                                        <p:tav tm="0">
                                          <p:val>
                                            <p:strVal val="0-#ppt_w/2"/>
                                          </p:val>
                                        </p:tav>
                                        <p:tav tm="100000">
                                          <p:val>
                                            <p:strVal val="#ppt_x"/>
                                          </p:val>
                                        </p:tav>
                                      </p:tavLst>
                                    </p:anim>
                                    <p:anim calcmode="lin" valueType="num">
                                      <p:cBhvr additive="base">
                                        <p:cTn id="65" dur="500" fill="hold"/>
                                        <p:tgtEl>
                                          <p:spTgt spid="451610"/>
                                        </p:tgtEl>
                                        <p:attrNameLst>
                                          <p:attrName>ppt_y</p:attrName>
                                        </p:attrNameLst>
                                      </p:cBhvr>
                                      <p:tavLst>
                                        <p:tav tm="0">
                                          <p:val>
                                            <p:strVal val="#ppt_y"/>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451613"/>
                                        </p:tgtEl>
                                        <p:attrNameLst>
                                          <p:attrName>style.visibility</p:attrName>
                                        </p:attrNameLst>
                                      </p:cBhvr>
                                      <p:to>
                                        <p:strVal val="visible"/>
                                      </p:to>
                                    </p:set>
                                    <p:anim calcmode="lin" valueType="num">
                                      <p:cBhvr additive="base">
                                        <p:cTn id="70" dur="500" fill="hold"/>
                                        <p:tgtEl>
                                          <p:spTgt spid="451613"/>
                                        </p:tgtEl>
                                        <p:attrNameLst>
                                          <p:attrName>ppt_x</p:attrName>
                                        </p:attrNameLst>
                                      </p:cBhvr>
                                      <p:tavLst>
                                        <p:tav tm="0">
                                          <p:val>
                                            <p:strVal val="0-#ppt_w/2"/>
                                          </p:val>
                                        </p:tav>
                                        <p:tav tm="100000">
                                          <p:val>
                                            <p:strVal val="#ppt_x"/>
                                          </p:val>
                                        </p:tav>
                                      </p:tavLst>
                                    </p:anim>
                                    <p:anim calcmode="lin" valueType="num">
                                      <p:cBhvr additive="base">
                                        <p:cTn id="71" dur="500" fill="hold"/>
                                        <p:tgtEl>
                                          <p:spTgt spid="451613"/>
                                        </p:tgtEl>
                                        <p:attrNameLst>
                                          <p:attrName>ppt_y</p:attrName>
                                        </p:attrNameLst>
                                      </p:cBhvr>
                                      <p:tavLst>
                                        <p:tav tm="0">
                                          <p:val>
                                            <p:strVal val="#ppt_y"/>
                                          </p:val>
                                        </p:tav>
                                        <p:tav tm="100000">
                                          <p:val>
                                            <p:strVal val="#ppt_y"/>
                                          </p:val>
                                        </p:tav>
                                      </p:tavLst>
                                    </p:anim>
                                  </p:childTnLst>
                                </p:cTn>
                              </p:par>
                            </p:childTnLst>
                          </p:cTn>
                        </p:par>
                        <p:par>
                          <p:cTn id="72" fill="hold" nodeType="afterGroup">
                            <p:stCondLst>
                              <p:cond delay="500"/>
                            </p:stCondLst>
                            <p:childTnLst>
                              <p:par>
                                <p:cTn id="73" presetID="14" presetClass="entr" presetSubtype="10" fill="hold" grpId="0" nodeType="afterEffect">
                                  <p:stCondLst>
                                    <p:cond delay="0"/>
                                  </p:stCondLst>
                                  <p:childTnLst>
                                    <p:set>
                                      <p:cBhvr>
                                        <p:cTn id="74" dur="1" fill="hold">
                                          <p:stCondLst>
                                            <p:cond delay="0"/>
                                          </p:stCondLst>
                                        </p:cTn>
                                        <p:tgtEl>
                                          <p:spTgt spid="451611"/>
                                        </p:tgtEl>
                                        <p:attrNameLst>
                                          <p:attrName>style.visibility</p:attrName>
                                        </p:attrNameLst>
                                      </p:cBhvr>
                                      <p:to>
                                        <p:strVal val="visible"/>
                                      </p:to>
                                    </p:set>
                                    <p:animEffect transition="in" filter="randombar(horizontal)">
                                      <p:cBhvr>
                                        <p:cTn id="75" dur="500"/>
                                        <p:tgtEl>
                                          <p:spTgt spid="451611"/>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8" fill="hold" grpId="0" nodeType="clickEffect">
                                  <p:stCondLst>
                                    <p:cond delay="0"/>
                                  </p:stCondLst>
                                  <p:childTnLst>
                                    <p:set>
                                      <p:cBhvr>
                                        <p:cTn id="79" dur="1" fill="hold">
                                          <p:stCondLst>
                                            <p:cond delay="0"/>
                                          </p:stCondLst>
                                        </p:cTn>
                                        <p:tgtEl>
                                          <p:spTgt spid="451614"/>
                                        </p:tgtEl>
                                        <p:attrNameLst>
                                          <p:attrName>style.visibility</p:attrName>
                                        </p:attrNameLst>
                                      </p:cBhvr>
                                      <p:to>
                                        <p:strVal val="visible"/>
                                      </p:to>
                                    </p:set>
                                    <p:anim calcmode="lin" valueType="num">
                                      <p:cBhvr additive="base">
                                        <p:cTn id="80" dur="500" fill="hold"/>
                                        <p:tgtEl>
                                          <p:spTgt spid="451614"/>
                                        </p:tgtEl>
                                        <p:attrNameLst>
                                          <p:attrName>ppt_x</p:attrName>
                                        </p:attrNameLst>
                                      </p:cBhvr>
                                      <p:tavLst>
                                        <p:tav tm="0">
                                          <p:val>
                                            <p:strVal val="0-#ppt_w/2"/>
                                          </p:val>
                                        </p:tav>
                                        <p:tav tm="100000">
                                          <p:val>
                                            <p:strVal val="#ppt_x"/>
                                          </p:val>
                                        </p:tav>
                                      </p:tavLst>
                                    </p:anim>
                                    <p:anim calcmode="lin" valueType="num">
                                      <p:cBhvr additive="base">
                                        <p:cTn id="81" dur="500" fill="hold"/>
                                        <p:tgtEl>
                                          <p:spTgt spid="451614"/>
                                        </p:tgtEl>
                                        <p:attrNameLst>
                                          <p:attrName>ppt_y</p:attrName>
                                        </p:attrNameLst>
                                      </p:cBhvr>
                                      <p:tavLst>
                                        <p:tav tm="0">
                                          <p:val>
                                            <p:strVal val="#ppt_y"/>
                                          </p:val>
                                        </p:tav>
                                        <p:tav tm="100000">
                                          <p:val>
                                            <p:strVal val="#ppt_y"/>
                                          </p:val>
                                        </p:tav>
                                      </p:tavLst>
                                    </p:anim>
                                  </p:childTnLst>
                                </p:cTn>
                              </p:par>
                            </p:childTnLst>
                          </p:cTn>
                        </p:par>
                        <p:par>
                          <p:cTn id="82" fill="hold" nodeType="afterGroup">
                            <p:stCondLst>
                              <p:cond delay="500"/>
                            </p:stCondLst>
                            <p:childTnLst>
                              <p:par>
                                <p:cTn id="83" presetID="14" presetClass="entr" presetSubtype="10" fill="hold" grpId="0" nodeType="afterEffect">
                                  <p:stCondLst>
                                    <p:cond delay="0"/>
                                  </p:stCondLst>
                                  <p:childTnLst>
                                    <p:set>
                                      <p:cBhvr>
                                        <p:cTn id="84" dur="1" fill="hold">
                                          <p:stCondLst>
                                            <p:cond delay="0"/>
                                          </p:stCondLst>
                                        </p:cTn>
                                        <p:tgtEl>
                                          <p:spTgt spid="451612"/>
                                        </p:tgtEl>
                                        <p:attrNameLst>
                                          <p:attrName>style.visibility</p:attrName>
                                        </p:attrNameLst>
                                      </p:cBhvr>
                                      <p:to>
                                        <p:strVal val="visible"/>
                                      </p:to>
                                    </p:set>
                                    <p:animEffect transition="in" filter="randombar(horizontal)">
                                      <p:cBhvr>
                                        <p:cTn id="85" dur="500"/>
                                        <p:tgtEl>
                                          <p:spTgt spid="451612"/>
                                        </p:tgtEl>
                                      </p:cBhvr>
                                    </p:animEffect>
                                  </p:childTnLst>
                                </p:cTn>
                              </p:par>
                            </p:childTnLst>
                          </p:cTn>
                        </p:par>
                      </p:childTnLst>
                    </p:cTn>
                  </p:par>
                  <p:par>
                    <p:cTn id="86" fill="hold">
                      <p:stCondLst>
                        <p:cond delay="indefinite"/>
                      </p:stCondLst>
                      <p:childTnLst>
                        <p:par>
                          <p:cTn id="87" fill="hold" nodeType="afterGroup">
                            <p:stCondLst>
                              <p:cond delay="0"/>
                            </p:stCondLst>
                            <p:childTnLst>
                              <p:par>
                                <p:cTn id="88" presetID="10" presetClass="entr" presetSubtype="0" fill="hold" nodeType="clickEffect">
                                  <p:stCondLst>
                                    <p:cond delay="0"/>
                                  </p:stCondLst>
                                  <p:childTnLst>
                                    <p:set>
                                      <p:cBhvr>
                                        <p:cTn id="89" dur="1" fill="hold">
                                          <p:stCondLst>
                                            <p:cond delay="0"/>
                                          </p:stCondLst>
                                        </p:cTn>
                                        <p:tgtEl>
                                          <p:spTgt spid="451615"/>
                                        </p:tgtEl>
                                        <p:attrNameLst>
                                          <p:attrName>style.visibility</p:attrName>
                                        </p:attrNameLst>
                                      </p:cBhvr>
                                      <p:to>
                                        <p:strVal val="visible"/>
                                      </p:to>
                                    </p:set>
                                    <p:animEffect transition="in" filter="fade">
                                      <p:cBhvr>
                                        <p:cTn id="90" dur="500"/>
                                        <p:tgtEl>
                                          <p:spTgt spid="451615"/>
                                        </p:tgtEl>
                                      </p:cBhvr>
                                    </p:animEffect>
                                  </p:childTnLst>
                                </p:cTn>
                              </p:par>
                            </p:childTnLst>
                          </p:cTn>
                        </p:par>
                        <p:par>
                          <p:cTn id="91" fill="hold">
                            <p:stCondLst>
                              <p:cond delay="500"/>
                            </p:stCondLst>
                            <p:childTnLst>
                              <p:par>
                                <p:cTn id="92" presetID="2" presetClass="entr" presetSubtype="4" fill="hold" grpId="0" nodeType="afterEffect">
                                  <p:stCondLst>
                                    <p:cond delay="0"/>
                                  </p:stCondLst>
                                  <p:childTnLst>
                                    <p:set>
                                      <p:cBhvr>
                                        <p:cTn id="93" dur="1" fill="hold">
                                          <p:stCondLst>
                                            <p:cond delay="0"/>
                                          </p:stCondLst>
                                        </p:cTn>
                                        <p:tgtEl>
                                          <p:spTgt spid="451616"/>
                                        </p:tgtEl>
                                        <p:attrNameLst>
                                          <p:attrName>style.visibility</p:attrName>
                                        </p:attrNameLst>
                                      </p:cBhvr>
                                      <p:to>
                                        <p:strVal val="visible"/>
                                      </p:to>
                                    </p:set>
                                    <p:anim calcmode="lin" valueType="num">
                                      <p:cBhvr additive="base">
                                        <p:cTn id="94" dur="500" fill="hold"/>
                                        <p:tgtEl>
                                          <p:spTgt spid="451616"/>
                                        </p:tgtEl>
                                        <p:attrNameLst>
                                          <p:attrName>ppt_x</p:attrName>
                                        </p:attrNameLst>
                                      </p:cBhvr>
                                      <p:tavLst>
                                        <p:tav tm="0">
                                          <p:val>
                                            <p:strVal val="#ppt_x"/>
                                          </p:val>
                                        </p:tav>
                                        <p:tav tm="100000">
                                          <p:val>
                                            <p:strVal val="#ppt_x"/>
                                          </p:val>
                                        </p:tav>
                                      </p:tavLst>
                                    </p:anim>
                                    <p:anim calcmode="lin" valueType="num">
                                      <p:cBhvr additive="base">
                                        <p:cTn id="95" dur="500" fill="hold"/>
                                        <p:tgtEl>
                                          <p:spTgt spid="4516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94" grpId="0" autoUpdateAnimBg="0"/>
      <p:bldP spid="451595" grpId="0" autoUpdateAnimBg="0"/>
      <p:bldP spid="451596" grpId="0" autoUpdateAnimBg="0"/>
      <p:bldP spid="451597" grpId="0" autoUpdateAnimBg="0"/>
      <p:bldP spid="451598" grpId="0" autoUpdateAnimBg="0"/>
      <p:bldP spid="451599" grpId="0" autoUpdateAnimBg="0"/>
      <p:bldP spid="451600" grpId="0" autoUpdateAnimBg="0"/>
      <p:bldP spid="451609" grpId="0" autoUpdateAnimBg="0"/>
      <p:bldP spid="451611" grpId="0" autoUpdateAnimBg="0"/>
      <p:bldP spid="451612" grpId="0" autoUpdateAnimBg="0"/>
      <p:bldP spid="451613" grpId="0" autoUpdateAnimBg="0"/>
      <p:bldP spid="451614" grpId="0" autoUpdateAnimBg="0"/>
      <p:bldP spid="451616"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a:extLst>
              <a:ext uri="{FF2B5EF4-FFF2-40B4-BE49-F238E27FC236}">
                <a16:creationId xmlns:a16="http://schemas.microsoft.com/office/drawing/2014/main" id="{C4FE38F1-E151-4264-A99D-8FBD17597EC7}"/>
              </a:ext>
            </a:extLst>
          </p:cNvPr>
          <p:cNvSpPr>
            <a:spLocks noGrp="1" noChangeArrowheads="1"/>
          </p:cNvSpPr>
          <p:nvPr>
            <p:ph type="title"/>
          </p:nvPr>
        </p:nvSpPr>
        <p:spPr>
          <a:xfrm>
            <a:off x="1371600" y="166688"/>
            <a:ext cx="6705600" cy="823912"/>
          </a:xfrm>
        </p:spPr>
        <p:txBody>
          <a:bodyPr/>
          <a:lstStyle/>
          <a:p>
            <a:pPr algn="l"/>
            <a:r>
              <a:rPr kumimoji="1" lang="zh-CN" altLang="en-US" sz="4800" b="1">
                <a:latin typeface="楷体_GB2312" pitchFamily="49" charset="-122"/>
                <a:ea typeface="楷体_GB2312" pitchFamily="49" charset="-122"/>
                <a:sym typeface="Symbol" panose="05050102010706020507" pitchFamily="18" charset="2"/>
              </a:rPr>
              <a:t>节流阀代替膨胀机分析</a:t>
            </a:r>
          </a:p>
        </p:txBody>
      </p:sp>
      <p:sp>
        <p:nvSpPr>
          <p:cNvPr id="452611" name="Line 3">
            <a:extLst>
              <a:ext uri="{FF2B5EF4-FFF2-40B4-BE49-F238E27FC236}">
                <a16:creationId xmlns:a16="http://schemas.microsoft.com/office/drawing/2014/main" id="{3A37C201-00D0-4928-84A0-B17A013C2E39}"/>
              </a:ext>
            </a:extLst>
          </p:cNvPr>
          <p:cNvSpPr>
            <a:spLocks noChangeShapeType="1"/>
          </p:cNvSpPr>
          <p:nvPr/>
        </p:nvSpPr>
        <p:spPr bwMode="auto">
          <a:xfrm flipV="1">
            <a:off x="5522913" y="1295400"/>
            <a:ext cx="0" cy="304800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2612" name="Line 4">
            <a:extLst>
              <a:ext uri="{FF2B5EF4-FFF2-40B4-BE49-F238E27FC236}">
                <a16:creationId xmlns:a16="http://schemas.microsoft.com/office/drawing/2014/main" id="{5B8B2358-503F-4768-96C7-3B4B2F382846}"/>
              </a:ext>
            </a:extLst>
          </p:cNvPr>
          <p:cNvSpPr>
            <a:spLocks noChangeShapeType="1"/>
          </p:cNvSpPr>
          <p:nvPr/>
        </p:nvSpPr>
        <p:spPr bwMode="auto">
          <a:xfrm>
            <a:off x="5522913" y="4343400"/>
            <a:ext cx="3276600" cy="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2613" name="Freeform 5">
            <a:extLst>
              <a:ext uri="{FF2B5EF4-FFF2-40B4-BE49-F238E27FC236}">
                <a16:creationId xmlns:a16="http://schemas.microsoft.com/office/drawing/2014/main" id="{A5A9EEC8-DF4C-41F4-ADE3-DA25803182BE}"/>
              </a:ext>
            </a:extLst>
          </p:cNvPr>
          <p:cNvSpPr>
            <a:spLocks/>
          </p:cNvSpPr>
          <p:nvPr/>
        </p:nvSpPr>
        <p:spPr bwMode="auto">
          <a:xfrm rot="158817">
            <a:off x="5829300" y="2057400"/>
            <a:ext cx="2743200" cy="1981200"/>
          </a:xfrm>
          <a:custGeom>
            <a:avLst/>
            <a:gdLst>
              <a:gd name="T0" fmla="*/ 0 w 1152"/>
              <a:gd name="T1" fmla="*/ 776 h 776"/>
              <a:gd name="T2" fmla="*/ 528 w 1152"/>
              <a:gd name="T3" fmla="*/ 8 h 776"/>
              <a:gd name="T4" fmla="*/ 1152 w 1152"/>
              <a:gd name="T5" fmla="*/ 728 h 776"/>
            </a:gdLst>
            <a:ahLst/>
            <a:cxnLst>
              <a:cxn ang="0">
                <a:pos x="T0" y="T1"/>
              </a:cxn>
              <a:cxn ang="0">
                <a:pos x="T2" y="T3"/>
              </a:cxn>
              <a:cxn ang="0">
                <a:pos x="T4" y="T5"/>
              </a:cxn>
            </a:cxnLst>
            <a:rect l="0" t="0" r="r" b="b"/>
            <a:pathLst>
              <a:path w="1152" h="776">
                <a:moveTo>
                  <a:pt x="0" y="776"/>
                </a:moveTo>
                <a:cubicBezTo>
                  <a:pt x="168" y="396"/>
                  <a:pt x="336" y="16"/>
                  <a:pt x="528" y="8"/>
                </a:cubicBezTo>
                <a:cubicBezTo>
                  <a:pt x="720" y="0"/>
                  <a:pt x="1056" y="616"/>
                  <a:pt x="1152" y="728"/>
                </a:cubicBezTo>
              </a:path>
            </a:pathLst>
          </a:custGeom>
          <a:noFill/>
          <a:ln w="25400" cap="flat" cmpd="sng">
            <a:solidFill>
              <a:srgbClr val="00FFFF"/>
            </a:solidFill>
            <a:prstDash val="solid"/>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2615" name="Line 7">
            <a:extLst>
              <a:ext uri="{FF2B5EF4-FFF2-40B4-BE49-F238E27FC236}">
                <a16:creationId xmlns:a16="http://schemas.microsoft.com/office/drawing/2014/main" id="{35016298-A3BC-4A38-BDEA-25B49A16DF63}"/>
              </a:ext>
            </a:extLst>
          </p:cNvPr>
          <p:cNvSpPr>
            <a:spLocks noChangeShapeType="1"/>
          </p:cNvSpPr>
          <p:nvPr/>
        </p:nvSpPr>
        <p:spPr bwMode="auto">
          <a:xfrm flipV="1">
            <a:off x="8382000" y="1905000"/>
            <a:ext cx="0" cy="1752600"/>
          </a:xfrm>
          <a:prstGeom prst="line">
            <a:avLst/>
          </a:prstGeom>
          <a:noFill/>
          <a:ln w="25400">
            <a:solidFill>
              <a:schemeClr val="tx2"/>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2616" name="Text Box 8">
            <a:extLst>
              <a:ext uri="{FF2B5EF4-FFF2-40B4-BE49-F238E27FC236}">
                <a16:creationId xmlns:a16="http://schemas.microsoft.com/office/drawing/2014/main" id="{5D6EC599-8994-40B3-B244-C759A2B2B3C8}"/>
              </a:ext>
            </a:extLst>
          </p:cNvPr>
          <p:cNvSpPr txBox="1">
            <a:spLocks noChangeArrowheads="1"/>
          </p:cNvSpPr>
          <p:nvPr/>
        </p:nvSpPr>
        <p:spPr bwMode="auto">
          <a:xfrm>
            <a:off x="4938713" y="1169988"/>
            <a:ext cx="431800" cy="5794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solidFill>
                  <a:srgbClr val="66FF66"/>
                </a:solidFill>
                <a:latin typeface="Arial" panose="020B0604020202020204" pitchFamily="34" charset="0"/>
                <a:ea typeface="宋体" panose="02010600030101010101" pitchFamily="2" charset="-122"/>
              </a:rPr>
              <a:t>T</a:t>
            </a:r>
          </a:p>
        </p:txBody>
      </p:sp>
      <p:sp>
        <p:nvSpPr>
          <p:cNvPr id="452617" name="Text Box 9">
            <a:extLst>
              <a:ext uri="{FF2B5EF4-FFF2-40B4-BE49-F238E27FC236}">
                <a16:creationId xmlns:a16="http://schemas.microsoft.com/office/drawing/2014/main" id="{D435B9A1-F101-42FD-A979-049B2D4335A8}"/>
              </a:ext>
            </a:extLst>
          </p:cNvPr>
          <p:cNvSpPr txBox="1">
            <a:spLocks noChangeArrowheads="1"/>
          </p:cNvSpPr>
          <p:nvPr/>
        </p:nvSpPr>
        <p:spPr bwMode="auto">
          <a:xfrm>
            <a:off x="8458200" y="4433888"/>
            <a:ext cx="420688" cy="5794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i="1">
                <a:latin typeface="Arial" panose="020B0604020202020204" pitchFamily="34" charset="0"/>
                <a:ea typeface="宋体" panose="02010600030101010101" pitchFamily="2" charset="-122"/>
              </a:rPr>
              <a:t>s</a:t>
            </a:r>
          </a:p>
        </p:txBody>
      </p:sp>
      <p:sp>
        <p:nvSpPr>
          <p:cNvPr id="452618" name="Text Box 10">
            <a:extLst>
              <a:ext uri="{FF2B5EF4-FFF2-40B4-BE49-F238E27FC236}">
                <a16:creationId xmlns:a16="http://schemas.microsoft.com/office/drawing/2014/main" id="{8D628267-62A8-4BDD-B579-CFFC40736A16}"/>
              </a:ext>
            </a:extLst>
          </p:cNvPr>
          <p:cNvSpPr txBox="1">
            <a:spLocks noChangeArrowheads="1"/>
          </p:cNvSpPr>
          <p:nvPr/>
        </p:nvSpPr>
        <p:spPr bwMode="auto">
          <a:xfrm>
            <a:off x="8382000" y="3429000"/>
            <a:ext cx="3540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1</a:t>
            </a:r>
          </a:p>
        </p:txBody>
      </p:sp>
      <p:sp>
        <p:nvSpPr>
          <p:cNvPr id="452619" name="Text Box 11">
            <a:extLst>
              <a:ext uri="{FF2B5EF4-FFF2-40B4-BE49-F238E27FC236}">
                <a16:creationId xmlns:a16="http://schemas.microsoft.com/office/drawing/2014/main" id="{9F357AEF-ACBA-4609-A4E4-89B139FC78DC}"/>
              </a:ext>
            </a:extLst>
          </p:cNvPr>
          <p:cNvSpPr txBox="1">
            <a:spLocks noChangeArrowheads="1"/>
          </p:cNvSpPr>
          <p:nvPr/>
        </p:nvSpPr>
        <p:spPr bwMode="auto">
          <a:xfrm>
            <a:off x="8408988" y="16002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2</a:t>
            </a:r>
          </a:p>
        </p:txBody>
      </p:sp>
      <p:sp>
        <p:nvSpPr>
          <p:cNvPr id="452620" name="Text Box 12">
            <a:extLst>
              <a:ext uri="{FF2B5EF4-FFF2-40B4-BE49-F238E27FC236}">
                <a16:creationId xmlns:a16="http://schemas.microsoft.com/office/drawing/2014/main" id="{DA5CED65-69DF-4D13-AC6F-1D1E60F279E3}"/>
              </a:ext>
            </a:extLst>
          </p:cNvPr>
          <p:cNvSpPr txBox="1">
            <a:spLocks noChangeArrowheads="1"/>
          </p:cNvSpPr>
          <p:nvPr/>
        </p:nvSpPr>
        <p:spPr bwMode="auto">
          <a:xfrm>
            <a:off x="7732713" y="22860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3</a:t>
            </a:r>
          </a:p>
        </p:txBody>
      </p:sp>
      <p:sp>
        <p:nvSpPr>
          <p:cNvPr id="452621" name="Text Box 13">
            <a:extLst>
              <a:ext uri="{FF2B5EF4-FFF2-40B4-BE49-F238E27FC236}">
                <a16:creationId xmlns:a16="http://schemas.microsoft.com/office/drawing/2014/main" id="{DD46F805-8C5C-4CF2-8228-D1722B2560BA}"/>
              </a:ext>
            </a:extLst>
          </p:cNvPr>
          <p:cNvSpPr txBox="1">
            <a:spLocks noChangeArrowheads="1"/>
          </p:cNvSpPr>
          <p:nvPr/>
        </p:nvSpPr>
        <p:spPr bwMode="auto">
          <a:xfrm>
            <a:off x="6056313" y="25146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4</a:t>
            </a:r>
          </a:p>
        </p:txBody>
      </p:sp>
      <p:sp>
        <p:nvSpPr>
          <p:cNvPr id="452622" name="Text Box 14">
            <a:extLst>
              <a:ext uri="{FF2B5EF4-FFF2-40B4-BE49-F238E27FC236}">
                <a16:creationId xmlns:a16="http://schemas.microsoft.com/office/drawing/2014/main" id="{719D9518-3F85-4EE1-87BE-939972AF8A64}"/>
              </a:ext>
            </a:extLst>
          </p:cNvPr>
          <p:cNvSpPr txBox="1">
            <a:spLocks noChangeArrowheads="1"/>
          </p:cNvSpPr>
          <p:nvPr/>
        </p:nvSpPr>
        <p:spPr bwMode="auto">
          <a:xfrm>
            <a:off x="6513513" y="37338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5</a:t>
            </a:r>
          </a:p>
        </p:txBody>
      </p:sp>
      <p:sp>
        <p:nvSpPr>
          <p:cNvPr id="452623" name="Text Box 15">
            <a:extLst>
              <a:ext uri="{FF2B5EF4-FFF2-40B4-BE49-F238E27FC236}">
                <a16:creationId xmlns:a16="http://schemas.microsoft.com/office/drawing/2014/main" id="{AC03E243-C625-4629-9C93-179683021983}"/>
              </a:ext>
            </a:extLst>
          </p:cNvPr>
          <p:cNvSpPr txBox="1">
            <a:spLocks noChangeArrowheads="1"/>
          </p:cNvSpPr>
          <p:nvPr/>
        </p:nvSpPr>
        <p:spPr bwMode="auto">
          <a:xfrm>
            <a:off x="6208713" y="37338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6</a:t>
            </a:r>
          </a:p>
        </p:txBody>
      </p:sp>
      <p:sp>
        <p:nvSpPr>
          <p:cNvPr id="452625" name="Text Box 17">
            <a:extLst>
              <a:ext uri="{FF2B5EF4-FFF2-40B4-BE49-F238E27FC236}">
                <a16:creationId xmlns:a16="http://schemas.microsoft.com/office/drawing/2014/main" id="{DEDBFD5B-7ABD-455D-88D1-AED27EBDE1B7}"/>
              </a:ext>
            </a:extLst>
          </p:cNvPr>
          <p:cNvSpPr txBox="1">
            <a:spLocks noChangeArrowheads="1"/>
          </p:cNvSpPr>
          <p:nvPr/>
        </p:nvSpPr>
        <p:spPr bwMode="auto">
          <a:xfrm>
            <a:off x="5522913" y="35814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8</a:t>
            </a:r>
          </a:p>
        </p:txBody>
      </p:sp>
      <p:sp>
        <p:nvSpPr>
          <p:cNvPr id="452626" name="Line 18">
            <a:extLst>
              <a:ext uri="{FF2B5EF4-FFF2-40B4-BE49-F238E27FC236}">
                <a16:creationId xmlns:a16="http://schemas.microsoft.com/office/drawing/2014/main" id="{7A0A04E9-748B-49EC-B3D0-239E76C5EBC9}"/>
              </a:ext>
            </a:extLst>
          </p:cNvPr>
          <p:cNvSpPr>
            <a:spLocks noChangeShapeType="1"/>
          </p:cNvSpPr>
          <p:nvPr/>
        </p:nvSpPr>
        <p:spPr bwMode="auto">
          <a:xfrm>
            <a:off x="5943600" y="3657600"/>
            <a:ext cx="2397125" cy="0"/>
          </a:xfrm>
          <a:prstGeom prst="line">
            <a:avLst/>
          </a:prstGeom>
          <a:noFill/>
          <a:ln w="31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452628" name="Group 20">
            <a:extLst>
              <a:ext uri="{FF2B5EF4-FFF2-40B4-BE49-F238E27FC236}">
                <a16:creationId xmlns:a16="http://schemas.microsoft.com/office/drawing/2014/main" id="{7ABCF23E-B2A2-4B44-846C-3D1ACF6CA63A}"/>
              </a:ext>
            </a:extLst>
          </p:cNvPr>
          <p:cNvGrpSpPr>
            <a:grpSpLocks/>
          </p:cNvGrpSpPr>
          <p:nvPr/>
        </p:nvGrpSpPr>
        <p:grpSpPr bwMode="auto">
          <a:xfrm>
            <a:off x="6324600" y="1905000"/>
            <a:ext cx="2057400" cy="990600"/>
            <a:chOff x="3984" y="1200"/>
            <a:chExt cx="1296" cy="624"/>
          </a:xfrm>
        </p:grpSpPr>
        <p:sp>
          <p:nvSpPr>
            <p:cNvPr id="452629" name="Freeform 21">
              <a:extLst>
                <a:ext uri="{FF2B5EF4-FFF2-40B4-BE49-F238E27FC236}">
                  <a16:creationId xmlns:a16="http://schemas.microsoft.com/office/drawing/2014/main" id="{3BBDBF54-9799-4A43-8658-378A4FF2656B}"/>
                </a:ext>
              </a:extLst>
            </p:cNvPr>
            <p:cNvSpPr>
              <a:spLocks/>
            </p:cNvSpPr>
            <p:nvPr/>
          </p:nvSpPr>
          <p:spPr bwMode="auto">
            <a:xfrm>
              <a:off x="4992" y="1200"/>
              <a:ext cx="288" cy="624"/>
            </a:xfrm>
            <a:custGeom>
              <a:avLst/>
              <a:gdLst>
                <a:gd name="T0" fmla="*/ 288 w 288"/>
                <a:gd name="T1" fmla="*/ 0 h 624"/>
                <a:gd name="T2" fmla="*/ 144 w 288"/>
                <a:gd name="T3" fmla="*/ 432 h 624"/>
                <a:gd name="T4" fmla="*/ 0 w 288"/>
                <a:gd name="T5" fmla="*/ 624 h 624"/>
              </a:gdLst>
              <a:ahLst/>
              <a:cxnLst>
                <a:cxn ang="0">
                  <a:pos x="T0" y="T1"/>
                </a:cxn>
                <a:cxn ang="0">
                  <a:pos x="T2" y="T3"/>
                </a:cxn>
                <a:cxn ang="0">
                  <a:pos x="T4" y="T5"/>
                </a:cxn>
              </a:cxnLst>
              <a:rect l="0" t="0" r="r" b="b"/>
              <a:pathLst>
                <a:path w="288" h="624">
                  <a:moveTo>
                    <a:pt x="288" y="0"/>
                  </a:moveTo>
                  <a:cubicBezTo>
                    <a:pt x="240" y="164"/>
                    <a:pt x="192" y="328"/>
                    <a:pt x="144" y="432"/>
                  </a:cubicBezTo>
                  <a:cubicBezTo>
                    <a:pt x="96" y="536"/>
                    <a:pt x="8" y="608"/>
                    <a:pt x="0" y="624"/>
                  </a:cubicBezTo>
                </a:path>
              </a:pathLst>
            </a:custGeom>
            <a:noFill/>
            <a:ln w="25400" cap="flat" cmpd="sng">
              <a:solidFill>
                <a:schemeClr val="tx1"/>
              </a:solidFill>
              <a:prstDash val="solid"/>
              <a:round/>
              <a:headEnd type="none" w="sm" len="sm"/>
              <a:tailEnd type="none" w="lg" len="lg"/>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2630" name="Line 22">
              <a:extLst>
                <a:ext uri="{FF2B5EF4-FFF2-40B4-BE49-F238E27FC236}">
                  <a16:creationId xmlns:a16="http://schemas.microsoft.com/office/drawing/2014/main" id="{76DF3703-E4E0-4561-BAB3-55FB8952E4DC}"/>
                </a:ext>
              </a:extLst>
            </p:cNvPr>
            <p:cNvSpPr>
              <a:spLocks noChangeShapeType="1"/>
            </p:cNvSpPr>
            <p:nvPr/>
          </p:nvSpPr>
          <p:spPr bwMode="auto">
            <a:xfrm flipH="1">
              <a:off x="3984" y="1824"/>
              <a:ext cx="1008"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52631" name="Line 23">
            <a:extLst>
              <a:ext uri="{FF2B5EF4-FFF2-40B4-BE49-F238E27FC236}">
                <a16:creationId xmlns:a16="http://schemas.microsoft.com/office/drawing/2014/main" id="{9ED3D20D-E315-40CD-90D3-61227514F67D}"/>
              </a:ext>
            </a:extLst>
          </p:cNvPr>
          <p:cNvSpPr>
            <a:spLocks noChangeShapeType="1"/>
          </p:cNvSpPr>
          <p:nvPr/>
        </p:nvSpPr>
        <p:spPr bwMode="auto">
          <a:xfrm>
            <a:off x="6324600" y="2895600"/>
            <a:ext cx="304800" cy="762000"/>
          </a:xfrm>
          <a:prstGeom prst="line">
            <a:avLst/>
          </a:prstGeom>
          <a:noFill/>
          <a:ln w="25400">
            <a:solidFill>
              <a:schemeClr val="tx2"/>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2632" name="Line 24">
            <a:extLst>
              <a:ext uri="{FF2B5EF4-FFF2-40B4-BE49-F238E27FC236}">
                <a16:creationId xmlns:a16="http://schemas.microsoft.com/office/drawing/2014/main" id="{1B306966-C13C-44A5-A439-DB34102DD41B}"/>
              </a:ext>
            </a:extLst>
          </p:cNvPr>
          <p:cNvSpPr>
            <a:spLocks noChangeShapeType="1"/>
          </p:cNvSpPr>
          <p:nvPr/>
        </p:nvSpPr>
        <p:spPr bwMode="auto">
          <a:xfrm>
            <a:off x="6324600" y="2895600"/>
            <a:ext cx="0" cy="762000"/>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452654" name="Group 46">
            <a:extLst>
              <a:ext uri="{FF2B5EF4-FFF2-40B4-BE49-F238E27FC236}">
                <a16:creationId xmlns:a16="http://schemas.microsoft.com/office/drawing/2014/main" id="{8B2BD2C1-09A7-4AC5-AD86-8CFF969428B5}"/>
              </a:ext>
            </a:extLst>
          </p:cNvPr>
          <p:cNvGrpSpPr>
            <a:grpSpLocks/>
          </p:cNvGrpSpPr>
          <p:nvPr/>
        </p:nvGrpSpPr>
        <p:grpSpPr bwMode="auto">
          <a:xfrm>
            <a:off x="381000" y="2438400"/>
            <a:ext cx="4419600" cy="1293813"/>
            <a:chOff x="240" y="1536"/>
            <a:chExt cx="2784" cy="815"/>
          </a:xfrm>
        </p:grpSpPr>
        <p:sp>
          <p:nvSpPr>
            <p:cNvPr id="452634" name="Text Box 26">
              <a:extLst>
                <a:ext uri="{FF2B5EF4-FFF2-40B4-BE49-F238E27FC236}">
                  <a16:creationId xmlns:a16="http://schemas.microsoft.com/office/drawing/2014/main" id="{7698C83A-5A8C-4B27-AD4C-FE59EA396F45}"/>
                </a:ext>
              </a:extLst>
            </p:cNvPr>
            <p:cNvSpPr txBox="1">
              <a:spLocks noChangeArrowheads="1"/>
            </p:cNvSpPr>
            <p:nvPr/>
          </p:nvSpPr>
          <p:spPr bwMode="auto">
            <a:xfrm>
              <a:off x="240" y="1536"/>
              <a:ext cx="278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050925" indent="-1050925"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1698625"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889125"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2079625"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3200">
                  <a:solidFill>
                    <a:srgbClr val="66FF66"/>
                  </a:solidFill>
                </a:rPr>
                <a:t>2.</a:t>
              </a:r>
              <a:r>
                <a:rPr lang="en-US" altLang="zh-CN" sz="3200"/>
                <a:t> </a:t>
              </a:r>
              <a:r>
                <a:rPr lang="zh-CN" altLang="en-US" sz="3200"/>
                <a:t>少从冷库取走热量</a:t>
              </a:r>
            </a:p>
          </p:txBody>
        </p:sp>
        <p:graphicFrame>
          <p:nvGraphicFramePr>
            <p:cNvPr id="452636" name="Object 28">
              <a:extLst>
                <a:ext uri="{FF2B5EF4-FFF2-40B4-BE49-F238E27FC236}">
                  <a16:creationId xmlns:a16="http://schemas.microsoft.com/office/drawing/2014/main" id="{1C67603C-29B1-403B-ABAB-2C9399BBC674}"/>
                </a:ext>
              </a:extLst>
            </p:cNvPr>
            <p:cNvGraphicFramePr>
              <a:graphicFrameLocks noChangeAspect="1"/>
            </p:cNvGraphicFramePr>
            <p:nvPr/>
          </p:nvGraphicFramePr>
          <p:xfrm>
            <a:off x="432" y="1920"/>
            <a:ext cx="1823" cy="431"/>
          </p:xfrm>
          <a:graphic>
            <a:graphicData uri="http://schemas.openxmlformats.org/presentationml/2006/ole">
              <mc:AlternateContent xmlns:mc="http://schemas.openxmlformats.org/markup-compatibility/2006">
                <mc:Choice xmlns:v="urn:schemas-microsoft-com:vml" Requires="v">
                  <p:oleObj spid="_x0000_s452787" name="Equation" r:id="rId4" imgW="965160" imgH="228600" progId="Equation.DSMT4">
                    <p:embed/>
                  </p:oleObj>
                </mc:Choice>
                <mc:Fallback>
                  <p:oleObj name="Equation" r:id="rId4" imgW="965160" imgH="228600" progId="Equation.DSMT4">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 y="1920"/>
                          <a:ext cx="1823" cy="431"/>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52660" name="Group 52">
            <a:extLst>
              <a:ext uri="{FF2B5EF4-FFF2-40B4-BE49-F238E27FC236}">
                <a16:creationId xmlns:a16="http://schemas.microsoft.com/office/drawing/2014/main" id="{C66F6F6C-0A43-42A4-B7B0-CA619612767D}"/>
              </a:ext>
            </a:extLst>
          </p:cNvPr>
          <p:cNvGrpSpPr>
            <a:grpSpLocks/>
          </p:cNvGrpSpPr>
          <p:nvPr/>
        </p:nvGrpSpPr>
        <p:grpSpPr bwMode="auto">
          <a:xfrm>
            <a:off x="242888" y="5300663"/>
            <a:ext cx="1611313" cy="1079500"/>
            <a:chOff x="158" y="3203"/>
            <a:chExt cx="1015" cy="680"/>
          </a:xfrm>
        </p:grpSpPr>
        <p:sp>
          <p:nvSpPr>
            <p:cNvPr id="452659" name="AutoShape 51">
              <a:extLst>
                <a:ext uri="{FF2B5EF4-FFF2-40B4-BE49-F238E27FC236}">
                  <a16:creationId xmlns:a16="http://schemas.microsoft.com/office/drawing/2014/main" id="{7438F3C3-7165-428A-B1F3-5D4ABB1D6A06}"/>
                </a:ext>
              </a:extLst>
            </p:cNvPr>
            <p:cNvSpPr>
              <a:spLocks noChangeArrowheads="1"/>
            </p:cNvSpPr>
            <p:nvPr/>
          </p:nvSpPr>
          <p:spPr bwMode="auto">
            <a:xfrm>
              <a:off x="158" y="3203"/>
              <a:ext cx="998" cy="680"/>
            </a:xfrm>
            <a:prstGeom prst="irregularSeal1">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2637" name="Rectangle 29">
              <a:extLst>
                <a:ext uri="{FF2B5EF4-FFF2-40B4-BE49-F238E27FC236}">
                  <a16:creationId xmlns:a16="http://schemas.microsoft.com/office/drawing/2014/main" id="{0E1D8A15-6F7F-4D9D-A4E2-13C41EB5433E}"/>
                </a:ext>
              </a:extLst>
            </p:cNvPr>
            <p:cNvSpPr>
              <a:spLocks noChangeArrowheads="1"/>
            </p:cNvSpPr>
            <p:nvPr/>
          </p:nvSpPr>
          <p:spPr bwMode="auto">
            <a:xfrm>
              <a:off x="289" y="3339"/>
              <a:ext cx="88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solidFill>
                    <a:srgbClr val="000004"/>
                  </a:solidFill>
                  <a:ea typeface="宋体" panose="02010600030101010101" pitchFamily="2" charset="-122"/>
                </a:rPr>
                <a:t>优点：</a:t>
              </a:r>
            </a:p>
          </p:txBody>
        </p:sp>
      </p:grpSp>
      <p:grpSp>
        <p:nvGrpSpPr>
          <p:cNvPr id="452653" name="Group 45">
            <a:extLst>
              <a:ext uri="{FF2B5EF4-FFF2-40B4-BE49-F238E27FC236}">
                <a16:creationId xmlns:a16="http://schemas.microsoft.com/office/drawing/2014/main" id="{205D014C-9850-4BD5-B0C0-68B19DE53A57}"/>
              </a:ext>
            </a:extLst>
          </p:cNvPr>
          <p:cNvGrpSpPr>
            <a:grpSpLocks/>
          </p:cNvGrpSpPr>
          <p:nvPr/>
        </p:nvGrpSpPr>
        <p:grpSpPr bwMode="auto">
          <a:xfrm>
            <a:off x="381000" y="1752600"/>
            <a:ext cx="3736975" cy="681038"/>
            <a:chOff x="240" y="1104"/>
            <a:chExt cx="2354" cy="429"/>
          </a:xfrm>
        </p:grpSpPr>
        <p:graphicFrame>
          <p:nvGraphicFramePr>
            <p:cNvPr id="452635" name="Object 27">
              <a:extLst>
                <a:ext uri="{FF2B5EF4-FFF2-40B4-BE49-F238E27FC236}">
                  <a16:creationId xmlns:a16="http://schemas.microsoft.com/office/drawing/2014/main" id="{B200A44E-3E03-4022-AF12-EE87B542AFEA}"/>
                </a:ext>
              </a:extLst>
            </p:cNvPr>
            <p:cNvGraphicFramePr>
              <a:graphicFrameLocks noChangeAspect="1"/>
            </p:cNvGraphicFramePr>
            <p:nvPr/>
          </p:nvGraphicFramePr>
          <p:xfrm>
            <a:off x="1796" y="1104"/>
            <a:ext cx="798" cy="429"/>
          </p:xfrm>
          <a:graphic>
            <a:graphicData uri="http://schemas.openxmlformats.org/presentationml/2006/ole">
              <mc:AlternateContent xmlns:mc="http://schemas.openxmlformats.org/markup-compatibility/2006">
                <mc:Choice xmlns:v="urn:schemas-microsoft-com:vml" Requires="v">
                  <p:oleObj spid="_x0000_s452788" name="Equation" r:id="rId6" imgW="419040" imgH="228600" progId="Equation.DSMT4">
                    <p:embed/>
                  </p:oleObj>
                </mc:Choice>
                <mc:Fallback>
                  <p:oleObj name="Equation" r:id="rId6" imgW="419040" imgH="228600" progId="Equation.DSMT4">
                    <p:embed/>
                    <p:pic>
                      <p:nvPicPr>
                        <p:cNvPr id="0"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6" y="1104"/>
                          <a:ext cx="798" cy="429"/>
                        </a:xfrm>
                        <a:prstGeom prst="rect">
                          <a:avLst/>
                        </a:prstGeom>
                        <a:solidFill>
                          <a:srgbClr val="CCFFFF"/>
                        </a:solidFill>
                      </p:spPr>
                    </p:pic>
                  </p:oleObj>
                </mc:Fallback>
              </mc:AlternateContent>
            </a:graphicData>
          </a:graphic>
        </p:graphicFrame>
        <p:sp>
          <p:nvSpPr>
            <p:cNvPr id="452638" name="Rectangle 30">
              <a:extLst>
                <a:ext uri="{FF2B5EF4-FFF2-40B4-BE49-F238E27FC236}">
                  <a16:creationId xmlns:a16="http://schemas.microsoft.com/office/drawing/2014/main" id="{21807680-590C-4C4F-A9BE-00E7ED1673EF}"/>
                </a:ext>
              </a:extLst>
            </p:cNvPr>
            <p:cNvSpPr>
              <a:spLocks noChangeArrowheads="1"/>
            </p:cNvSpPr>
            <p:nvPr/>
          </p:nvSpPr>
          <p:spPr bwMode="auto">
            <a:xfrm>
              <a:off x="240" y="1106"/>
              <a:ext cx="140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66FF66"/>
                  </a:solidFill>
                  <a:ea typeface="宋体" panose="02010600030101010101" pitchFamily="2" charset="-122"/>
                </a:rPr>
                <a:t>1.</a:t>
              </a:r>
              <a:r>
                <a:rPr lang="en-US" altLang="zh-CN" sz="3200">
                  <a:solidFill>
                    <a:schemeClr val="tx1"/>
                  </a:solidFill>
                  <a:ea typeface="宋体" panose="02010600030101010101" pitchFamily="2" charset="-122"/>
                </a:rPr>
                <a:t> </a:t>
              </a:r>
              <a:r>
                <a:rPr lang="zh-CN" altLang="en-US" sz="3200">
                  <a:solidFill>
                    <a:schemeClr val="tx1"/>
                  </a:solidFill>
                  <a:ea typeface="宋体" panose="02010600030101010101" pitchFamily="2" charset="-122"/>
                </a:rPr>
                <a:t>损失功量</a:t>
              </a:r>
            </a:p>
          </p:txBody>
        </p:sp>
      </p:grpSp>
      <p:graphicFrame>
        <p:nvGraphicFramePr>
          <p:cNvPr id="452639" name="Object 31">
            <a:extLst>
              <a:ext uri="{FF2B5EF4-FFF2-40B4-BE49-F238E27FC236}">
                <a16:creationId xmlns:a16="http://schemas.microsoft.com/office/drawing/2014/main" id="{9CC3AECD-D1BB-4AAD-85B6-EF971608DACA}"/>
              </a:ext>
            </a:extLst>
          </p:cNvPr>
          <p:cNvGraphicFramePr>
            <a:graphicFrameLocks noChangeAspect="1"/>
          </p:cNvGraphicFramePr>
          <p:nvPr/>
        </p:nvGraphicFramePr>
        <p:xfrm>
          <a:off x="1371600" y="4114800"/>
          <a:ext cx="3160713" cy="684213"/>
        </p:xfrm>
        <a:graphic>
          <a:graphicData uri="http://schemas.openxmlformats.org/presentationml/2006/ole">
            <mc:AlternateContent xmlns:mc="http://schemas.openxmlformats.org/markup-compatibility/2006">
              <mc:Choice xmlns:v="urn:schemas-microsoft-com:vml" Requires="v">
                <p:oleObj spid="_x0000_s452789" name="Equation" r:id="rId8" imgW="1054080" imgH="228600" progId="Equation.DSMT4">
                  <p:embed/>
                </p:oleObj>
              </mc:Choice>
              <mc:Fallback>
                <p:oleObj name="Equation" r:id="rId8" imgW="1054080" imgH="228600" progId="Equation.DSMT4">
                  <p:embed/>
                  <p:pic>
                    <p:nvPicPr>
                      <p:cNvPr id="0"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1600" y="4114800"/>
                        <a:ext cx="3160713" cy="684213"/>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2640" name="AutoShape 32">
            <a:extLst>
              <a:ext uri="{FF2B5EF4-FFF2-40B4-BE49-F238E27FC236}">
                <a16:creationId xmlns:a16="http://schemas.microsoft.com/office/drawing/2014/main" id="{FFB6EBB2-4F1F-4739-AB86-E1829F7F4D76}"/>
              </a:ext>
            </a:extLst>
          </p:cNvPr>
          <p:cNvSpPr>
            <a:spLocks noChangeArrowheads="1"/>
          </p:cNvSpPr>
          <p:nvPr/>
        </p:nvSpPr>
        <p:spPr bwMode="auto">
          <a:xfrm>
            <a:off x="2320925" y="3048000"/>
            <a:ext cx="1219200" cy="762000"/>
          </a:xfrm>
          <a:prstGeom prst="wedgeRoundRectCallout">
            <a:avLst>
              <a:gd name="adj1" fmla="val -12500"/>
              <a:gd name="adj2" fmla="val 82500"/>
              <a:gd name="adj3" fmla="val 16667"/>
            </a:avLst>
          </a:prstGeom>
          <a:noFill/>
          <a:ln w="31750" cap="sq">
            <a:solidFill>
              <a:srgbClr val="00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
        <p:nvSpPr>
          <p:cNvPr id="452641" name="Line 33">
            <a:extLst>
              <a:ext uri="{FF2B5EF4-FFF2-40B4-BE49-F238E27FC236}">
                <a16:creationId xmlns:a16="http://schemas.microsoft.com/office/drawing/2014/main" id="{BC4B2E45-8466-4CCD-A972-D8193BD96F3E}"/>
              </a:ext>
            </a:extLst>
          </p:cNvPr>
          <p:cNvSpPr>
            <a:spLocks noChangeShapeType="1"/>
          </p:cNvSpPr>
          <p:nvPr/>
        </p:nvSpPr>
        <p:spPr bwMode="auto">
          <a:xfrm>
            <a:off x="5943600" y="3657600"/>
            <a:ext cx="0" cy="68580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2642" name="Line 34">
            <a:extLst>
              <a:ext uri="{FF2B5EF4-FFF2-40B4-BE49-F238E27FC236}">
                <a16:creationId xmlns:a16="http://schemas.microsoft.com/office/drawing/2014/main" id="{49341B24-8426-4CEC-AD5F-AA4585BFE4A3}"/>
              </a:ext>
            </a:extLst>
          </p:cNvPr>
          <p:cNvSpPr>
            <a:spLocks noChangeShapeType="1"/>
          </p:cNvSpPr>
          <p:nvPr/>
        </p:nvSpPr>
        <p:spPr bwMode="auto">
          <a:xfrm>
            <a:off x="6324600" y="3657600"/>
            <a:ext cx="0" cy="68580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2643" name="Text Box 35">
            <a:extLst>
              <a:ext uri="{FF2B5EF4-FFF2-40B4-BE49-F238E27FC236}">
                <a16:creationId xmlns:a16="http://schemas.microsoft.com/office/drawing/2014/main" id="{14E5DFDC-4C42-4223-BB9E-89B94854020D}"/>
              </a:ext>
            </a:extLst>
          </p:cNvPr>
          <p:cNvSpPr txBox="1">
            <a:spLocks noChangeArrowheads="1"/>
          </p:cNvSpPr>
          <p:nvPr/>
        </p:nvSpPr>
        <p:spPr bwMode="auto">
          <a:xfrm>
            <a:off x="5791200" y="4419600"/>
            <a:ext cx="3540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a</a:t>
            </a:r>
          </a:p>
        </p:txBody>
      </p:sp>
      <p:sp>
        <p:nvSpPr>
          <p:cNvPr id="452644" name="Text Box 36">
            <a:extLst>
              <a:ext uri="{FF2B5EF4-FFF2-40B4-BE49-F238E27FC236}">
                <a16:creationId xmlns:a16="http://schemas.microsoft.com/office/drawing/2014/main" id="{83070E47-0107-4EB4-AFBA-41A16DF6A218}"/>
              </a:ext>
            </a:extLst>
          </p:cNvPr>
          <p:cNvSpPr txBox="1">
            <a:spLocks noChangeArrowheads="1"/>
          </p:cNvSpPr>
          <p:nvPr/>
        </p:nvSpPr>
        <p:spPr bwMode="auto">
          <a:xfrm>
            <a:off x="6191250" y="4419600"/>
            <a:ext cx="369888"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b</a:t>
            </a:r>
          </a:p>
        </p:txBody>
      </p:sp>
      <p:sp>
        <p:nvSpPr>
          <p:cNvPr id="452645" name="Text Box 37">
            <a:extLst>
              <a:ext uri="{FF2B5EF4-FFF2-40B4-BE49-F238E27FC236}">
                <a16:creationId xmlns:a16="http://schemas.microsoft.com/office/drawing/2014/main" id="{4B84E8F3-1857-4CDA-855A-70BD47FD129D}"/>
              </a:ext>
            </a:extLst>
          </p:cNvPr>
          <p:cNvSpPr txBox="1">
            <a:spLocks noChangeArrowheads="1"/>
          </p:cNvSpPr>
          <p:nvPr/>
        </p:nvSpPr>
        <p:spPr bwMode="auto">
          <a:xfrm>
            <a:off x="533400" y="4800600"/>
            <a:ext cx="2286000"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solidFill>
                  <a:schemeClr val="tx1"/>
                </a:solidFill>
                <a:latin typeface="Arial" panose="020B0604020202020204" pitchFamily="34" charset="0"/>
                <a:ea typeface="宋体" panose="02010600030101010101" pitchFamily="2" charset="-122"/>
              </a:rPr>
              <a:t>面积</a:t>
            </a:r>
            <a:r>
              <a:rPr lang="en-US" altLang="zh-CN" sz="3200">
                <a:solidFill>
                  <a:schemeClr val="tx1"/>
                </a:solidFill>
                <a:latin typeface="Arial" panose="020B0604020202020204" pitchFamily="34" charset="0"/>
                <a:ea typeface="宋体" panose="02010600030101010101" pitchFamily="2" charset="-122"/>
              </a:rPr>
              <a:t>a84ba</a:t>
            </a:r>
          </a:p>
        </p:txBody>
      </p:sp>
      <p:sp>
        <p:nvSpPr>
          <p:cNvPr id="452646" name="Text Box 38">
            <a:extLst>
              <a:ext uri="{FF2B5EF4-FFF2-40B4-BE49-F238E27FC236}">
                <a16:creationId xmlns:a16="http://schemas.microsoft.com/office/drawing/2014/main" id="{53719F30-7562-42DE-9E65-0F74AC9E191F}"/>
              </a:ext>
            </a:extLst>
          </p:cNvPr>
          <p:cNvSpPr txBox="1">
            <a:spLocks noChangeArrowheads="1"/>
          </p:cNvSpPr>
          <p:nvPr/>
        </p:nvSpPr>
        <p:spPr bwMode="auto">
          <a:xfrm>
            <a:off x="2971800" y="4800600"/>
            <a:ext cx="2286000"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solidFill>
                  <a:schemeClr val="tx1"/>
                </a:solidFill>
                <a:latin typeface="Arial" panose="020B0604020202020204" pitchFamily="34" charset="0"/>
                <a:ea typeface="宋体" panose="02010600030101010101" pitchFamily="2" charset="-122"/>
              </a:rPr>
              <a:t>面积</a:t>
            </a:r>
            <a:r>
              <a:rPr lang="en-US" altLang="zh-CN" sz="3200">
                <a:solidFill>
                  <a:schemeClr val="tx1"/>
                </a:solidFill>
                <a:latin typeface="Arial" panose="020B0604020202020204" pitchFamily="34" charset="0"/>
                <a:ea typeface="宋体" panose="02010600030101010101" pitchFamily="2" charset="-122"/>
              </a:rPr>
              <a:t>a86ba</a:t>
            </a:r>
          </a:p>
        </p:txBody>
      </p:sp>
      <p:sp>
        <p:nvSpPr>
          <p:cNvPr id="452647" name="Text Box 39">
            <a:extLst>
              <a:ext uri="{FF2B5EF4-FFF2-40B4-BE49-F238E27FC236}">
                <a16:creationId xmlns:a16="http://schemas.microsoft.com/office/drawing/2014/main" id="{09336152-7291-464C-8F37-86A979E1BFC7}"/>
              </a:ext>
            </a:extLst>
          </p:cNvPr>
          <p:cNvSpPr txBox="1">
            <a:spLocks noChangeArrowheads="1"/>
          </p:cNvSpPr>
          <p:nvPr/>
        </p:nvSpPr>
        <p:spPr bwMode="auto">
          <a:xfrm>
            <a:off x="3387725" y="3124200"/>
            <a:ext cx="2286000"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solidFill>
                  <a:schemeClr val="tx1"/>
                </a:solidFill>
                <a:latin typeface="Arial" panose="020B0604020202020204" pitchFamily="34" charset="0"/>
                <a:ea typeface="宋体" panose="02010600030101010101" pitchFamily="2" charset="-122"/>
              </a:rPr>
              <a:t>面积</a:t>
            </a:r>
            <a:r>
              <a:rPr lang="en-US" altLang="zh-CN" sz="3200">
                <a:solidFill>
                  <a:schemeClr val="tx1"/>
                </a:solidFill>
                <a:latin typeface="Arial" panose="020B0604020202020204" pitchFamily="34" charset="0"/>
                <a:ea typeface="宋体" panose="02010600030101010101" pitchFamily="2" charset="-122"/>
              </a:rPr>
              <a:t>8468</a:t>
            </a:r>
          </a:p>
        </p:txBody>
      </p:sp>
      <p:sp>
        <p:nvSpPr>
          <p:cNvPr id="452648" name="Rectangle 40">
            <a:extLst>
              <a:ext uri="{FF2B5EF4-FFF2-40B4-BE49-F238E27FC236}">
                <a16:creationId xmlns:a16="http://schemas.microsoft.com/office/drawing/2014/main" id="{A7ED6CF1-52A6-4B45-9B0A-13BE7FAE76C1}"/>
              </a:ext>
            </a:extLst>
          </p:cNvPr>
          <p:cNvSpPr>
            <a:spLocks noChangeArrowheads="1"/>
          </p:cNvSpPr>
          <p:nvPr/>
        </p:nvSpPr>
        <p:spPr bwMode="auto">
          <a:xfrm>
            <a:off x="493713" y="1143000"/>
            <a:ext cx="14081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rgbClr val="FFFF66"/>
                </a:solidFill>
                <a:ea typeface="宋体" panose="02010600030101010101" pitchFamily="2" charset="-122"/>
              </a:rPr>
              <a:t>缺点：</a:t>
            </a:r>
          </a:p>
        </p:txBody>
      </p:sp>
      <p:sp>
        <p:nvSpPr>
          <p:cNvPr id="452649" name="Rectangle 41">
            <a:extLst>
              <a:ext uri="{FF2B5EF4-FFF2-40B4-BE49-F238E27FC236}">
                <a16:creationId xmlns:a16="http://schemas.microsoft.com/office/drawing/2014/main" id="{366057C4-E5AE-4B58-A79E-27F7E8714CAC}"/>
              </a:ext>
            </a:extLst>
          </p:cNvPr>
          <p:cNvSpPr>
            <a:spLocks noChangeArrowheads="1"/>
          </p:cNvSpPr>
          <p:nvPr/>
        </p:nvSpPr>
        <p:spPr bwMode="auto">
          <a:xfrm>
            <a:off x="1895475" y="5373216"/>
            <a:ext cx="5105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dirty="0">
                <a:solidFill>
                  <a:srgbClr val="66FF66"/>
                </a:solidFill>
                <a:latin typeface="Arial" panose="020B0604020202020204" pitchFamily="34" charset="0"/>
                <a:ea typeface="宋体" panose="02010600030101010101" pitchFamily="2" charset="-122"/>
              </a:rPr>
              <a:t>1.</a:t>
            </a:r>
            <a:r>
              <a:rPr kumimoji="0" lang="en-US" altLang="zh-CN" sz="3200" dirty="0">
                <a:solidFill>
                  <a:schemeClr val="tx1"/>
                </a:solidFill>
                <a:latin typeface="Arial" panose="020B0604020202020204" pitchFamily="34" charset="0"/>
                <a:ea typeface="宋体" panose="02010600030101010101" pitchFamily="2" charset="-122"/>
              </a:rPr>
              <a:t> </a:t>
            </a:r>
            <a:r>
              <a:rPr kumimoji="0" lang="zh-CN" altLang="en-US" sz="3200" dirty="0">
                <a:solidFill>
                  <a:schemeClr val="tx1"/>
                </a:solidFill>
                <a:latin typeface="Arial" panose="020B0604020202020204" pitchFamily="34" charset="0"/>
                <a:ea typeface="宋体" panose="02010600030101010101" pitchFamily="2" charset="-122"/>
              </a:rPr>
              <a:t>省掉膨胀机，设备简化；</a:t>
            </a:r>
          </a:p>
        </p:txBody>
      </p:sp>
      <p:sp>
        <p:nvSpPr>
          <p:cNvPr id="452650" name="Rectangle 42">
            <a:extLst>
              <a:ext uri="{FF2B5EF4-FFF2-40B4-BE49-F238E27FC236}">
                <a16:creationId xmlns:a16="http://schemas.microsoft.com/office/drawing/2014/main" id="{82CF7C37-F0C8-4B97-B696-075B48194D02}"/>
              </a:ext>
            </a:extLst>
          </p:cNvPr>
          <p:cNvSpPr>
            <a:spLocks noChangeArrowheads="1"/>
          </p:cNvSpPr>
          <p:nvPr/>
        </p:nvSpPr>
        <p:spPr bwMode="auto">
          <a:xfrm>
            <a:off x="1893888" y="5830416"/>
            <a:ext cx="6324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dirty="0">
                <a:solidFill>
                  <a:srgbClr val="66FF66"/>
                </a:solidFill>
                <a:latin typeface="Arial" panose="020B0604020202020204" pitchFamily="34" charset="0"/>
                <a:ea typeface="宋体" panose="02010600030101010101" pitchFamily="2" charset="-122"/>
              </a:rPr>
              <a:t>2.</a:t>
            </a:r>
            <a:r>
              <a:rPr kumimoji="0" lang="en-US" altLang="zh-CN" sz="3200" dirty="0">
                <a:solidFill>
                  <a:schemeClr val="tx1"/>
                </a:solidFill>
                <a:latin typeface="Arial" panose="020B0604020202020204" pitchFamily="34" charset="0"/>
                <a:ea typeface="宋体" panose="02010600030101010101" pitchFamily="2" charset="-122"/>
              </a:rPr>
              <a:t> </a:t>
            </a:r>
            <a:r>
              <a:rPr kumimoji="0" lang="zh-CN" altLang="en-US" sz="3200" dirty="0">
                <a:solidFill>
                  <a:schemeClr val="tx1"/>
                </a:solidFill>
                <a:latin typeface="Arial" panose="020B0604020202020204" pitchFamily="34" charset="0"/>
                <a:ea typeface="宋体" panose="02010600030101010101" pitchFamily="2" charset="-122"/>
              </a:rPr>
              <a:t>膨胀阀开度，易调节蒸发温度；</a:t>
            </a:r>
          </a:p>
        </p:txBody>
      </p:sp>
      <p:grpSp>
        <p:nvGrpSpPr>
          <p:cNvPr id="452658" name="Group 50">
            <a:extLst>
              <a:ext uri="{FF2B5EF4-FFF2-40B4-BE49-F238E27FC236}">
                <a16:creationId xmlns:a16="http://schemas.microsoft.com/office/drawing/2014/main" id="{2A2B403A-D3A6-4911-A5D2-716F4412393D}"/>
              </a:ext>
            </a:extLst>
          </p:cNvPr>
          <p:cNvGrpSpPr>
            <a:grpSpLocks/>
          </p:cNvGrpSpPr>
          <p:nvPr/>
        </p:nvGrpSpPr>
        <p:grpSpPr bwMode="auto">
          <a:xfrm>
            <a:off x="4194175" y="1828800"/>
            <a:ext cx="2282825" cy="609600"/>
            <a:chOff x="2642" y="1152"/>
            <a:chExt cx="1438" cy="384"/>
          </a:xfrm>
        </p:grpSpPr>
        <p:sp>
          <p:nvSpPr>
            <p:cNvPr id="452651" name="Rectangle 43">
              <a:extLst>
                <a:ext uri="{FF2B5EF4-FFF2-40B4-BE49-F238E27FC236}">
                  <a16:creationId xmlns:a16="http://schemas.microsoft.com/office/drawing/2014/main" id="{0F7E755E-57E1-4231-A676-2C2F2F10CA06}"/>
                </a:ext>
              </a:extLst>
            </p:cNvPr>
            <p:cNvSpPr>
              <a:spLocks noChangeArrowheads="1"/>
            </p:cNvSpPr>
            <p:nvPr/>
          </p:nvSpPr>
          <p:spPr bwMode="auto">
            <a:xfrm>
              <a:off x="2642" y="1167"/>
              <a:ext cx="142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a:solidFill>
                    <a:srgbClr val="FFFF66"/>
                  </a:solidFill>
                  <a:latin typeface="Arial" panose="020B0604020202020204" pitchFamily="34" charset="0"/>
                  <a:ea typeface="宋体" panose="02010600030101010101" pitchFamily="2" charset="-122"/>
                </a:rPr>
                <a:t>84</a:t>
              </a:r>
              <a:r>
                <a:rPr kumimoji="0" lang="zh-CN" altLang="en-US" sz="3200">
                  <a:solidFill>
                    <a:srgbClr val="FFFF66"/>
                  </a:solidFill>
                  <a:latin typeface="Arial" panose="020B0604020202020204" pitchFamily="34" charset="0"/>
                  <a:ea typeface="宋体" panose="02010600030101010101" pitchFamily="2" charset="-122"/>
                </a:rPr>
                <a:t>越陡越好</a:t>
              </a:r>
            </a:p>
          </p:txBody>
        </p:sp>
        <p:sp>
          <p:nvSpPr>
            <p:cNvPr id="452652" name="AutoShape 44">
              <a:extLst>
                <a:ext uri="{FF2B5EF4-FFF2-40B4-BE49-F238E27FC236}">
                  <a16:creationId xmlns:a16="http://schemas.microsoft.com/office/drawing/2014/main" id="{60085EBB-03A0-4004-AF20-5661464F1DFF}"/>
                </a:ext>
              </a:extLst>
            </p:cNvPr>
            <p:cNvSpPr>
              <a:spLocks noChangeArrowheads="1"/>
            </p:cNvSpPr>
            <p:nvPr/>
          </p:nvSpPr>
          <p:spPr bwMode="auto">
            <a:xfrm>
              <a:off x="2688" y="1152"/>
              <a:ext cx="1392" cy="384"/>
            </a:xfrm>
            <a:prstGeom prst="wedgeRoundRectCallout">
              <a:avLst>
                <a:gd name="adj1" fmla="val 31032"/>
                <a:gd name="adj2" fmla="val 185676"/>
                <a:gd name="adj3" fmla="val 16667"/>
              </a:avLst>
            </a:prstGeom>
            <a:noFill/>
            <a:ln w="25400" cap="sq">
              <a:solidFill>
                <a:srgbClr val="00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grpSp>
      <p:sp>
        <p:nvSpPr>
          <p:cNvPr id="452657" name="Rectangle 49">
            <a:extLst>
              <a:ext uri="{FF2B5EF4-FFF2-40B4-BE49-F238E27FC236}">
                <a16:creationId xmlns:a16="http://schemas.microsoft.com/office/drawing/2014/main" id="{213C34E2-D0D5-4C2C-8E20-AF5619488340}"/>
              </a:ext>
            </a:extLst>
          </p:cNvPr>
          <p:cNvSpPr>
            <a:spLocks noChangeArrowheads="1"/>
          </p:cNvSpPr>
          <p:nvPr/>
        </p:nvSpPr>
        <p:spPr bwMode="auto">
          <a:xfrm>
            <a:off x="6948488" y="4941888"/>
            <a:ext cx="1492250" cy="701675"/>
          </a:xfrm>
          <a:prstGeom prst="rect">
            <a:avLst/>
          </a:prstGeom>
          <a:solidFill>
            <a:srgbClr val="FFFF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000" dirty="0">
                <a:solidFill>
                  <a:schemeClr val="bg2"/>
                </a:solidFill>
                <a:ea typeface="宋体" panose="02010600030101010101" pitchFamily="2" charset="-122"/>
              </a:rPr>
              <a:t>利</a:t>
            </a:r>
            <a:r>
              <a:rPr lang="en-US" altLang="zh-CN" sz="4000" dirty="0">
                <a:solidFill>
                  <a:schemeClr val="bg2"/>
                </a:solidFill>
                <a:ea typeface="宋体" panose="02010600030101010101" pitchFamily="2" charset="-122"/>
              </a:rPr>
              <a:t>&gt;</a:t>
            </a:r>
            <a:r>
              <a:rPr lang="zh-CN" altLang="en-US" sz="4000" dirty="0">
                <a:solidFill>
                  <a:schemeClr val="bg2"/>
                </a:solidFill>
                <a:ea typeface="宋体" panose="02010600030101010101" pitchFamily="2" charset="-122"/>
              </a:rPr>
              <a:t>弊</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52632"/>
                                        </p:tgtEl>
                                        <p:attrNameLst>
                                          <p:attrName>style.visibility</p:attrName>
                                        </p:attrNameLst>
                                      </p:cBhvr>
                                      <p:to>
                                        <p:strVal val="visible"/>
                                      </p:to>
                                    </p:set>
                                    <p:animEffect transition="in" filter="wipe(up)">
                                      <p:cBhvr>
                                        <p:cTn id="7" dur="500"/>
                                        <p:tgtEl>
                                          <p:spTgt spid="452632"/>
                                        </p:tgtEl>
                                      </p:cBhvr>
                                    </p:animEffect>
                                  </p:childTnLst>
                                </p:cTn>
                              </p:par>
                            </p:childTnLst>
                          </p:cTn>
                        </p:par>
                        <p:par>
                          <p:cTn id="8" fill="hold" nodeType="afterGroup">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52623"/>
                                        </p:tgtEl>
                                        <p:attrNameLst>
                                          <p:attrName>style.visibility</p:attrName>
                                        </p:attrNameLst>
                                      </p:cBhvr>
                                      <p:to>
                                        <p:strVal val="visible"/>
                                      </p:to>
                                    </p:set>
                                    <p:anim calcmode="lin" valueType="num">
                                      <p:cBhvr additive="base">
                                        <p:cTn id="11" dur="500" fill="hold"/>
                                        <p:tgtEl>
                                          <p:spTgt spid="452623"/>
                                        </p:tgtEl>
                                        <p:attrNameLst>
                                          <p:attrName>ppt_x</p:attrName>
                                        </p:attrNameLst>
                                      </p:cBhvr>
                                      <p:tavLst>
                                        <p:tav tm="0">
                                          <p:val>
                                            <p:strVal val="#ppt_x"/>
                                          </p:val>
                                        </p:tav>
                                        <p:tav tm="100000">
                                          <p:val>
                                            <p:strVal val="#ppt_x"/>
                                          </p:val>
                                        </p:tav>
                                      </p:tavLst>
                                    </p:anim>
                                    <p:anim calcmode="lin" valueType="num">
                                      <p:cBhvr additive="base">
                                        <p:cTn id="12" dur="500" fill="hold"/>
                                        <p:tgtEl>
                                          <p:spTgt spid="452623"/>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452653"/>
                                        </p:tgtEl>
                                        <p:attrNameLst>
                                          <p:attrName>style.visibility</p:attrName>
                                        </p:attrNameLst>
                                      </p:cBhvr>
                                      <p:to>
                                        <p:strVal val="visible"/>
                                      </p:to>
                                    </p:set>
                                    <p:anim calcmode="lin" valueType="num">
                                      <p:cBhvr additive="base">
                                        <p:cTn id="17" dur="500" fill="hold"/>
                                        <p:tgtEl>
                                          <p:spTgt spid="452653"/>
                                        </p:tgtEl>
                                        <p:attrNameLst>
                                          <p:attrName>ppt_x</p:attrName>
                                        </p:attrNameLst>
                                      </p:cBhvr>
                                      <p:tavLst>
                                        <p:tav tm="0">
                                          <p:val>
                                            <p:strVal val="0-#ppt_w/2"/>
                                          </p:val>
                                        </p:tav>
                                        <p:tav tm="100000">
                                          <p:val>
                                            <p:strVal val="#ppt_x"/>
                                          </p:val>
                                        </p:tav>
                                      </p:tavLst>
                                    </p:anim>
                                    <p:anim calcmode="lin" valueType="num">
                                      <p:cBhvr additive="base">
                                        <p:cTn id="18" dur="500" fill="hold"/>
                                        <p:tgtEl>
                                          <p:spTgt spid="452653"/>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452654"/>
                                        </p:tgtEl>
                                        <p:attrNameLst>
                                          <p:attrName>style.visibility</p:attrName>
                                        </p:attrNameLst>
                                      </p:cBhvr>
                                      <p:to>
                                        <p:strVal val="visible"/>
                                      </p:to>
                                    </p:set>
                                    <p:anim calcmode="lin" valueType="num">
                                      <p:cBhvr additive="base">
                                        <p:cTn id="23" dur="500" fill="hold"/>
                                        <p:tgtEl>
                                          <p:spTgt spid="452654"/>
                                        </p:tgtEl>
                                        <p:attrNameLst>
                                          <p:attrName>ppt_x</p:attrName>
                                        </p:attrNameLst>
                                      </p:cBhvr>
                                      <p:tavLst>
                                        <p:tav tm="0">
                                          <p:val>
                                            <p:strVal val="0-#ppt_w/2"/>
                                          </p:val>
                                        </p:tav>
                                        <p:tav tm="100000">
                                          <p:val>
                                            <p:strVal val="#ppt_x"/>
                                          </p:val>
                                        </p:tav>
                                      </p:tavLst>
                                    </p:anim>
                                    <p:anim calcmode="lin" valueType="num">
                                      <p:cBhvr additive="base">
                                        <p:cTn id="24" dur="500" fill="hold"/>
                                        <p:tgtEl>
                                          <p:spTgt spid="452654"/>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52640"/>
                                        </p:tgtEl>
                                        <p:attrNameLst>
                                          <p:attrName>style.visibility</p:attrName>
                                        </p:attrNameLst>
                                      </p:cBhvr>
                                      <p:to>
                                        <p:strVal val="visible"/>
                                      </p:to>
                                    </p:set>
                                    <p:animEffect transition="in" filter="blinds(horizontal)">
                                      <p:cBhvr>
                                        <p:cTn id="29" dur="500"/>
                                        <p:tgtEl>
                                          <p:spTgt spid="452640"/>
                                        </p:tgtEl>
                                      </p:cBhvr>
                                    </p:animEffect>
                                  </p:childTnLst>
                                </p:cTn>
                              </p:par>
                            </p:childTnLst>
                          </p:cTn>
                        </p:par>
                        <p:par>
                          <p:cTn id="30" fill="hold" nodeType="afterGroup">
                            <p:stCondLst>
                              <p:cond delay="500"/>
                            </p:stCondLst>
                            <p:childTnLst>
                              <p:par>
                                <p:cTn id="31" presetID="2" presetClass="entr" presetSubtype="8" fill="hold" nodeType="afterEffect">
                                  <p:stCondLst>
                                    <p:cond delay="0"/>
                                  </p:stCondLst>
                                  <p:childTnLst>
                                    <p:set>
                                      <p:cBhvr>
                                        <p:cTn id="32" dur="1" fill="hold">
                                          <p:stCondLst>
                                            <p:cond delay="0"/>
                                          </p:stCondLst>
                                        </p:cTn>
                                        <p:tgtEl>
                                          <p:spTgt spid="452639"/>
                                        </p:tgtEl>
                                        <p:attrNameLst>
                                          <p:attrName>style.visibility</p:attrName>
                                        </p:attrNameLst>
                                      </p:cBhvr>
                                      <p:to>
                                        <p:strVal val="visible"/>
                                      </p:to>
                                    </p:set>
                                    <p:anim calcmode="lin" valueType="num">
                                      <p:cBhvr additive="base">
                                        <p:cTn id="33" dur="500" fill="hold"/>
                                        <p:tgtEl>
                                          <p:spTgt spid="452639"/>
                                        </p:tgtEl>
                                        <p:attrNameLst>
                                          <p:attrName>ppt_x</p:attrName>
                                        </p:attrNameLst>
                                      </p:cBhvr>
                                      <p:tavLst>
                                        <p:tav tm="0">
                                          <p:val>
                                            <p:strVal val="0-#ppt_w/2"/>
                                          </p:val>
                                        </p:tav>
                                        <p:tav tm="100000">
                                          <p:val>
                                            <p:strVal val="#ppt_x"/>
                                          </p:val>
                                        </p:tav>
                                      </p:tavLst>
                                    </p:anim>
                                    <p:anim calcmode="lin" valueType="num">
                                      <p:cBhvr additive="base">
                                        <p:cTn id="34" dur="500" fill="hold"/>
                                        <p:tgtEl>
                                          <p:spTgt spid="452639"/>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452641"/>
                                        </p:tgtEl>
                                        <p:attrNameLst>
                                          <p:attrName>style.visibility</p:attrName>
                                        </p:attrNameLst>
                                      </p:cBhvr>
                                      <p:to>
                                        <p:strVal val="visible"/>
                                      </p:to>
                                    </p:set>
                                    <p:animEffect transition="in" filter="wipe(up)">
                                      <p:cBhvr>
                                        <p:cTn id="39" dur="500"/>
                                        <p:tgtEl>
                                          <p:spTgt spid="452641"/>
                                        </p:tgtEl>
                                      </p:cBhvr>
                                    </p:animEffect>
                                  </p:childTnLst>
                                </p:cTn>
                              </p:par>
                            </p:childTnLst>
                          </p:cTn>
                        </p:par>
                        <p:par>
                          <p:cTn id="40" fill="hold" nodeType="afterGroup">
                            <p:stCondLst>
                              <p:cond delay="500"/>
                            </p:stCondLst>
                            <p:childTnLst>
                              <p:par>
                                <p:cTn id="41" presetID="22" presetClass="entr" presetSubtype="1" fill="hold" nodeType="afterEffect">
                                  <p:stCondLst>
                                    <p:cond delay="0"/>
                                  </p:stCondLst>
                                  <p:childTnLst>
                                    <p:set>
                                      <p:cBhvr>
                                        <p:cTn id="42" dur="1" fill="hold">
                                          <p:stCondLst>
                                            <p:cond delay="0"/>
                                          </p:stCondLst>
                                        </p:cTn>
                                        <p:tgtEl>
                                          <p:spTgt spid="452642"/>
                                        </p:tgtEl>
                                        <p:attrNameLst>
                                          <p:attrName>style.visibility</p:attrName>
                                        </p:attrNameLst>
                                      </p:cBhvr>
                                      <p:to>
                                        <p:strVal val="visible"/>
                                      </p:to>
                                    </p:set>
                                    <p:animEffect transition="in" filter="wipe(up)">
                                      <p:cBhvr>
                                        <p:cTn id="43" dur="500"/>
                                        <p:tgtEl>
                                          <p:spTgt spid="452642"/>
                                        </p:tgtEl>
                                      </p:cBhvr>
                                    </p:animEffect>
                                  </p:childTnLst>
                                </p:cTn>
                              </p:par>
                            </p:childTnLst>
                          </p:cTn>
                        </p:par>
                        <p:par>
                          <p:cTn id="44" fill="hold" nodeType="afterGroup">
                            <p:stCondLst>
                              <p:cond delay="1000"/>
                            </p:stCondLst>
                            <p:childTnLst>
                              <p:par>
                                <p:cTn id="45" presetID="2" presetClass="entr" presetSubtype="4" fill="hold" grpId="0" nodeType="afterEffect">
                                  <p:stCondLst>
                                    <p:cond delay="0"/>
                                  </p:stCondLst>
                                  <p:childTnLst>
                                    <p:set>
                                      <p:cBhvr>
                                        <p:cTn id="46" dur="1" fill="hold">
                                          <p:stCondLst>
                                            <p:cond delay="0"/>
                                          </p:stCondLst>
                                        </p:cTn>
                                        <p:tgtEl>
                                          <p:spTgt spid="452643"/>
                                        </p:tgtEl>
                                        <p:attrNameLst>
                                          <p:attrName>style.visibility</p:attrName>
                                        </p:attrNameLst>
                                      </p:cBhvr>
                                      <p:to>
                                        <p:strVal val="visible"/>
                                      </p:to>
                                    </p:set>
                                    <p:anim calcmode="lin" valueType="num">
                                      <p:cBhvr additive="base">
                                        <p:cTn id="47" dur="500" fill="hold"/>
                                        <p:tgtEl>
                                          <p:spTgt spid="452643"/>
                                        </p:tgtEl>
                                        <p:attrNameLst>
                                          <p:attrName>ppt_x</p:attrName>
                                        </p:attrNameLst>
                                      </p:cBhvr>
                                      <p:tavLst>
                                        <p:tav tm="0">
                                          <p:val>
                                            <p:strVal val="#ppt_x"/>
                                          </p:val>
                                        </p:tav>
                                        <p:tav tm="100000">
                                          <p:val>
                                            <p:strVal val="#ppt_x"/>
                                          </p:val>
                                        </p:tav>
                                      </p:tavLst>
                                    </p:anim>
                                    <p:anim calcmode="lin" valueType="num">
                                      <p:cBhvr additive="base">
                                        <p:cTn id="48" dur="500" fill="hold"/>
                                        <p:tgtEl>
                                          <p:spTgt spid="452643"/>
                                        </p:tgtEl>
                                        <p:attrNameLst>
                                          <p:attrName>ppt_y</p:attrName>
                                        </p:attrNameLst>
                                      </p:cBhvr>
                                      <p:tavLst>
                                        <p:tav tm="0">
                                          <p:val>
                                            <p:strVal val="1+#ppt_h/2"/>
                                          </p:val>
                                        </p:tav>
                                        <p:tav tm="100000">
                                          <p:val>
                                            <p:strVal val="#ppt_y"/>
                                          </p:val>
                                        </p:tav>
                                      </p:tavLst>
                                    </p:anim>
                                  </p:childTnLst>
                                </p:cTn>
                              </p:par>
                            </p:childTnLst>
                          </p:cTn>
                        </p:par>
                        <p:par>
                          <p:cTn id="49" fill="hold" nodeType="afterGroup">
                            <p:stCondLst>
                              <p:cond delay="1500"/>
                            </p:stCondLst>
                            <p:childTnLst>
                              <p:par>
                                <p:cTn id="50" presetID="2" presetClass="entr" presetSubtype="4" fill="hold" grpId="0" nodeType="afterEffect">
                                  <p:stCondLst>
                                    <p:cond delay="0"/>
                                  </p:stCondLst>
                                  <p:childTnLst>
                                    <p:set>
                                      <p:cBhvr>
                                        <p:cTn id="51" dur="1" fill="hold">
                                          <p:stCondLst>
                                            <p:cond delay="0"/>
                                          </p:stCondLst>
                                        </p:cTn>
                                        <p:tgtEl>
                                          <p:spTgt spid="452644"/>
                                        </p:tgtEl>
                                        <p:attrNameLst>
                                          <p:attrName>style.visibility</p:attrName>
                                        </p:attrNameLst>
                                      </p:cBhvr>
                                      <p:to>
                                        <p:strVal val="visible"/>
                                      </p:to>
                                    </p:set>
                                    <p:anim calcmode="lin" valueType="num">
                                      <p:cBhvr additive="base">
                                        <p:cTn id="52" dur="500" fill="hold"/>
                                        <p:tgtEl>
                                          <p:spTgt spid="452644"/>
                                        </p:tgtEl>
                                        <p:attrNameLst>
                                          <p:attrName>ppt_x</p:attrName>
                                        </p:attrNameLst>
                                      </p:cBhvr>
                                      <p:tavLst>
                                        <p:tav tm="0">
                                          <p:val>
                                            <p:strVal val="#ppt_x"/>
                                          </p:val>
                                        </p:tav>
                                        <p:tav tm="100000">
                                          <p:val>
                                            <p:strVal val="#ppt_x"/>
                                          </p:val>
                                        </p:tav>
                                      </p:tavLst>
                                    </p:anim>
                                    <p:anim calcmode="lin" valueType="num">
                                      <p:cBhvr additive="base">
                                        <p:cTn id="53" dur="500" fill="hold"/>
                                        <p:tgtEl>
                                          <p:spTgt spid="452644"/>
                                        </p:tgtEl>
                                        <p:attrNameLst>
                                          <p:attrName>ppt_y</p:attrName>
                                        </p:attrNameLst>
                                      </p:cBhvr>
                                      <p:tavLst>
                                        <p:tav tm="0">
                                          <p:val>
                                            <p:strVal val="1+#ppt_h/2"/>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52645"/>
                                        </p:tgtEl>
                                        <p:attrNameLst>
                                          <p:attrName>style.visibility</p:attrName>
                                        </p:attrNameLst>
                                      </p:cBhvr>
                                      <p:to>
                                        <p:strVal val="visible"/>
                                      </p:to>
                                    </p:set>
                                    <p:anim calcmode="lin" valueType="num">
                                      <p:cBhvr additive="base">
                                        <p:cTn id="58" dur="500" fill="hold"/>
                                        <p:tgtEl>
                                          <p:spTgt spid="452645"/>
                                        </p:tgtEl>
                                        <p:attrNameLst>
                                          <p:attrName>ppt_x</p:attrName>
                                        </p:attrNameLst>
                                      </p:cBhvr>
                                      <p:tavLst>
                                        <p:tav tm="0">
                                          <p:val>
                                            <p:strVal val="#ppt_x"/>
                                          </p:val>
                                        </p:tav>
                                        <p:tav tm="100000">
                                          <p:val>
                                            <p:strVal val="#ppt_x"/>
                                          </p:val>
                                        </p:tav>
                                      </p:tavLst>
                                    </p:anim>
                                    <p:anim calcmode="lin" valueType="num">
                                      <p:cBhvr additive="base">
                                        <p:cTn id="59" dur="500" fill="hold"/>
                                        <p:tgtEl>
                                          <p:spTgt spid="452645"/>
                                        </p:tgtEl>
                                        <p:attrNameLst>
                                          <p:attrName>ppt_y</p:attrName>
                                        </p:attrNameLst>
                                      </p:cBhvr>
                                      <p:tavLst>
                                        <p:tav tm="0">
                                          <p:val>
                                            <p:strVal val="1+#ppt_h/2"/>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452646"/>
                                        </p:tgtEl>
                                        <p:attrNameLst>
                                          <p:attrName>style.visibility</p:attrName>
                                        </p:attrNameLst>
                                      </p:cBhvr>
                                      <p:to>
                                        <p:strVal val="visible"/>
                                      </p:to>
                                    </p:set>
                                    <p:anim calcmode="lin" valueType="num">
                                      <p:cBhvr additive="base">
                                        <p:cTn id="64" dur="500" fill="hold"/>
                                        <p:tgtEl>
                                          <p:spTgt spid="452646"/>
                                        </p:tgtEl>
                                        <p:attrNameLst>
                                          <p:attrName>ppt_x</p:attrName>
                                        </p:attrNameLst>
                                      </p:cBhvr>
                                      <p:tavLst>
                                        <p:tav tm="0">
                                          <p:val>
                                            <p:strVal val="#ppt_x"/>
                                          </p:val>
                                        </p:tav>
                                        <p:tav tm="100000">
                                          <p:val>
                                            <p:strVal val="#ppt_x"/>
                                          </p:val>
                                        </p:tav>
                                      </p:tavLst>
                                    </p:anim>
                                    <p:anim calcmode="lin" valueType="num">
                                      <p:cBhvr additive="base">
                                        <p:cTn id="65" dur="500" fill="hold"/>
                                        <p:tgtEl>
                                          <p:spTgt spid="452646"/>
                                        </p:tgtEl>
                                        <p:attrNameLst>
                                          <p:attrName>ppt_y</p:attrName>
                                        </p:attrNameLst>
                                      </p:cBhvr>
                                      <p:tavLst>
                                        <p:tav tm="0">
                                          <p:val>
                                            <p:strVal val="1+#ppt_h/2"/>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452647"/>
                                        </p:tgtEl>
                                        <p:attrNameLst>
                                          <p:attrName>style.visibility</p:attrName>
                                        </p:attrNameLst>
                                      </p:cBhvr>
                                      <p:to>
                                        <p:strVal val="visible"/>
                                      </p:to>
                                    </p:set>
                                    <p:animEffect transition="in" filter="blinds(horizontal)">
                                      <p:cBhvr>
                                        <p:cTn id="70" dur="500"/>
                                        <p:tgtEl>
                                          <p:spTgt spid="452647"/>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1" fill="hold" nodeType="clickEffect">
                                  <p:stCondLst>
                                    <p:cond delay="0"/>
                                  </p:stCondLst>
                                  <p:childTnLst>
                                    <p:set>
                                      <p:cBhvr>
                                        <p:cTn id="74" dur="1" fill="hold">
                                          <p:stCondLst>
                                            <p:cond delay="0"/>
                                          </p:stCondLst>
                                        </p:cTn>
                                        <p:tgtEl>
                                          <p:spTgt spid="452658"/>
                                        </p:tgtEl>
                                        <p:attrNameLst>
                                          <p:attrName>style.visibility</p:attrName>
                                        </p:attrNameLst>
                                      </p:cBhvr>
                                      <p:to>
                                        <p:strVal val="visible"/>
                                      </p:to>
                                    </p:set>
                                    <p:animEffect transition="in" filter="wipe(up)">
                                      <p:cBhvr>
                                        <p:cTn id="75" dur="500"/>
                                        <p:tgtEl>
                                          <p:spTgt spid="452658"/>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nodeType="clickEffect">
                                  <p:stCondLst>
                                    <p:cond delay="0"/>
                                  </p:stCondLst>
                                  <p:childTnLst>
                                    <p:set>
                                      <p:cBhvr>
                                        <p:cTn id="79" dur="1" fill="hold">
                                          <p:stCondLst>
                                            <p:cond delay="0"/>
                                          </p:stCondLst>
                                        </p:cTn>
                                        <p:tgtEl>
                                          <p:spTgt spid="452660"/>
                                        </p:tgtEl>
                                        <p:attrNameLst>
                                          <p:attrName>style.visibility</p:attrName>
                                        </p:attrNameLst>
                                      </p:cBhvr>
                                      <p:to>
                                        <p:strVal val="visible"/>
                                      </p:to>
                                    </p:set>
                                    <p:anim calcmode="lin" valueType="num">
                                      <p:cBhvr additive="base">
                                        <p:cTn id="80" dur="500" fill="hold"/>
                                        <p:tgtEl>
                                          <p:spTgt spid="452660"/>
                                        </p:tgtEl>
                                        <p:attrNameLst>
                                          <p:attrName>ppt_x</p:attrName>
                                        </p:attrNameLst>
                                      </p:cBhvr>
                                      <p:tavLst>
                                        <p:tav tm="0">
                                          <p:val>
                                            <p:strVal val="#ppt_x"/>
                                          </p:val>
                                        </p:tav>
                                        <p:tav tm="100000">
                                          <p:val>
                                            <p:strVal val="#ppt_x"/>
                                          </p:val>
                                        </p:tav>
                                      </p:tavLst>
                                    </p:anim>
                                    <p:anim calcmode="lin" valueType="num">
                                      <p:cBhvr additive="base">
                                        <p:cTn id="81" dur="500" fill="hold"/>
                                        <p:tgtEl>
                                          <p:spTgt spid="452660"/>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52649"/>
                                        </p:tgtEl>
                                        <p:attrNameLst>
                                          <p:attrName>style.visibility</p:attrName>
                                        </p:attrNameLst>
                                      </p:cBhvr>
                                      <p:to>
                                        <p:strVal val="visible"/>
                                      </p:to>
                                    </p:set>
                                    <p:anim calcmode="lin" valueType="num">
                                      <p:cBhvr additive="base">
                                        <p:cTn id="84" dur="500" fill="hold"/>
                                        <p:tgtEl>
                                          <p:spTgt spid="452649"/>
                                        </p:tgtEl>
                                        <p:attrNameLst>
                                          <p:attrName>ppt_x</p:attrName>
                                        </p:attrNameLst>
                                      </p:cBhvr>
                                      <p:tavLst>
                                        <p:tav tm="0">
                                          <p:val>
                                            <p:strVal val="#ppt_x"/>
                                          </p:val>
                                        </p:tav>
                                        <p:tav tm="100000">
                                          <p:val>
                                            <p:strVal val="#ppt_x"/>
                                          </p:val>
                                        </p:tav>
                                      </p:tavLst>
                                    </p:anim>
                                    <p:anim calcmode="lin" valueType="num">
                                      <p:cBhvr additive="base">
                                        <p:cTn id="85" dur="500" fill="hold"/>
                                        <p:tgtEl>
                                          <p:spTgt spid="452649"/>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452650"/>
                                        </p:tgtEl>
                                        <p:attrNameLst>
                                          <p:attrName>style.visibility</p:attrName>
                                        </p:attrNameLst>
                                      </p:cBhvr>
                                      <p:to>
                                        <p:strVal val="visible"/>
                                      </p:to>
                                    </p:set>
                                    <p:anim calcmode="lin" valueType="num">
                                      <p:cBhvr additive="base">
                                        <p:cTn id="88" dur="500" fill="hold"/>
                                        <p:tgtEl>
                                          <p:spTgt spid="452650"/>
                                        </p:tgtEl>
                                        <p:attrNameLst>
                                          <p:attrName>ppt_x</p:attrName>
                                        </p:attrNameLst>
                                      </p:cBhvr>
                                      <p:tavLst>
                                        <p:tav tm="0">
                                          <p:val>
                                            <p:strVal val="#ppt_x"/>
                                          </p:val>
                                        </p:tav>
                                        <p:tav tm="100000">
                                          <p:val>
                                            <p:strVal val="#ppt_x"/>
                                          </p:val>
                                        </p:tav>
                                      </p:tavLst>
                                    </p:anim>
                                    <p:anim calcmode="lin" valueType="num">
                                      <p:cBhvr additive="base">
                                        <p:cTn id="89" dur="500" fill="hold"/>
                                        <p:tgtEl>
                                          <p:spTgt spid="452650"/>
                                        </p:tgtEl>
                                        <p:attrNameLst>
                                          <p:attrName>ppt_y</p:attrName>
                                        </p:attrNameLst>
                                      </p:cBhvr>
                                      <p:tavLst>
                                        <p:tav tm="0">
                                          <p:val>
                                            <p:strVal val="1+#ppt_h/2"/>
                                          </p:val>
                                        </p:tav>
                                        <p:tav tm="100000">
                                          <p:val>
                                            <p:strVal val="#ppt_y"/>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452657"/>
                                        </p:tgtEl>
                                        <p:attrNameLst>
                                          <p:attrName>style.visibility</p:attrName>
                                        </p:attrNameLst>
                                      </p:cBhvr>
                                      <p:to>
                                        <p:strVal val="visible"/>
                                      </p:to>
                                    </p:set>
                                    <p:anim calcmode="lin" valueType="num">
                                      <p:cBhvr additive="base">
                                        <p:cTn id="94" dur="500" fill="hold"/>
                                        <p:tgtEl>
                                          <p:spTgt spid="452657"/>
                                        </p:tgtEl>
                                        <p:attrNameLst>
                                          <p:attrName>ppt_x</p:attrName>
                                        </p:attrNameLst>
                                      </p:cBhvr>
                                      <p:tavLst>
                                        <p:tav tm="0">
                                          <p:val>
                                            <p:strVal val="#ppt_x"/>
                                          </p:val>
                                        </p:tav>
                                        <p:tav tm="100000">
                                          <p:val>
                                            <p:strVal val="#ppt_x"/>
                                          </p:val>
                                        </p:tav>
                                      </p:tavLst>
                                    </p:anim>
                                    <p:anim calcmode="lin" valueType="num">
                                      <p:cBhvr additive="base">
                                        <p:cTn id="95" dur="500" fill="hold"/>
                                        <p:tgtEl>
                                          <p:spTgt spid="4526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23" grpId="0"/>
      <p:bldP spid="452640" grpId="0" animBg="1"/>
      <p:bldP spid="452643" grpId="0"/>
      <p:bldP spid="452644" grpId="0"/>
      <p:bldP spid="452645" grpId="0"/>
      <p:bldP spid="452646" grpId="0"/>
      <p:bldP spid="452647" grpId="0"/>
      <p:bldP spid="452649" grpId="0"/>
      <p:bldP spid="452650" grpId="0"/>
      <p:bldP spid="45265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a:extLst>
              <a:ext uri="{FF2B5EF4-FFF2-40B4-BE49-F238E27FC236}">
                <a16:creationId xmlns:a16="http://schemas.microsoft.com/office/drawing/2014/main" id="{7820E8A3-0061-4BD7-8322-9D4F676D8C7E}"/>
              </a:ext>
            </a:extLst>
          </p:cNvPr>
          <p:cNvSpPr>
            <a:spLocks noGrp="1" noChangeArrowheads="1"/>
          </p:cNvSpPr>
          <p:nvPr>
            <p:ph type="title"/>
          </p:nvPr>
        </p:nvSpPr>
        <p:spPr>
          <a:xfrm>
            <a:off x="1219200" y="166688"/>
            <a:ext cx="7010400" cy="823912"/>
          </a:xfrm>
        </p:spPr>
        <p:txBody>
          <a:bodyPr/>
          <a:lstStyle/>
          <a:p>
            <a:pPr algn="l"/>
            <a:r>
              <a:rPr kumimoji="1" lang="zh-CN" altLang="en-US" sz="4800" b="1" dirty="0">
                <a:latin typeface="楷体_GB2312" pitchFamily="49" charset="-122"/>
                <a:ea typeface="楷体_GB2312" pitchFamily="49" charset="-122"/>
                <a:sym typeface="Symbol" panose="05050102010706020507" pitchFamily="18" charset="2"/>
              </a:rPr>
              <a:t>蒸气压缩制冷循环的计算</a:t>
            </a:r>
          </a:p>
        </p:txBody>
      </p:sp>
      <p:sp>
        <p:nvSpPr>
          <p:cNvPr id="453635" name="Line 3">
            <a:extLst>
              <a:ext uri="{FF2B5EF4-FFF2-40B4-BE49-F238E27FC236}">
                <a16:creationId xmlns:a16="http://schemas.microsoft.com/office/drawing/2014/main" id="{1DB31B8E-C280-4CEA-8ED5-B73A32E9C330}"/>
              </a:ext>
            </a:extLst>
          </p:cNvPr>
          <p:cNvSpPr>
            <a:spLocks noChangeShapeType="1"/>
          </p:cNvSpPr>
          <p:nvPr/>
        </p:nvSpPr>
        <p:spPr bwMode="auto">
          <a:xfrm flipV="1">
            <a:off x="5522913" y="1295400"/>
            <a:ext cx="0" cy="304800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3636" name="Line 4">
            <a:extLst>
              <a:ext uri="{FF2B5EF4-FFF2-40B4-BE49-F238E27FC236}">
                <a16:creationId xmlns:a16="http://schemas.microsoft.com/office/drawing/2014/main" id="{4F9583B8-7682-4E93-989B-E34E90C76B42}"/>
              </a:ext>
            </a:extLst>
          </p:cNvPr>
          <p:cNvSpPr>
            <a:spLocks noChangeShapeType="1"/>
          </p:cNvSpPr>
          <p:nvPr/>
        </p:nvSpPr>
        <p:spPr bwMode="auto">
          <a:xfrm>
            <a:off x="5522913" y="4343400"/>
            <a:ext cx="3276600" cy="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3637" name="Freeform 5">
            <a:extLst>
              <a:ext uri="{FF2B5EF4-FFF2-40B4-BE49-F238E27FC236}">
                <a16:creationId xmlns:a16="http://schemas.microsoft.com/office/drawing/2014/main" id="{C4225119-66B5-4F2B-BE34-E5FF627CF563}"/>
              </a:ext>
            </a:extLst>
          </p:cNvPr>
          <p:cNvSpPr>
            <a:spLocks/>
          </p:cNvSpPr>
          <p:nvPr/>
        </p:nvSpPr>
        <p:spPr bwMode="auto">
          <a:xfrm rot="158817">
            <a:off x="5829300" y="2057400"/>
            <a:ext cx="2743200" cy="1981200"/>
          </a:xfrm>
          <a:custGeom>
            <a:avLst/>
            <a:gdLst>
              <a:gd name="T0" fmla="*/ 0 w 1152"/>
              <a:gd name="T1" fmla="*/ 776 h 776"/>
              <a:gd name="T2" fmla="*/ 528 w 1152"/>
              <a:gd name="T3" fmla="*/ 8 h 776"/>
              <a:gd name="T4" fmla="*/ 1152 w 1152"/>
              <a:gd name="T5" fmla="*/ 728 h 776"/>
            </a:gdLst>
            <a:ahLst/>
            <a:cxnLst>
              <a:cxn ang="0">
                <a:pos x="T0" y="T1"/>
              </a:cxn>
              <a:cxn ang="0">
                <a:pos x="T2" y="T3"/>
              </a:cxn>
              <a:cxn ang="0">
                <a:pos x="T4" y="T5"/>
              </a:cxn>
            </a:cxnLst>
            <a:rect l="0" t="0" r="r" b="b"/>
            <a:pathLst>
              <a:path w="1152" h="776">
                <a:moveTo>
                  <a:pt x="0" y="776"/>
                </a:moveTo>
                <a:cubicBezTo>
                  <a:pt x="168" y="396"/>
                  <a:pt x="336" y="16"/>
                  <a:pt x="528" y="8"/>
                </a:cubicBezTo>
                <a:cubicBezTo>
                  <a:pt x="720" y="0"/>
                  <a:pt x="1056" y="616"/>
                  <a:pt x="1152" y="728"/>
                </a:cubicBezTo>
              </a:path>
            </a:pathLst>
          </a:custGeom>
          <a:noFill/>
          <a:ln w="25400" cap="flat" cmpd="sng">
            <a:solidFill>
              <a:srgbClr val="00FFFF"/>
            </a:solidFill>
            <a:prstDash val="solid"/>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3638" name="Line 6">
            <a:extLst>
              <a:ext uri="{FF2B5EF4-FFF2-40B4-BE49-F238E27FC236}">
                <a16:creationId xmlns:a16="http://schemas.microsoft.com/office/drawing/2014/main" id="{F4402D5B-2D64-4F0C-A404-F69A83FC1C58}"/>
              </a:ext>
            </a:extLst>
          </p:cNvPr>
          <p:cNvSpPr>
            <a:spLocks noChangeShapeType="1"/>
          </p:cNvSpPr>
          <p:nvPr/>
        </p:nvSpPr>
        <p:spPr bwMode="auto">
          <a:xfrm flipV="1">
            <a:off x="8382000" y="1905000"/>
            <a:ext cx="0" cy="1752600"/>
          </a:xfrm>
          <a:prstGeom prst="line">
            <a:avLst/>
          </a:prstGeom>
          <a:noFill/>
          <a:ln w="25400">
            <a:solidFill>
              <a:schemeClr val="tx2"/>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3639" name="Text Box 7">
            <a:extLst>
              <a:ext uri="{FF2B5EF4-FFF2-40B4-BE49-F238E27FC236}">
                <a16:creationId xmlns:a16="http://schemas.microsoft.com/office/drawing/2014/main" id="{D895754C-3523-469D-9547-DB414CFFA199}"/>
              </a:ext>
            </a:extLst>
          </p:cNvPr>
          <p:cNvSpPr txBox="1">
            <a:spLocks noChangeArrowheads="1"/>
          </p:cNvSpPr>
          <p:nvPr/>
        </p:nvSpPr>
        <p:spPr bwMode="auto">
          <a:xfrm>
            <a:off x="4938713" y="1169988"/>
            <a:ext cx="431800" cy="5794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solidFill>
                  <a:srgbClr val="66FF66"/>
                </a:solidFill>
                <a:latin typeface="Arial" panose="020B0604020202020204" pitchFamily="34" charset="0"/>
                <a:ea typeface="宋体" panose="02010600030101010101" pitchFamily="2" charset="-122"/>
              </a:rPr>
              <a:t>T</a:t>
            </a:r>
          </a:p>
        </p:txBody>
      </p:sp>
      <p:sp>
        <p:nvSpPr>
          <p:cNvPr id="453640" name="Text Box 8">
            <a:extLst>
              <a:ext uri="{FF2B5EF4-FFF2-40B4-BE49-F238E27FC236}">
                <a16:creationId xmlns:a16="http://schemas.microsoft.com/office/drawing/2014/main" id="{06E02A0E-0AC8-4582-8FC5-5F04D498AE90}"/>
              </a:ext>
            </a:extLst>
          </p:cNvPr>
          <p:cNvSpPr txBox="1">
            <a:spLocks noChangeArrowheads="1"/>
          </p:cNvSpPr>
          <p:nvPr/>
        </p:nvSpPr>
        <p:spPr bwMode="auto">
          <a:xfrm>
            <a:off x="8647113" y="4267200"/>
            <a:ext cx="420687"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i="1">
                <a:latin typeface="Arial" panose="020B0604020202020204" pitchFamily="34" charset="0"/>
                <a:ea typeface="宋体" panose="02010600030101010101" pitchFamily="2" charset="-122"/>
              </a:rPr>
              <a:t>s</a:t>
            </a:r>
          </a:p>
        </p:txBody>
      </p:sp>
      <p:sp>
        <p:nvSpPr>
          <p:cNvPr id="453641" name="Text Box 9">
            <a:extLst>
              <a:ext uri="{FF2B5EF4-FFF2-40B4-BE49-F238E27FC236}">
                <a16:creationId xmlns:a16="http://schemas.microsoft.com/office/drawing/2014/main" id="{8BDCCC0E-BF2F-497E-A2C8-6BA8FF7EEB7C}"/>
              </a:ext>
            </a:extLst>
          </p:cNvPr>
          <p:cNvSpPr txBox="1">
            <a:spLocks noChangeArrowheads="1"/>
          </p:cNvSpPr>
          <p:nvPr/>
        </p:nvSpPr>
        <p:spPr bwMode="auto">
          <a:xfrm>
            <a:off x="8382000" y="3429000"/>
            <a:ext cx="3540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1</a:t>
            </a:r>
          </a:p>
        </p:txBody>
      </p:sp>
      <p:sp>
        <p:nvSpPr>
          <p:cNvPr id="453642" name="Text Box 10">
            <a:extLst>
              <a:ext uri="{FF2B5EF4-FFF2-40B4-BE49-F238E27FC236}">
                <a16:creationId xmlns:a16="http://schemas.microsoft.com/office/drawing/2014/main" id="{1E647D6D-DCFD-48F4-B038-3A89F6AC056F}"/>
              </a:ext>
            </a:extLst>
          </p:cNvPr>
          <p:cNvSpPr txBox="1">
            <a:spLocks noChangeArrowheads="1"/>
          </p:cNvSpPr>
          <p:nvPr/>
        </p:nvSpPr>
        <p:spPr bwMode="auto">
          <a:xfrm>
            <a:off x="8408988" y="16002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2</a:t>
            </a:r>
          </a:p>
        </p:txBody>
      </p:sp>
      <p:sp>
        <p:nvSpPr>
          <p:cNvPr id="453643" name="Text Box 11">
            <a:extLst>
              <a:ext uri="{FF2B5EF4-FFF2-40B4-BE49-F238E27FC236}">
                <a16:creationId xmlns:a16="http://schemas.microsoft.com/office/drawing/2014/main" id="{164AA7D9-539F-477B-9ADB-04042E1FE98B}"/>
              </a:ext>
            </a:extLst>
          </p:cNvPr>
          <p:cNvSpPr txBox="1">
            <a:spLocks noChangeArrowheads="1"/>
          </p:cNvSpPr>
          <p:nvPr/>
        </p:nvSpPr>
        <p:spPr bwMode="auto">
          <a:xfrm>
            <a:off x="7732713" y="22860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3</a:t>
            </a:r>
          </a:p>
        </p:txBody>
      </p:sp>
      <p:sp>
        <p:nvSpPr>
          <p:cNvPr id="453644" name="Text Box 12">
            <a:extLst>
              <a:ext uri="{FF2B5EF4-FFF2-40B4-BE49-F238E27FC236}">
                <a16:creationId xmlns:a16="http://schemas.microsoft.com/office/drawing/2014/main" id="{99B1E82F-334E-4CCD-AB2E-EC8FC068EBB0}"/>
              </a:ext>
            </a:extLst>
          </p:cNvPr>
          <p:cNvSpPr txBox="1">
            <a:spLocks noChangeArrowheads="1"/>
          </p:cNvSpPr>
          <p:nvPr/>
        </p:nvSpPr>
        <p:spPr bwMode="auto">
          <a:xfrm>
            <a:off x="6056313" y="23622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4</a:t>
            </a:r>
          </a:p>
        </p:txBody>
      </p:sp>
      <p:sp>
        <p:nvSpPr>
          <p:cNvPr id="453645" name="Text Box 13">
            <a:extLst>
              <a:ext uri="{FF2B5EF4-FFF2-40B4-BE49-F238E27FC236}">
                <a16:creationId xmlns:a16="http://schemas.microsoft.com/office/drawing/2014/main" id="{9D85EEB2-2961-49D5-A2A1-967CE9D4891F}"/>
              </a:ext>
            </a:extLst>
          </p:cNvPr>
          <p:cNvSpPr txBox="1">
            <a:spLocks noChangeArrowheads="1"/>
          </p:cNvSpPr>
          <p:nvPr/>
        </p:nvSpPr>
        <p:spPr bwMode="auto">
          <a:xfrm>
            <a:off x="6513513" y="37338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Arial" panose="020B0604020202020204" pitchFamily="34" charset="0"/>
                <a:ea typeface="宋体" panose="02010600030101010101" pitchFamily="2" charset="-122"/>
              </a:rPr>
              <a:t>5</a:t>
            </a:r>
          </a:p>
        </p:txBody>
      </p:sp>
      <p:sp>
        <p:nvSpPr>
          <p:cNvPr id="453648" name="Line 16">
            <a:extLst>
              <a:ext uri="{FF2B5EF4-FFF2-40B4-BE49-F238E27FC236}">
                <a16:creationId xmlns:a16="http://schemas.microsoft.com/office/drawing/2014/main" id="{F8EE1157-7F86-4E8B-B5B6-8BF8ED215E3B}"/>
              </a:ext>
            </a:extLst>
          </p:cNvPr>
          <p:cNvSpPr>
            <a:spLocks noChangeShapeType="1"/>
          </p:cNvSpPr>
          <p:nvPr/>
        </p:nvSpPr>
        <p:spPr bwMode="auto">
          <a:xfrm>
            <a:off x="6632575" y="3657600"/>
            <a:ext cx="1749425" cy="0"/>
          </a:xfrm>
          <a:prstGeom prst="line">
            <a:avLst/>
          </a:prstGeom>
          <a:noFill/>
          <a:ln w="254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453650" name="Group 18">
            <a:extLst>
              <a:ext uri="{FF2B5EF4-FFF2-40B4-BE49-F238E27FC236}">
                <a16:creationId xmlns:a16="http://schemas.microsoft.com/office/drawing/2014/main" id="{18ABB355-3129-4422-BDBD-0583586D95D8}"/>
              </a:ext>
            </a:extLst>
          </p:cNvPr>
          <p:cNvGrpSpPr>
            <a:grpSpLocks/>
          </p:cNvGrpSpPr>
          <p:nvPr/>
        </p:nvGrpSpPr>
        <p:grpSpPr bwMode="auto">
          <a:xfrm>
            <a:off x="6324600" y="1905000"/>
            <a:ext cx="2057400" cy="990600"/>
            <a:chOff x="3984" y="1200"/>
            <a:chExt cx="1296" cy="624"/>
          </a:xfrm>
        </p:grpSpPr>
        <p:sp>
          <p:nvSpPr>
            <p:cNvPr id="453651" name="Freeform 19">
              <a:extLst>
                <a:ext uri="{FF2B5EF4-FFF2-40B4-BE49-F238E27FC236}">
                  <a16:creationId xmlns:a16="http://schemas.microsoft.com/office/drawing/2014/main" id="{C423D551-9851-4761-8DC1-A3210214B7E8}"/>
                </a:ext>
              </a:extLst>
            </p:cNvPr>
            <p:cNvSpPr>
              <a:spLocks/>
            </p:cNvSpPr>
            <p:nvPr/>
          </p:nvSpPr>
          <p:spPr bwMode="auto">
            <a:xfrm>
              <a:off x="4992" y="1200"/>
              <a:ext cx="288" cy="624"/>
            </a:xfrm>
            <a:custGeom>
              <a:avLst/>
              <a:gdLst>
                <a:gd name="T0" fmla="*/ 288 w 288"/>
                <a:gd name="T1" fmla="*/ 0 h 624"/>
                <a:gd name="T2" fmla="*/ 144 w 288"/>
                <a:gd name="T3" fmla="*/ 432 h 624"/>
                <a:gd name="T4" fmla="*/ 0 w 288"/>
                <a:gd name="T5" fmla="*/ 624 h 624"/>
              </a:gdLst>
              <a:ahLst/>
              <a:cxnLst>
                <a:cxn ang="0">
                  <a:pos x="T0" y="T1"/>
                </a:cxn>
                <a:cxn ang="0">
                  <a:pos x="T2" y="T3"/>
                </a:cxn>
                <a:cxn ang="0">
                  <a:pos x="T4" y="T5"/>
                </a:cxn>
              </a:cxnLst>
              <a:rect l="0" t="0" r="r" b="b"/>
              <a:pathLst>
                <a:path w="288" h="624">
                  <a:moveTo>
                    <a:pt x="288" y="0"/>
                  </a:moveTo>
                  <a:cubicBezTo>
                    <a:pt x="240" y="164"/>
                    <a:pt x="192" y="328"/>
                    <a:pt x="144" y="432"/>
                  </a:cubicBezTo>
                  <a:cubicBezTo>
                    <a:pt x="96" y="536"/>
                    <a:pt x="8" y="608"/>
                    <a:pt x="0" y="624"/>
                  </a:cubicBezTo>
                </a:path>
              </a:pathLst>
            </a:custGeom>
            <a:noFill/>
            <a:ln w="25400" cap="flat" cmpd="sng">
              <a:solidFill>
                <a:schemeClr val="tx1"/>
              </a:solidFill>
              <a:prstDash val="solid"/>
              <a:round/>
              <a:headEnd type="none" w="sm" len="sm"/>
              <a:tailEnd type="none" w="lg" len="lg"/>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3652" name="Line 20">
              <a:extLst>
                <a:ext uri="{FF2B5EF4-FFF2-40B4-BE49-F238E27FC236}">
                  <a16:creationId xmlns:a16="http://schemas.microsoft.com/office/drawing/2014/main" id="{6DABE224-AE19-447D-94D1-2EE20CD6B7C1}"/>
                </a:ext>
              </a:extLst>
            </p:cNvPr>
            <p:cNvSpPr>
              <a:spLocks noChangeShapeType="1"/>
            </p:cNvSpPr>
            <p:nvPr/>
          </p:nvSpPr>
          <p:spPr bwMode="auto">
            <a:xfrm flipH="1">
              <a:off x="3984" y="1824"/>
              <a:ext cx="1008"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53653" name="Line 21">
            <a:extLst>
              <a:ext uri="{FF2B5EF4-FFF2-40B4-BE49-F238E27FC236}">
                <a16:creationId xmlns:a16="http://schemas.microsoft.com/office/drawing/2014/main" id="{C83ABD19-EBBE-4EC4-B7A5-52E848D98F49}"/>
              </a:ext>
            </a:extLst>
          </p:cNvPr>
          <p:cNvSpPr>
            <a:spLocks noChangeShapeType="1"/>
          </p:cNvSpPr>
          <p:nvPr/>
        </p:nvSpPr>
        <p:spPr bwMode="auto">
          <a:xfrm>
            <a:off x="6324600" y="2895600"/>
            <a:ext cx="304800" cy="762000"/>
          </a:xfrm>
          <a:prstGeom prst="line">
            <a:avLst/>
          </a:prstGeom>
          <a:noFill/>
          <a:ln w="25400">
            <a:solidFill>
              <a:schemeClr val="tx2"/>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3663" name="Text Box 31">
            <a:extLst>
              <a:ext uri="{FF2B5EF4-FFF2-40B4-BE49-F238E27FC236}">
                <a16:creationId xmlns:a16="http://schemas.microsoft.com/office/drawing/2014/main" id="{90E4B208-F421-40F2-8E4E-36F3342E9120}"/>
              </a:ext>
            </a:extLst>
          </p:cNvPr>
          <p:cNvSpPr txBox="1">
            <a:spLocks noChangeArrowheads="1"/>
          </p:cNvSpPr>
          <p:nvPr/>
        </p:nvSpPr>
        <p:spPr bwMode="auto">
          <a:xfrm>
            <a:off x="381000" y="1103313"/>
            <a:ext cx="31162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zh-CN" altLang="en-US" sz="3200">
                <a:solidFill>
                  <a:schemeClr val="tx1"/>
                </a:solidFill>
                <a:ea typeface="宋体" panose="02010600030101010101" pitchFamily="2" charset="-122"/>
              </a:rPr>
              <a:t>蒸发器中吸热量</a:t>
            </a:r>
            <a:r>
              <a:rPr lang="zh-CN" altLang="en-US" b="0">
                <a:solidFill>
                  <a:schemeClr val="tx1"/>
                </a:solidFill>
                <a:ea typeface="宋体" panose="02010600030101010101" pitchFamily="2" charset="-122"/>
              </a:rPr>
              <a:t> </a:t>
            </a:r>
          </a:p>
        </p:txBody>
      </p:sp>
      <p:graphicFrame>
        <p:nvGraphicFramePr>
          <p:cNvPr id="453664" name="Object 32">
            <a:extLst>
              <a:ext uri="{FF2B5EF4-FFF2-40B4-BE49-F238E27FC236}">
                <a16:creationId xmlns:a16="http://schemas.microsoft.com/office/drawing/2014/main" id="{15C18216-383C-4446-9A2F-01677D4D9124}"/>
              </a:ext>
            </a:extLst>
          </p:cNvPr>
          <p:cNvGraphicFramePr>
            <a:graphicFrameLocks noChangeAspect="1"/>
          </p:cNvGraphicFramePr>
          <p:nvPr/>
        </p:nvGraphicFramePr>
        <p:xfrm>
          <a:off x="873125" y="1828800"/>
          <a:ext cx="3292475" cy="615950"/>
        </p:xfrm>
        <a:graphic>
          <a:graphicData uri="http://schemas.openxmlformats.org/presentationml/2006/ole">
            <mc:AlternateContent xmlns:mc="http://schemas.openxmlformats.org/markup-compatibility/2006">
              <mc:Choice xmlns:v="urn:schemas-microsoft-com:vml" Requires="v">
                <p:oleObj spid="_x0000_s453802" name="Equation" r:id="rId4" imgW="1218960" imgH="228600" progId="Equation.DSMT4">
                  <p:embed/>
                </p:oleObj>
              </mc:Choice>
              <mc:Fallback>
                <p:oleObj name="Equation" r:id="rId4" imgW="1218960" imgH="228600" progId="Equation.DSMT4">
                  <p:embed/>
                  <p:pic>
                    <p:nvPicPr>
                      <p:cNvPr id="0" name="Object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125" y="1828800"/>
                        <a:ext cx="3292475" cy="615950"/>
                      </a:xfrm>
                      <a:prstGeom prst="rect">
                        <a:avLst/>
                      </a:prstGeom>
                      <a:solidFill>
                        <a:srgbClr val="CCFFFF"/>
                      </a:solidFill>
                    </p:spPr>
                  </p:pic>
                </p:oleObj>
              </mc:Fallback>
            </mc:AlternateContent>
          </a:graphicData>
        </a:graphic>
      </p:graphicFrame>
      <p:sp>
        <p:nvSpPr>
          <p:cNvPr id="453665" name="Text Box 33">
            <a:extLst>
              <a:ext uri="{FF2B5EF4-FFF2-40B4-BE49-F238E27FC236}">
                <a16:creationId xmlns:a16="http://schemas.microsoft.com/office/drawing/2014/main" id="{55907254-87A8-452F-A5C2-3CB2350D5301}"/>
              </a:ext>
            </a:extLst>
          </p:cNvPr>
          <p:cNvSpPr txBox="1">
            <a:spLocks noChangeArrowheads="1"/>
          </p:cNvSpPr>
          <p:nvPr/>
        </p:nvSpPr>
        <p:spPr bwMode="auto">
          <a:xfrm>
            <a:off x="457200" y="2627313"/>
            <a:ext cx="31162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zh-CN" altLang="en-US" sz="3200">
                <a:solidFill>
                  <a:schemeClr val="tx1"/>
                </a:solidFill>
                <a:ea typeface="宋体" panose="02010600030101010101" pitchFamily="2" charset="-122"/>
              </a:rPr>
              <a:t>冷凝器中放热量</a:t>
            </a:r>
            <a:r>
              <a:rPr lang="zh-CN" altLang="en-US" b="0">
                <a:solidFill>
                  <a:schemeClr val="tx1"/>
                </a:solidFill>
                <a:ea typeface="宋体" panose="02010600030101010101" pitchFamily="2" charset="-122"/>
              </a:rPr>
              <a:t> </a:t>
            </a:r>
          </a:p>
        </p:txBody>
      </p:sp>
      <p:graphicFrame>
        <p:nvGraphicFramePr>
          <p:cNvPr id="453666" name="Object 34">
            <a:extLst>
              <a:ext uri="{FF2B5EF4-FFF2-40B4-BE49-F238E27FC236}">
                <a16:creationId xmlns:a16="http://schemas.microsoft.com/office/drawing/2014/main" id="{E664CFF8-A163-48EA-B079-354228225A30}"/>
              </a:ext>
            </a:extLst>
          </p:cNvPr>
          <p:cNvGraphicFramePr>
            <a:graphicFrameLocks noChangeAspect="1"/>
          </p:cNvGraphicFramePr>
          <p:nvPr/>
        </p:nvGraphicFramePr>
        <p:xfrm>
          <a:off x="893763" y="3213100"/>
          <a:ext cx="1897062" cy="584200"/>
        </p:xfrm>
        <a:graphic>
          <a:graphicData uri="http://schemas.openxmlformats.org/presentationml/2006/ole">
            <mc:AlternateContent xmlns:mc="http://schemas.openxmlformats.org/markup-compatibility/2006">
              <mc:Choice xmlns:v="urn:schemas-microsoft-com:vml" Requires="v">
                <p:oleObj spid="_x0000_s453803" name="Equation" r:id="rId6" imgW="698400" imgH="215640" progId="Equation.DSMT4">
                  <p:embed/>
                </p:oleObj>
              </mc:Choice>
              <mc:Fallback>
                <p:oleObj name="Equation" r:id="rId6" imgW="698400" imgH="215640" progId="Equation.DSMT4">
                  <p:embed/>
                  <p:pic>
                    <p:nvPicPr>
                      <p:cNvPr id="0"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3763" y="3213100"/>
                        <a:ext cx="1897062" cy="584200"/>
                      </a:xfrm>
                      <a:prstGeom prst="rect">
                        <a:avLst/>
                      </a:prstGeom>
                      <a:solidFill>
                        <a:srgbClr val="CCFFFF"/>
                      </a:solidFill>
                    </p:spPr>
                  </p:pic>
                </p:oleObj>
              </mc:Fallback>
            </mc:AlternateContent>
          </a:graphicData>
        </a:graphic>
      </p:graphicFrame>
      <p:sp>
        <p:nvSpPr>
          <p:cNvPr id="453667" name="Text Box 35">
            <a:extLst>
              <a:ext uri="{FF2B5EF4-FFF2-40B4-BE49-F238E27FC236}">
                <a16:creationId xmlns:a16="http://schemas.microsoft.com/office/drawing/2014/main" id="{79341246-A0BA-480E-9890-B8C3FEDE437C}"/>
              </a:ext>
            </a:extLst>
          </p:cNvPr>
          <p:cNvSpPr txBox="1">
            <a:spLocks noChangeArrowheads="1"/>
          </p:cNvSpPr>
          <p:nvPr/>
        </p:nvSpPr>
        <p:spPr bwMode="auto">
          <a:xfrm>
            <a:off x="457200" y="3860800"/>
            <a:ext cx="1885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zh-CN" altLang="en-US" sz="3200">
                <a:solidFill>
                  <a:schemeClr val="tx1"/>
                </a:solidFill>
                <a:ea typeface="宋体" panose="02010600030101010101" pitchFamily="2" charset="-122"/>
              </a:rPr>
              <a:t>制冷系数</a:t>
            </a:r>
            <a:r>
              <a:rPr lang="zh-CN" altLang="en-US" b="0">
                <a:solidFill>
                  <a:schemeClr val="tx1"/>
                </a:solidFill>
                <a:ea typeface="宋体" panose="02010600030101010101" pitchFamily="2" charset="-122"/>
              </a:rPr>
              <a:t> </a:t>
            </a:r>
          </a:p>
        </p:txBody>
      </p:sp>
      <p:graphicFrame>
        <p:nvGraphicFramePr>
          <p:cNvPr id="453668" name="Object 36">
            <a:extLst>
              <a:ext uri="{FF2B5EF4-FFF2-40B4-BE49-F238E27FC236}">
                <a16:creationId xmlns:a16="http://schemas.microsoft.com/office/drawing/2014/main" id="{05D8CF10-E885-4565-BCA6-F00651797A3C}"/>
              </a:ext>
            </a:extLst>
          </p:cNvPr>
          <p:cNvGraphicFramePr>
            <a:graphicFrameLocks noChangeAspect="1"/>
          </p:cNvGraphicFramePr>
          <p:nvPr/>
        </p:nvGraphicFramePr>
        <p:xfrm>
          <a:off x="762000" y="4508500"/>
          <a:ext cx="7751763" cy="1166813"/>
        </p:xfrm>
        <a:graphic>
          <a:graphicData uri="http://schemas.openxmlformats.org/presentationml/2006/ole">
            <mc:AlternateContent xmlns:mc="http://schemas.openxmlformats.org/markup-compatibility/2006">
              <mc:Choice xmlns:v="urn:schemas-microsoft-com:vml" Requires="v">
                <p:oleObj spid="_x0000_s453804" name="Equation" r:id="rId8" imgW="2895480" imgH="431640" progId="Equation.DSMT4">
                  <p:embed/>
                </p:oleObj>
              </mc:Choice>
              <mc:Fallback>
                <p:oleObj name="Equation" r:id="rId8" imgW="2895480" imgH="431640" progId="Equation.DSMT4">
                  <p:embed/>
                  <p:pic>
                    <p:nvPicPr>
                      <p:cNvPr id="0"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 y="4508500"/>
                        <a:ext cx="7751763" cy="1166813"/>
                      </a:xfrm>
                      <a:prstGeom prst="rect">
                        <a:avLst/>
                      </a:prstGeom>
                      <a:solidFill>
                        <a:srgbClr val="CCFFFF"/>
                      </a:solidFill>
                      <a:ln>
                        <a:noFill/>
                      </a:ln>
                      <a:extLs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453669" name="Text Box 37">
            <a:extLst>
              <a:ext uri="{FF2B5EF4-FFF2-40B4-BE49-F238E27FC236}">
                <a16:creationId xmlns:a16="http://schemas.microsoft.com/office/drawing/2014/main" id="{0244E30C-8E1A-45CA-AC37-5EC7F032B665}"/>
              </a:ext>
            </a:extLst>
          </p:cNvPr>
          <p:cNvSpPr txBox="1">
            <a:spLocks noChangeArrowheads="1"/>
          </p:cNvSpPr>
          <p:nvPr/>
        </p:nvSpPr>
        <p:spPr bwMode="auto">
          <a:xfrm>
            <a:off x="457200" y="5713413"/>
            <a:ext cx="5543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zh-CN" altLang="en-US" sz="3200">
                <a:solidFill>
                  <a:schemeClr val="tx1"/>
                </a:solidFill>
                <a:ea typeface="宋体" panose="02010600030101010101" pitchFamily="2" charset="-122"/>
              </a:rPr>
              <a:t>两个等压，热与功均与焓有关</a:t>
            </a:r>
            <a:r>
              <a:rPr lang="zh-CN" altLang="en-US" b="0">
                <a:solidFill>
                  <a:schemeClr val="tx1"/>
                </a:solidFill>
                <a:ea typeface="宋体" panose="02010600030101010101" pitchFamily="2" charset="-122"/>
              </a:rPr>
              <a:t> </a:t>
            </a:r>
          </a:p>
        </p:txBody>
      </p:sp>
      <p:grpSp>
        <p:nvGrpSpPr>
          <p:cNvPr id="453672" name="Group 40">
            <a:extLst>
              <a:ext uri="{FF2B5EF4-FFF2-40B4-BE49-F238E27FC236}">
                <a16:creationId xmlns:a16="http://schemas.microsoft.com/office/drawing/2014/main" id="{4BEC785B-CADD-465E-997E-0AAA912B9FBC}"/>
              </a:ext>
            </a:extLst>
          </p:cNvPr>
          <p:cNvGrpSpPr>
            <a:grpSpLocks/>
          </p:cNvGrpSpPr>
          <p:nvPr/>
        </p:nvGrpSpPr>
        <p:grpSpPr bwMode="auto">
          <a:xfrm>
            <a:off x="6096000" y="5589588"/>
            <a:ext cx="2708275" cy="701675"/>
            <a:chOff x="3840" y="3714"/>
            <a:chExt cx="1706" cy="442"/>
          </a:xfrm>
        </p:grpSpPr>
        <p:sp>
          <p:nvSpPr>
            <p:cNvPr id="453670" name="AutoShape 38">
              <a:extLst>
                <a:ext uri="{FF2B5EF4-FFF2-40B4-BE49-F238E27FC236}">
                  <a16:creationId xmlns:a16="http://schemas.microsoft.com/office/drawing/2014/main" id="{F038B80B-D1B0-4181-8EC4-F51985E80740}"/>
                </a:ext>
              </a:extLst>
            </p:cNvPr>
            <p:cNvSpPr>
              <a:spLocks noChangeArrowheads="1"/>
            </p:cNvSpPr>
            <p:nvPr/>
          </p:nvSpPr>
          <p:spPr bwMode="auto">
            <a:xfrm>
              <a:off x="3840" y="3894"/>
              <a:ext cx="384" cy="138"/>
            </a:xfrm>
            <a:prstGeom prst="rightArrow">
              <a:avLst>
                <a:gd name="adj1" fmla="val 50000"/>
                <a:gd name="adj2" fmla="val 69565"/>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3671" name="Rectangle 39">
              <a:extLst>
                <a:ext uri="{FF2B5EF4-FFF2-40B4-BE49-F238E27FC236}">
                  <a16:creationId xmlns:a16="http://schemas.microsoft.com/office/drawing/2014/main" id="{60FDA854-6015-4B5F-BD80-417CEDCD0259}"/>
                </a:ext>
              </a:extLst>
            </p:cNvPr>
            <p:cNvSpPr>
              <a:spLocks noChangeArrowheads="1"/>
            </p:cNvSpPr>
            <p:nvPr/>
          </p:nvSpPr>
          <p:spPr bwMode="auto">
            <a:xfrm>
              <a:off x="4310" y="3714"/>
              <a:ext cx="123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dirty="0" err="1">
                  <a:latin typeface="楷体_GB2312" pitchFamily="49" charset="-122"/>
                  <a:ea typeface="楷体_GB2312" pitchFamily="49" charset="-122"/>
                  <a:sym typeface="Symbol" panose="05050102010706020507" pitchFamily="18" charset="2"/>
                </a:rPr>
                <a:t>ln</a:t>
              </a:r>
              <a:r>
                <a:rPr lang="en-US" altLang="zh-CN" sz="4000" i="1" dirty="0" err="1">
                  <a:latin typeface="楷体_GB2312" pitchFamily="49" charset="-122"/>
                  <a:ea typeface="楷体_GB2312" pitchFamily="49" charset="-122"/>
                  <a:sym typeface="Symbol" panose="05050102010706020507" pitchFamily="18" charset="2"/>
                </a:rPr>
                <a:t>p</a:t>
              </a:r>
              <a:r>
                <a:rPr lang="en-US" altLang="zh-CN" sz="4000" dirty="0">
                  <a:latin typeface="楷体_GB2312" pitchFamily="49" charset="-122"/>
                  <a:ea typeface="楷体_GB2312" pitchFamily="49" charset="-122"/>
                  <a:sym typeface="Symbol" panose="05050102010706020507" pitchFamily="18" charset="2"/>
                </a:rPr>
                <a:t>-</a:t>
              </a:r>
              <a:r>
                <a:rPr lang="en-US" altLang="zh-CN" sz="4000" i="1" dirty="0">
                  <a:latin typeface="楷体_GB2312" pitchFamily="49" charset="-122"/>
                  <a:ea typeface="楷体_GB2312" pitchFamily="49" charset="-122"/>
                  <a:sym typeface="Symbol" panose="05050102010706020507" pitchFamily="18" charset="2"/>
                </a:rPr>
                <a:t>h</a:t>
              </a:r>
              <a:r>
                <a:rPr lang="zh-CN" altLang="en-US" sz="4000" dirty="0">
                  <a:latin typeface="楷体_GB2312" pitchFamily="49" charset="-122"/>
                  <a:ea typeface="楷体_GB2312" pitchFamily="49" charset="-122"/>
                  <a:sym typeface="Symbol" panose="05050102010706020507" pitchFamily="18" charset="2"/>
                </a:rPr>
                <a:t>图</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53663"/>
                                        </p:tgtEl>
                                        <p:attrNameLst>
                                          <p:attrName>style.visibility</p:attrName>
                                        </p:attrNameLst>
                                      </p:cBhvr>
                                      <p:to>
                                        <p:strVal val="visible"/>
                                      </p:to>
                                    </p:set>
                                    <p:animEffect transition="in" filter="checkerboard(across)">
                                      <p:cBhvr>
                                        <p:cTn id="7" dur="500"/>
                                        <p:tgtEl>
                                          <p:spTgt spid="4536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53664"/>
                                        </p:tgtEl>
                                        <p:attrNameLst>
                                          <p:attrName>style.visibility</p:attrName>
                                        </p:attrNameLst>
                                      </p:cBhvr>
                                      <p:to>
                                        <p:strVal val="visible"/>
                                      </p:to>
                                    </p:set>
                                    <p:animEffect transition="in" filter="checkerboard(across)">
                                      <p:cBhvr>
                                        <p:cTn id="12" dur="500"/>
                                        <p:tgtEl>
                                          <p:spTgt spid="4536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53665"/>
                                        </p:tgtEl>
                                        <p:attrNameLst>
                                          <p:attrName>style.visibility</p:attrName>
                                        </p:attrNameLst>
                                      </p:cBhvr>
                                      <p:to>
                                        <p:strVal val="visible"/>
                                      </p:to>
                                    </p:set>
                                    <p:animEffect transition="in" filter="checkerboard(across)">
                                      <p:cBhvr>
                                        <p:cTn id="17" dur="500"/>
                                        <p:tgtEl>
                                          <p:spTgt spid="4536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453666"/>
                                        </p:tgtEl>
                                        <p:attrNameLst>
                                          <p:attrName>style.visibility</p:attrName>
                                        </p:attrNameLst>
                                      </p:cBhvr>
                                      <p:to>
                                        <p:strVal val="visible"/>
                                      </p:to>
                                    </p:set>
                                    <p:animEffect transition="in" filter="checkerboard(across)">
                                      <p:cBhvr>
                                        <p:cTn id="22" dur="500"/>
                                        <p:tgtEl>
                                          <p:spTgt spid="45366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453667"/>
                                        </p:tgtEl>
                                        <p:attrNameLst>
                                          <p:attrName>style.visibility</p:attrName>
                                        </p:attrNameLst>
                                      </p:cBhvr>
                                      <p:to>
                                        <p:strVal val="visible"/>
                                      </p:to>
                                    </p:set>
                                    <p:animEffect transition="in" filter="checkerboard(across)">
                                      <p:cBhvr>
                                        <p:cTn id="27" dur="500"/>
                                        <p:tgtEl>
                                          <p:spTgt spid="45366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453668"/>
                                        </p:tgtEl>
                                        <p:attrNameLst>
                                          <p:attrName>style.visibility</p:attrName>
                                        </p:attrNameLst>
                                      </p:cBhvr>
                                      <p:to>
                                        <p:strVal val="visible"/>
                                      </p:to>
                                    </p:set>
                                    <p:animEffect transition="in" filter="checkerboard(across)">
                                      <p:cBhvr>
                                        <p:cTn id="32" dur="500"/>
                                        <p:tgtEl>
                                          <p:spTgt spid="45366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453669"/>
                                        </p:tgtEl>
                                        <p:attrNameLst>
                                          <p:attrName>style.visibility</p:attrName>
                                        </p:attrNameLst>
                                      </p:cBhvr>
                                      <p:to>
                                        <p:strVal val="visible"/>
                                      </p:to>
                                    </p:set>
                                    <p:animEffect transition="in" filter="checkerboard(across)">
                                      <p:cBhvr>
                                        <p:cTn id="37" dur="500"/>
                                        <p:tgtEl>
                                          <p:spTgt spid="45366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53672"/>
                                        </p:tgtEl>
                                        <p:attrNameLst>
                                          <p:attrName>style.visibility</p:attrName>
                                        </p:attrNameLst>
                                      </p:cBhvr>
                                      <p:to>
                                        <p:strVal val="visible"/>
                                      </p:to>
                                    </p:set>
                                    <p:animEffect transition="in" filter="wipe(left)">
                                      <p:cBhvr>
                                        <p:cTn id="42" dur="500"/>
                                        <p:tgtEl>
                                          <p:spTgt spid="453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63" grpId="0" autoUpdateAnimBg="0"/>
      <p:bldP spid="453665" grpId="0" autoUpdateAnimBg="0"/>
      <p:bldP spid="453667" grpId="0" autoUpdateAnimBg="0"/>
      <p:bldP spid="453669"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a:extLst>
              <a:ext uri="{FF2B5EF4-FFF2-40B4-BE49-F238E27FC236}">
                <a16:creationId xmlns:a16="http://schemas.microsoft.com/office/drawing/2014/main" id="{65926241-F250-40DF-9C35-4DB1C4520EF6}"/>
              </a:ext>
            </a:extLst>
          </p:cNvPr>
          <p:cNvSpPr>
            <a:spLocks noGrp="1" noChangeArrowheads="1"/>
          </p:cNvSpPr>
          <p:nvPr>
            <p:ph type="title"/>
          </p:nvPr>
        </p:nvSpPr>
        <p:spPr>
          <a:xfrm>
            <a:off x="2667000" y="166688"/>
            <a:ext cx="4572000" cy="823912"/>
          </a:xfrm>
        </p:spPr>
        <p:txBody>
          <a:bodyPr/>
          <a:lstStyle/>
          <a:p>
            <a:pPr algn="l"/>
            <a:r>
              <a:rPr kumimoji="1" lang="en-US" altLang="zh-CN" sz="4800" b="1">
                <a:latin typeface="楷体_GB2312" pitchFamily="49" charset="-122"/>
                <a:ea typeface="楷体_GB2312" pitchFamily="49" charset="-122"/>
                <a:sym typeface="Symbol" panose="05050102010706020507" pitchFamily="18" charset="2"/>
              </a:rPr>
              <a:t>ln</a:t>
            </a:r>
            <a:r>
              <a:rPr kumimoji="1" lang="en-US" altLang="zh-CN" sz="4800" b="1" i="1">
                <a:latin typeface="楷体_GB2312" pitchFamily="49" charset="-122"/>
                <a:ea typeface="楷体_GB2312" pitchFamily="49" charset="-122"/>
                <a:sym typeface="Symbol" panose="05050102010706020507" pitchFamily="18" charset="2"/>
              </a:rPr>
              <a:t>p</a:t>
            </a:r>
            <a:r>
              <a:rPr kumimoji="1" lang="en-US" altLang="zh-CN" sz="4800" b="1">
                <a:latin typeface="楷体_GB2312" pitchFamily="49" charset="-122"/>
                <a:ea typeface="楷体_GB2312" pitchFamily="49" charset="-122"/>
                <a:sym typeface="Symbol" panose="05050102010706020507" pitchFamily="18" charset="2"/>
              </a:rPr>
              <a:t>-</a:t>
            </a:r>
            <a:r>
              <a:rPr kumimoji="1" lang="en-US" altLang="zh-CN" sz="4800" b="1" i="1">
                <a:latin typeface="楷体_GB2312" pitchFamily="49" charset="-122"/>
                <a:ea typeface="楷体_GB2312" pitchFamily="49" charset="-122"/>
                <a:sym typeface="Symbol" panose="05050102010706020507" pitchFamily="18" charset="2"/>
              </a:rPr>
              <a:t>h</a:t>
            </a:r>
            <a:r>
              <a:rPr kumimoji="1" lang="zh-CN" altLang="en-US" sz="4800" b="1">
                <a:latin typeface="楷体_GB2312" pitchFamily="49" charset="-122"/>
                <a:ea typeface="楷体_GB2312" pitchFamily="49" charset="-122"/>
                <a:sym typeface="Symbol" panose="05050102010706020507" pitchFamily="18" charset="2"/>
              </a:rPr>
              <a:t>图及计算</a:t>
            </a:r>
          </a:p>
        </p:txBody>
      </p:sp>
      <p:sp>
        <p:nvSpPr>
          <p:cNvPr id="454659" name="Line 3">
            <a:extLst>
              <a:ext uri="{FF2B5EF4-FFF2-40B4-BE49-F238E27FC236}">
                <a16:creationId xmlns:a16="http://schemas.microsoft.com/office/drawing/2014/main" id="{711ADE26-A057-4CD8-A6B2-703136136354}"/>
              </a:ext>
            </a:extLst>
          </p:cNvPr>
          <p:cNvSpPr>
            <a:spLocks noChangeShapeType="1"/>
          </p:cNvSpPr>
          <p:nvPr/>
        </p:nvSpPr>
        <p:spPr bwMode="auto">
          <a:xfrm flipV="1">
            <a:off x="5522913" y="1295400"/>
            <a:ext cx="0" cy="304800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4660" name="Line 4">
            <a:extLst>
              <a:ext uri="{FF2B5EF4-FFF2-40B4-BE49-F238E27FC236}">
                <a16:creationId xmlns:a16="http://schemas.microsoft.com/office/drawing/2014/main" id="{8B9C03BB-0F3D-423D-8646-A739D520F457}"/>
              </a:ext>
            </a:extLst>
          </p:cNvPr>
          <p:cNvSpPr>
            <a:spLocks noChangeShapeType="1"/>
          </p:cNvSpPr>
          <p:nvPr/>
        </p:nvSpPr>
        <p:spPr bwMode="auto">
          <a:xfrm>
            <a:off x="5522913" y="4343400"/>
            <a:ext cx="3276600" cy="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4661" name="Freeform 5">
            <a:extLst>
              <a:ext uri="{FF2B5EF4-FFF2-40B4-BE49-F238E27FC236}">
                <a16:creationId xmlns:a16="http://schemas.microsoft.com/office/drawing/2014/main" id="{8197FBDD-4B0E-4063-8B64-5D3BDAA3447A}"/>
              </a:ext>
            </a:extLst>
          </p:cNvPr>
          <p:cNvSpPr>
            <a:spLocks/>
          </p:cNvSpPr>
          <p:nvPr/>
        </p:nvSpPr>
        <p:spPr bwMode="auto">
          <a:xfrm rot="158817">
            <a:off x="5829300" y="2057400"/>
            <a:ext cx="2743200" cy="1981200"/>
          </a:xfrm>
          <a:custGeom>
            <a:avLst/>
            <a:gdLst>
              <a:gd name="T0" fmla="*/ 0 w 1152"/>
              <a:gd name="T1" fmla="*/ 776 h 776"/>
              <a:gd name="T2" fmla="*/ 528 w 1152"/>
              <a:gd name="T3" fmla="*/ 8 h 776"/>
              <a:gd name="T4" fmla="*/ 1152 w 1152"/>
              <a:gd name="T5" fmla="*/ 728 h 776"/>
            </a:gdLst>
            <a:ahLst/>
            <a:cxnLst>
              <a:cxn ang="0">
                <a:pos x="T0" y="T1"/>
              </a:cxn>
              <a:cxn ang="0">
                <a:pos x="T2" y="T3"/>
              </a:cxn>
              <a:cxn ang="0">
                <a:pos x="T4" y="T5"/>
              </a:cxn>
            </a:cxnLst>
            <a:rect l="0" t="0" r="r" b="b"/>
            <a:pathLst>
              <a:path w="1152" h="776">
                <a:moveTo>
                  <a:pt x="0" y="776"/>
                </a:moveTo>
                <a:cubicBezTo>
                  <a:pt x="168" y="396"/>
                  <a:pt x="336" y="16"/>
                  <a:pt x="528" y="8"/>
                </a:cubicBezTo>
                <a:cubicBezTo>
                  <a:pt x="720" y="0"/>
                  <a:pt x="1056" y="616"/>
                  <a:pt x="1152" y="728"/>
                </a:cubicBezTo>
              </a:path>
            </a:pathLst>
          </a:custGeom>
          <a:noFill/>
          <a:ln w="25400" cap="flat" cmpd="sng">
            <a:solidFill>
              <a:srgbClr val="00FFFF"/>
            </a:solidFill>
            <a:prstDash val="solid"/>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4662" name="Line 6">
            <a:extLst>
              <a:ext uri="{FF2B5EF4-FFF2-40B4-BE49-F238E27FC236}">
                <a16:creationId xmlns:a16="http://schemas.microsoft.com/office/drawing/2014/main" id="{5C51CD3A-1A91-472E-9D4F-1B55B0FD1415}"/>
              </a:ext>
            </a:extLst>
          </p:cNvPr>
          <p:cNvSpPr>
            <a:spLocks noChangeShapeType="1"/>
          </p:cNvSpPr>
          <p:nvPr/>
        </p:nvSpPr>
        <p:spPr bwMode="auto">
          <a:xfrm flipV="1">
            <a:off x="8382000" y="1905000"/>
            <a:ext cx="0" cy="1752600"/>
          </a:xfrm>
          <a:prstGeom prst="line">
            <a:avLst/>
          </a:prstGeom>
          <a:noFill/>
          <a:ln w="25400">
            <a:solidFill>
              <a:schemeClr val="tx2"/>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4663" name="Text Box 7">
            <a:extLst>
              <a:ext uri="{FF2B5EF4-FFF2-40B4-BE49-F238E27FC236}">
                <a16:creationId xmlns:a16="http://schemas.microsoft.com/office/drawing/2014/main" id="{CEBB974B-4D9F-4E5E-8BF3-E788B97DAE6F}"/>
              </a:ext>
            </a:extLst>
          </p:cNvPr>
          <p:cNvSpPr txBox="1">
            <a:spLocks noChangeArrowheads="1"/>
          </p:cNvSpPr>
          <p:nvPr/>
        </p:nvSpPr>
        <p:spPr bwMode="auto">
          <a:xfrm>
            <a:off x="4938713" y="1169988"/>
            <a:ext cx="431800" cy="5794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solidFill>
                  <a:srgbClr val="66FF66"/>
                </a:solidFill>
                <a:latin typeface="Arial" panose="020B0604020202020204" pitchFamily="34" charset="0"/>
                <a:ea typeface="宋体" panose="02010600030101010101" pitchFamily="2" charset="-122"/>
              </a:rPr>
              <a:t>T</a:t>
            </a:r>
          </a:p>
        </p:txBody>
      </p:sp>
      <p:sp>
        <p:nvSpPr>
          <p:cNvPr id="454664" name="Text Box 8">
            <a:extLst>
              <a:ext uri="{FF2B5EF4-FFF2-40B4-BE49-F238E27FC236}">
                <a16:creationId xmlns:a16="http://schemas.microsoft.com/office/drawing/2014/main" id="{0BE7AC01-0B75-49D4-A5CC-AEAD9E4DE0EF}"/>
              </a:ext>
            </a:extLst>
          </p:cNvPr>
          <p:cNvSpPr txBox="1">
            <a:spLocks noChangeArrowheads="1"/>
          </p:cNvSpPr>
          <p:nvPr/>
        </p:nvSpPr>
        <p:spPr bwMode="auto">
          <a:xfrm>
            <a:off x="8647113" y="4267200"/>
            <a:ext cx="420687"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i="1">
                <a:latin typeface="Arial" panose="020B0604020202020204" pitchFamily="34" charset="0"/>
                <a:ea typeface="宋体" panose="02010600030101010101" pitchFamily="2" charset="-122"/>
              </a:rPr>
              <a:t>s</a:t>
            </a:r>
          </a:p>
        </p:txBody>
      </p:sp>
      <p:sp>
        <p:nvSpPr>
          <p:cNvPr id="454665" name="Text Box 9">
            <a:extLst>
              <a:ext uri="{FF2B5EF4-FFF2-40B4-BE49-F238E27FC236}">
                <a16:creationId xmlns:a16="http://schemas.microsoft.com/office/drawing/2014/main" id="{62AE813A-1295-423B-A2F1-95AD730669C5}"/>
              </a:ext>
            </a:extLst>
          </p:cNvPr>
          <p:cNvSpPr txBox="1">
            <a:spLocks noChangeArrowheads="1"/>
          </p:cNvSpPr>
          <p:nvPr/>
        </p:nvSpPr>
        <p:spPr bwMode="auto">
          <a:xfrm>
            <a:off x="8382000" y="3429000"/>
            <a:ext cx="3540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1</a:t>
            </a:r>
          </a:p>
        </p:txBody>
      </p:sp>
      <p:sp>
        <p:nvSpPr>
          <p:cNvPr id="454666" name="Text Box 10">
            <a:extLst>
              <a:ext uri="{FF2B5EF4-FFF2-40B4-BE49-F238E27FC236}">
                <a16:creationId xmlns:a16="http://schemas.microsoft.com/office/drawing/2014/main" id="{D03D6A07-E3DD-452F-9F5C-03906BD6C0AD}"/>
              </a:ext>
            </a:extLst>
          </p:cNvPr>
          <p:cNvSpPr txBox="1">
            <a:spLocks noChangeArrowheads="1"/>
          </p:cNvSpPr>
          <p:nvPr/>
        </p:nvSpPr>
        <p:spPr bwMode="auto">
          <a:xfrm>
            <a:off x="8408988" y="16002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2</a:t>
            </a:r>
          </a:p>
        </p:txBody>
      </p:sp>
      <p:sp>
        <p:nvSpPr>
          <p:cNvPr id="454667" name="Text Box 11">
            <a:extLst>
              <a:ext uri="{FF2B5EF4-FFF2-40B4-BE49-F238E27FC236}">
                <a16:creationId xmlns:a16="http://schemas.microsoft.com/office/drawing/2014/main" id="{254B47F0-6B59-4F44-92B4-AA605BCCBD1F}"/>
              </a:ext>
            </a:extLst>
          </p:cNvPr>
          <p:cNvSpPr txBox="1">
            <a:spLocks noChangeArrowheads="1"/>
          </p:cNvSpPr>
          <p:nvPr/>
        </p:nvSpPr>
        <p:spPr bwMode="auto">
          <a:xfrm>
            <a:off x="7732713" y="22860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3</a:t>
            </a:r>
          </a:p>
        </p:txBody>
      </p:sp>
      <p:sp>
        <p:nvSpPr>
          <p:cNvPr id="454668" name="Text Box 12">
            <a:extLst>
              <a:ext uri="{FF2B5EF4-FFF2-40B4-BE49-F238E27FC236}">
                <a16:creationId xmlns:a16="http://schemas.microsoft.com/office/drawing/2014/main" id="{840AE4A8-DF88-483C-8868-4D1C5D548F27}"/>
              </a:ext>
            </a:extLst>
          </p:cNvPr>
          <p:cNvSpPr txBox="1">
            <a:spLocks noChangeArrowheads="1"/>
          </p:cNvSpPr>
          <p:nvPr/>
        </p:nvSpPr>
        <p:spPr bwMode="auto">
          <a:xfrm>
            <a:off x="6056313" y="23622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4</a:t>
            </a:r>
          </a:p>
        </p:txBody>
      </p:sp>
      <p:sp>
        <p:nvSpPr>
          <p:cNvPr id="454669" name="Text Box 13">
            <a:extLst>
              <a:ext uri="{FF2B5EF4-FFF2-40B4-BE49-F238E27FC236}">
                <a16:creationId xmlns:a16="http://schemas.microsoft.com/office/drawing/2014/main" id="{8ED2560B-DF5C-4F7C-9A26-0EF2E928D681}"/>
              </a:ext>
            </a:extLst>
          </p:cNvPr>
          <p:cNvSpPr txBox="1">
            <a:spLocks noChangeArrowheads="1"/>
          </p:cNvSpPr>
          <p:nvPr/>
        </p:nvSpPr>
        <p:spPr bwMode="auto">
          <a:xfrm>
            <a:off x="6513513" y="37338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Arial" panose="020B0604020202020204" pitchFamily="34" charset="0"/>
                <a:ea typeface="宋体" panose="02010600030101010101" pitchFamily="2" charset="-122"/>
              </a:rPr>
              <a:t>5</a:t>
            </a:r>
          </a:p>
        </p:txBody>
      </p:sp>
      <p:sp>
        <p:nvSpPr>
          <p:cNvPr id="454670" name="Line 14">
            <a:extLst>
              <a:ext uri="{FF2B5EF4-FFF2-40B4-BE49-F238E27FC236}">
                <a16:creationId xmlns:a16="http://schemas.microsoft.com/office/drawing/2014/main" id="{F5512ED9-FF5D-4A83-8CED-39C370216093}"/>
              </a:ext>
            </a:extLst>
          </p:cNvPr>
          <p:cNvSpPr>
            <a:spLocks noChangeShapeType="1"/>
          </p:cNvSpPr>
          <p:nvPr/>
        </p:nvSpPr>
        <p:spPr bwMode="auto">
          <a:xfrm>
            <a:off x="6632575" y="3657600"/>
            <a:ext cx="1749425" cy="0"/>
          </a:xfrm>
          <a:prstGeom prst="line">
            <a:avLst/>
          </a:prstGeom>
          <a:noFill/>
          <a:ln w="254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454671" name="Group 15">
            <a:extLst>
              <a:ext uri="{FF2B5EF4-FFF2-40B4-BE49-F238E27FC236}">
                <a16:creationId xmlns:a16="http://schemas.microsoft.com/office/drawing/2014/main" id="{F001189F-BA81-47E3-A295-C46A558A2ADB}"/>
              </a:ext>
            </a:extLst>
          </p:cNvPr>
          <p:cNvGrpSpPr>
            <a:grpSpLocks/>
          </p:cNvGrpSpPr>
          <p:nvPr/>
        </p:nvGrpSpPr>
        <p:grpSpPr bwMode="auto">
          <a:xfrm>
            <a:off x="6324600" y="1905000"/>
            <a:ext cx="2057400" cy="990600"/>
            <a:chOff x="3984" y="1200"/>
            <a:chExt cx="1296" cy="624"/>
          </a:xfrm>
        </p:grpSpPr>
        <p:sp>
          <p:nvSpPr>
            <p:cNvPr id="454672" name="Freeform 16">
              <a:extLst>
                <a:ext uri="{FF2B5EF4-FFF2-40B4-BE49-F238E27FC236}">
                  <a16:creationId xmlns:a16="http://schemas.microsoft.com/office/drawing/2014/main" id="{44B9E510-19FB-45CC-B106-D2AD1DF0B492}"/>
                </a:ext>
              </a:extLst>
            </p:cNvPr>
            <p:cNvSpPr>
              <a:spLocks/>
            </p:cNvSpPr>
            <p:nvPr/>
          </p:nvSpPr>
          <p:spPr bwMode="auto">
            <a:xfrm>
              <a:off x="4992" y="1200"/>
              <a:ext cx="288" cy="624"/>
            </a:xfrm>
            <a:custGeom>
              <a:avLst/>
              <a:gdLst>
                <a:gd name="T0" fmla="*/ 288 w 288"/>
                <a:gd name="T1" fmla="*/ 0 h 624"/>
                <a:gd name="T2" fmla="*/ 144 w 288"/>
                <a:gd name="T3" fmla="*/ 432 h 624"/>
                <a:gd name="T4" fmla="*/ 0 w 288"/>
                <a:gd name="T5" fmla="*/ 624 h 624"/>
              </a:gdLst>
              <a:ahLst/>
              <a:cxnLst>
                <a:cxn ang="0">
                  <a:pos x="T0" y="T1"/>
                </a:cxn>
                <a:cxn ang="0">
                  <a:pos x="T2" y="T3"/>
                </a:cxn>
                <a:cxn ang="0">
                  <a:pos x="T4" y="T5"/>
                </a:cxn>
              </a:cxnLst>
              <a:rect l="0" t="0" r="r" b="b"/>
              <a:pathLst>
                <a:path w="288" h="624">
                  <a:moveTo>
                    <a:pt x="288" y="0"/>
                  </a:moveTo>
                  <a:cubicBezTo>
                    <a:pt x="240" y="164"/>
                    <a:pt x="192" y="328"/>
                    <a:pt x="144" y="432"/>
                  </a:cubicBezTo>
                  <a:cubicBezTo>
                    <a:pt x="96" y="536"/>
                    <a:pt x="8" y="608"/>
                    <a:pt x="0" y="624"/>
                  </a:cubicBezTo>
                </a:path>
              </a:pathLst>
            </a:custGeom>
            <a:noFill/>
            <a:ln w="25400" cap="flat" cmpd="sng">
              <a:solidFill>
                <a:schemeClr val="tx1"/>
              </a:solidFill>
              <a:prstDash val="solid"/>
              <a:round/>
              <a:headEnd type="none" w="sm" len="sm"/>
              <a:tailEnd type="none" w="lg" len="lg"/>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4673" name="Line 17">
              <a:extLst>
                <a:ext uri="{FF2B5EF4-FFF2-40B4-BE49-F238E27FC236}">
                  <a16:creationId xmlns:a16="http://schemas.microsoft.com/office/drawing/2014/main" id="{8E76D77A-916A-432B-8CB9-499A0958EBA2}"/>
                </a:ext>
              </a:extLst>
            </p:cNvPr>
            <p:cNvSpPr>
              <a:spLocks noChangeShapeType="1"/>
            </p:cNvSpPr>
            <p:nvPr/>
          </p:nvSpPr>
          <p:spPr bwMode="auto">
            <a:xfrm flipH="1">
              <a:off x="3984" y="1824"/>
              <a:ext cx="1008"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54674" name="Line 18">
            <a:extLst>
              <a:ext uri="{FF2B5EF4-FFF2-40B4-BE49-F238E27FC236}">
                <a16:creationId xmlns:a16="http://schemas.microsoft.com/office/drawing/2014/main" id="{AA8B5BBD-135E-4A82-96A7-9C475155281D}"/>
              </a:ext>
            </a:extLst>
          </p:cNvPr>
          <p:cNvSpPr>
            <a:spLocks noChangeShapeType="1"/>
          </p:cNvSpPr>
          <p:nvPr/>
        </p:nvSpPr>
        <p:spPr bwMode="auto">
          <a:xfrm>
            <a:off x="6324600" y="2895600"/>
            <a:ext cx="304800" cy="762000"/>
          </a:xfrm>
          <a:prstGeom prst="line">
            <a:avLst/>
          </a:prstGeom>
          <a:noFill/>
          <a:ln w="25400">
            <a:solidFill>
              <a:schemeClr val="tx2"/>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454710" name="Group 54">
            <a:extLst>
              <a:ext uri="{FF2B5EF4-FFF2-40B4-BE49-F238E27FC236}">
                <a16:creationId xmlns:a16="http://schemas.microsoft.com/office/drawing/2014/main" id="{09901A54-5A51-42F7-A753-30C9D72F3A04}"/>
              </a:ext>
            </a:extLst>
          </p:cNvPr>
          <p:cNvGrpSpPr>
            <a:grpSpLocks/>
          </p:cNvGrpSpPr>
          <p:nvPr/>
        </p:nvGrpSpPr>
        <p:grpSpPr bwMode="auto">
          <a:xfrm>
            <a:off x="304800" y="1143000"/>
            <a:ext cx="4114800" cy="3733800"/>
            <a:chOff x="192" y="720"/>
            <a:chExt cx="2592" cy="2352"/>
          </a:xfrm>
        </p:grpSpPr>
        <p:sp>
          <p:nvSpPr>
            <p:cNvPr id="454681" name="Line 25">
              <a:extLst>
                <a:ext uri="{FF2B5EF4-FFF2-40B4-BE49-F238E27FC236}">
                  <a16:creationId xmlns:a16="http://schemas.microsoft.com/office/drawing/2014/main" id="{A81EA3D2-A4F8-4DE8-9144-D069DBEAD77B}"/>
                </a:ext>
              </a:extLst>
            </p:cNvPr>
            <p:cNvSpPr>
              <a:spLocks noChangeShapeType="1"/>
            </p:cNvSpPr>
            <p:nvPr/>
          </p:nvSpPr>
          <p:spPr bwMode="auto">
            <a:xfrm flipV="1">
              <a:off x="704" y="799"/>
              <a:ext cx="0" cy="192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4682" name="Line 26">
              <a:extLst>
                <a:ext uri="{FF2B5EF4-FFF2-40B4-BE49-F238E27FC236}">
                  <a16:creationId xmlns:a16="http://schemas.microsoft.com/office/drawing/2014/main" id="{C335C448-3DBB-4290-9C32-6985997C8C7B}"/>
                </a:ext>
              </a:extLst>
            </p:cNvPr>
            <p:cNvSpPr>
              <a:spLocks noChangeShapeType="1"/>
            </p:cNvSpPr>
            <p:nvPr/>
          </p:nvSpPr>
          <p:spPr bwMode="auto">
            <a:xfrm>
              <a:off x="704" y="2719"/>
              <a:ext cx="2064" cy="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4683" name="Text Box 27">
              <a:extLst>
                <a:ext uri="{FF2B5EF4-FFF2-40B4-BE49-F238E27FC236}">
                  <a16:creationId xmlns:a16="http://schemas.microsoft.com/office/drawing/2014/main" id="{E5089FCB-771E-4438-A1D1-B380E4891488}"/>
                </a:ext>
              </a:extLst>
            </p:cNvPr>
            <p:cNvSpPr txBox="1">
              <a:spLocks noChangeArrowheads="1"/>
            </p:cNvSpPr>
            <p:nvPr/>
          </p:nvSpPr>
          <p:spPr bwMode="auto">
            <a:xfrm>
              <a:off x="192" y="720"/>
              <a:ext cx="499" cy="36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66FF66"/>
                  </a:solidFill>
                  <a:latin typeface="Arial" panose="020B0604020202020204" pitchFamily="34" charset="0"/>
                  <a:ea typeface="宋体" panose="02010600030101010101" pitchFamily="2" charset="-122"/>
                </a:rPr>
                <a:t>ln</a:t>
              </a:r>
              <a:r>
                <a:rPr lang="en-US" altLang="zh-CN" sz="3200" i="1">
                  <a:solidFill>
                    <a:srgbClr val="66FF66"/>
                  </a:solidFill>
                  <a:latin typeface="Arial" panose="020B0604020202020204" pitchFamily="34" charset="0"/>
                  <a:ea typeface="宋体" panose="02010600030101010101" pitchFamily="2" charset="-122"/>
                </a:rPr>
                <a:t>p</a:t>
              </a:r>
            </a:p>
          </p:txBody>
        </p:sp>
        <p:sp>
          <p:nvSpPr>
            <p:cNvPr id="454684" name="Text Box 28">
              <a:extLst>
                <a:ext uri="{FF2B5EF4-FFF2-40B4-BE49-F238E27FC236}">
                  <a16:creationId xmlns:a16="http://schemas.microsoft.com/office/drawing/2014/main" id="{4351B185-1B3C-46F6-952D-E6F82AACC25D}"/>
                </a:ext>
              </a:extLst>
            </p:cNvPr>
            <p:cNvSpPr txBox="1">
              <a:spLocks noChangeArrowheads="1"/>
            </p:cNvSpPr>
            <p:nvPr/>
          </p:nvSpPr>
          <p:spPr bwMode="auto">
            <a:xfrm>
              <a:off x="2519" y="2707"/>
              <a:ext cx="265" cy="36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i="1">
                  <a:latin typeface="Arial" panose="020B0604020202020204" pitchFamily="34" charset="0"/>
                  <a:ea typeface="宋体" panose="02010600030101010101" pitchFamily="2" charset="-122"/>
                </a:rPr>
                <a:t>h</a:t>
              </a:r>
            </a:p>
          </p:txBody>
        </p:sp>
      </p:grpSp>
      <p:grpSp>
        <p:nvGrpSpPr>
          <p:cNvPr id="454711" name="Group 55">
            <a:extLst>
              <a:ext uri="{FF2B5EF4-FFF2-40B4-BE49-F238E27FC236}">
                <a16:creationId xmlns:a16="http://schemas.microsoft.com/office/drawing/2014/main" id="{71C21F5A-0D76-4E62-BB5A-71FE0331033E}"/>
              </a:ext>
            </a:extLst>
          </p:cNvPr>
          <p:cNvGrpSpPr>
            <a:grpSpLocks/>
          </p:cNvGrpSpPr>
          <p:nvPr/>
        </p:nvGrpSpPr>
        <p:grpSpPr bwMode="auto">
          <a:xfrm>
            <a:off x="1600200" y="1905000"/>
            <a:ext cx="2146300" cy="1676400"/>
            <a:chOff x="1008" y="1200"/>
            <a:chExt cx="1352" cy="1056"/>
          </a:xfrm>
        </p:grpSpPr>
        <p:sp>
          <p:nvSpPr>
            <p:cNvPr id="454685" name="Freeform 29">
              <a:extLst>
                <a:ext uri="{FF2B5EF4-FFF2-40B4-BE49-F238E27FC236}">
                  <a16:creationId xmlns:a16="http://schemas.microsoft.com/office/drawing/2014/main" id="{E4CFD4FC-23CA-4F41-8255-2750FC5B0E0F}"/>
                </a:ext>
              </a:extLst>
            </p:cNvPr>
            <p:cNvSpPr>
              <a:spLocks/>
            </p:cNvSpPr>
            <p:nvPr/>
          </p:nvSpPr>
          <p:spPr bwMode="auto">
            <a:xfrm>
              <a:off x="1008" y="1200"/>
              <a:ext cx="624" cy="1008"/>
            </a:xfrm>
            <a:custGeom>
              <a:avLst/>
              <a:gdLst>
                <a:gd name="T0" fmla="*/ 624 w 624"/>
                <a:gd name="T1" fmla="*/ 0 h 1008"/>
                <a:gd name="T2" fmla="*/ 240 w 624"/>
                <a:gd name="T3" fmla="*/ 432 h 1008"/>
                <a:gd name="T4" fmla="*/ 0 w 624"/>
                <a:gd name="T5" fmla="*/ 1008 h 1008"/>
              </a:gdLst>
              <a:ahLst/>
              <a:cxnLst>
                <a:cxn ang="0">
                  <a:pos x="T0" y="T1"/>
                </a:cxn>
                <a:cxn ang="0">
                  <a:pos x="T2" y="T3"/>
                </a:cxn>
                <a:cxn ang="0">
                  <a:pos x="T4" y="T5"/>
                </a:cxn>
              </a:cxnLst>
              <a:rect l="0" t="0" r="r" b="b"/>
              <a:pathLst>
                <a:path w="624" h="1008">
                  <a:moveTo>
                    <a:pt x="624" y="0"/>
                  </a:moveTo>
                  <a:cubicBezTo>
                    <a:pt x="484" y="132"/>
                    <a:pt x="344" y="264"/>
                    <a:pt x="240" y="432"/>
                  </a:cubicBezTo>
                  <a:cubicBezTo>
                    <a:pt x="136" y="600"/>
                    <a:pt x="68" y="804"/>
                    <a:pt x="0" y="1008"/>
                  </a:cubicBezTo>
                </a:path>
              </a:pathLst>
            </a:custGeom>
            <a:noFill/>
            <a:ln w="25400" cap="sq" cmpd="sng">
              <a:solidFill>
                <a:srgbClr val="00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4686" name="Freeform 30">
              <a:extLst>
                <a:ext uri="{FF2B5EF4-FFF2-40B4-BE49-F238E27FC236}">
                  <a16:creationId xmlns:a16="http://schemas.microsoft.com/office/drawing/2014/main" id="{E9CC7244-ED99-40EA-9D93-FA2CD61FD7FC}"/>
                </a:ext>
              </a:extLst>
            </p:cNvPr>
            <p:cNvSpPr>
              <a:spLocks/>
            </p:cNvSpPr>
            <p:nvPr/>
          </p:nvSpPr>
          <p:spPr bwMode="auto">
            <a:xfrm>
              <a:off x="2208" y="1248"/>
              <a:ext cx="152" cy="1008"/>
            </a:xfrm>
            <a:custGeom>
              <a:avLst/>
              <a:gdLst>
                <a:gd name="T0" fmla="*/ 0 w 152"/>
                <a:gd name="T1" fmla="*/ 0 h 1008"/>
                <a:gd name="T2" fmla="*/ 96 w 152"/>
                <a:gd name="T3" fmla="*/ 192 h 1008"/>
                <a:gd name="T4" fmla="*/ 144 w 152"/>
                <a:gd name="T5" fmla="*/ 624 h 1008"/>
                <a:gd name="T6" fmla="*/ 48 w 152"/>
                <a:gd name="T7" fmla="*/ 1008 h 1008"/>
              </a:gdLst>
              <a:ahLst/>
              <a:cxnLst>
                <a:cxn ang="0">
                  <a:pos x="T0" y="T1"/>
                </a:cxn>
                <a:cxn ang="0">
                  <a:pos x="T2" y="T3"/>
                </a:cxn>
                <a:cxn ang="0">
                  <a:pos x="T4" y="T5"/>
                </a:cxn>
                <a:cxn ang="0">
                  <a:pos x="T6" y="T7"/>
                </a:cxn>
              </a:cxnLst>
              <a:rect l="0" t="0" r="r" b="b"/>
              <a:pathLst>
                <a:path w="152" h="1008">
                  <a:moveTo>
                    <a:pt x="0" y="0"/>
                  </a:moveTo>
                  <a:cubicBezTo>
                    <a:pt x="36" y="44"/>
                    <a:pt x="72" y="88"/>
                    <a:pt x="96" y="192"/>
                  </a:cubicBezTo>
                  <a:cubicBezTo>
                    <a:pt x="120" y="296"/>
                    <a:pt x="152" y="488"/>
                    <a:pt x="144" y="624"/>
                  </a:cubicBezTo>
                  <a:cubicBezTo>
                    <a:pt x="136" y="760"/>
                    <a:pt x="92" y="884"/>
                    <a:pt x="48" y="1008"/>
                  </a:cubicBezTo>
                </a:path>
              </a:pathLst>
            </a:custGeom>
            <a:noFill/>
            <a:ln w="25400" cap="sq" cmpd="sng">
              <a:solidFill>
                <a:srgbClr val="00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54687" name="Line 31">
            <a:extLst>
              <a:ext uri="{FF2B5EF4-FFF2-40B4-BE49-F238E27FC236}">
                <a16:creationId xmlns:a16="http://schemas.microsoft.com/office/drawing/2014/main" id="{25DAA038-04B2-4C43-B9BF-34831F29CF91}"/>
              </a:ext>
            </a:extLst>
          </p:cNvPr>
          <p:cNvSpPr>
            <a:spLocks noChangeShapeType="1"/>
          </p:cNvSpPr>
          <p:nvPr/>
        </p:nvSpPr>
        <p:spPr bwMode="auto">
          <a:xfrm>
            <a:off x="2209800" y="2286000"/>
            <a:ext cx="21336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4688" name="Freeform 32">
            <a:extLst>
              <a:ext uri="{FF2B5EF4-FFF2-40B4-BE49-F238E27FC236}">
                <a16:creationId xmlns:a16="http://schemas.microsoft.com/office/drawing/2014/main" id="{8AE29637-40EB-4853-8FDE-E853E6507AE7}"/>
              </a:ext>
            </a:extLst>
          </p:cNvPr>
          <p:cNvSpPr>
            <a:spLocks/>
          </p:cNvSpPr>
          <p:nvPr/>
        </p:nvSpPr>
        <p:spPr bwMode="auto">
          <a:xfrm>
            <a:off x="3657600" y="2286000"/>
            <a:ext cx="685800" cy="1066800"/>
          </a:xfrm>
          <a:custGeom>
            <a:avLst/>
            <a:gdLst>
              <a:gd name="T0" fmla="*/ 432 w 432"/>
              <a:gd name="T1" fmla="*/ 0 h 672"/>
              <a:gd name="T2" fmla="*/ 192 w 432"/>
              <a:gd name="T3" fmla="*/ 336 h 672"/>
              <a:gd name="T4" fmla="*/ 0 w 432"/>
              <a:gd name="T5" fmla="*/ 672 h 672"/>
            </a:gdLst>
            <a:ahLst/>
            <a:cxnLst>
              <a:cxn ang="0">
                <a:pos x="T0" y="T1"/>
              </a:cxn>
              <a:cxn ang="0">
                <a:pos x="T2" y="T3"/>
              </a:cxn>
              <a:cxn ang="0">
                <a:pos x="T4" y="T5"/>
              </a:cxn>
            </a:cxnLst>
            <a:rect l="0" t="0" r="r" b="b"/>
            <a:pathLst>
              <a:path w="432" h="672">
                <a:moveTo>
                  <a:pt x="432" y="0"/>
                </a:moveTo>
                <a:cubicBezTo>
                  <a:pt x="348" y="112"/>
                  <a:pt x="264" y="224"/>
                  <a:pt x="192" y="336"/>
                </a:cubicBezTo>
                <a:cubicBezTo>
                  <a:pt x="120" y="448"/>
                  <a:pt x="60" y="560"/>
                  <a:pt x="0" y="672"/>
                </a:cubicBezTo>
              </a:path>
            </a:pathLst>
          </a:custGeom>
          <a:noFill/>
          <a:ln w="25400" cap="sq" cmpd="sng">
            <a:solidFill>
              <a:schemeClr val="tx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4689" name="Line 33">
            <a:extLst>
              <a:ext uri="{FF2B5EF4-FFF2-40B4-BE49-F238E27FC236}">
                <a16:creationId xmlns:a16="http://schemas.microsoft.com/office/drawing/2014/main" id="{B40A5FBA-4D59-4FA5-80F4-D039DE9FD829}"/>
              </a:ext>
            </a:extLst>
          </p:cNvPr>
          <p:cNvSpPr>
            <a:spLocks noChangeShapeType="1"/>
          </p:cNvSpPr>
          <p:nvPr/>
        </p:nvSpPr>
        <p:spPr bwMode="auto">
          <a:xfrm>
            <a:off x="2209800" y="2286000"/>
            <a:ext cx="0" cy="1066800"/>
          </a:xfrm>
          <a:prstGeom prst="line">
            <a:avLst/>
          </a:prstGeom>
          <a:noFill/>
          <a:ln w="25400">
            <a:solidFill>
              <a:schemeClr val="tx2"/>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4690" name="Line 34">
            <a:extLst>
              <a:ext uri="{FF2B5EF4-FFF2-40B4-BE49-F238E27FC236}">
                <a16:creationId xmlns:a16="http://schemas.microsoft.com/office/drawing/2014/main" id="{75EAF809-BF5F-41C3-9770-7DB684FE0A86}"/>
              </a:ext>
            </a:extLst>
          </p:cNvPr>
          <p:cNvSpPr>
            <a:spLocks noChangeShapeType="1"/>
          </p:cNvSpPr>
          <p:nvPr/>
        </p:nvSpPr>
        <p:spPr bwMode="auto">
          <a:xfrm>
            <a:off x="2209800" y="3352800"/>
            <a:ext cx="1450975"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4691" name="Text Box 35">
            <a:extLst>
              <a:ext uri="{FF2B5EF4-FFF2-40B4-BE49-F238E27FC236}">
                <a16:creationId xmlns:a16="http://schemas.microsoft.com/office/drawing/2014/main" id="{D06C56AC-D4D5-46D9-B021-CB38839C31D9}"/>
              </a:ext>
            </a:extLst>
          </p:cNvPr>
          <p:cNvSpPr txBox="1">
            <a:spLocks noChangeArrowheads="1"/>
          </p:cNvSpPr>
          <p:nvPr/>
        </p:nvSpPr>
        <p:spPr bwMode="auto">
          <a:xfrm>
            <a:off x="3733800" y="3048000"/>
            <a:ext cx="3540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1</a:t>
            </a:r>
          </a:p>
        </p:txBody>
      </p:sp>
      <p:sp>
        <p:nvSpPr>
          <p:cNvPr id="454692" name="Text Box 36">
            <a:extLst>
              <a:ext uri="{FF2B5EF4-FFF2-40B4-BE49-F238E27FC236}">
                <a16:creationId xmlns:a16="http://schemas.microsoft.com/office/drawing/2014/main" id="{E10DAFF6-6805-4C18-9AE0-D16D6E6B9F60}"/>
              </a:ext>
            </a:extLst>
          </p:cNvPr>
          <p:cNvSpPr txBox="1">
            <a:spLocks noChangeArrowheads="1"/>
          </p:cNvSpPr>
          <p:nvPr/>
        </p:nvSpPr>
        <p:spPr bwMode="auto">
          <a:xfrm>
            <a:off x="4495800" y="1905000"/>
            <a:ext cx="3540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2</a:t>
            </a:r>
          </a:p>
        </p:txBody>
      </p:sp>
      <p:sp>
        <p:nvSpPr>
          <p:cNvPr id="454693" name="Text Box 37">
            <a:extLst>
              <a:ext uri="{FF2B5EF4-FFF2-40B4-BE49-F238E27FC236}">
                <a16:creationId xmlns:a16="http://schemas.microsoft.com/office/drawing/2014/main" id="{82A27B57-C484-4568-9DA9-7BC48B427921}"/>
              </a:ext>
            </a:extLst>
          </p:cNvPr>
          <p:cNvSpPr txBox="1">
            <a:spLocks noChangeArrowheads="1"/>
          </p:cNvSpPr>
          <p:nvPr/>
        </p:nvSpPr>
        <p:spPr bwMode="auto">
          <a:xfrm>
            <a:off x="3733800" y="1752600"/>
            <a:ext cx="3540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3</a:t>
            </a:r>
          </a:p>
        </p:txBody>
      </p:sp>
      <p:sp>
        <p:nvSpPr>
          <p:cNvPr id="454694" name="Text Box 38">
            <a:extLst>
              <a:ext uri="{FF2B5EF4-FFF2-40B4-BE49-F238E27FC236}">
                <a16:creationId xmlns:a16="http://schemas.microsoft.com/office/drawing/2014/main" id="{71E75656-3BDC-46AE-80BF-7D054652EF8C}"/>
              </a:ext>
            </a:extLst>
          </p:cNvPr>
          <p:cNvSpPr txBox="1">
            <a:spLocks noChangeArrowheads="1"/>
          </p:cNvSpPr>
          <p:nvPr/>
        </p:nvSpPr>
        <p:spPr bwMode="auto">
          <a:xfrm>
            <a:off x="1752600" y="1828800"/>
            <a:ext cx="3540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4</a:t>
            </a:r>
          </a:p>
        </p:txBody>
      </p:sp>
      <p:sp>
        <p:nvSpPr>
          <p:cNvPr id="454695" name="Text Box 39">
            <a:extLst>
              <a:ext uri="{FF2B5EF4-FFF2-40B4-BE49-F238E27FC236}">
                <a16:creationId xmlns:a16="http://schemas.microsoft.com/office/drawing/2014/main" id="{237C4EA0-A69F-4B0D-BCF5-584389C04D21}"/>
              </a:ext>
            </a:extLst>
          </p:cNvPr>
          <p:cNvSpPr txBox="1">
            <a:spLocks noChangeArrowheads="1"/>
          </p:cNvSpPr>
          <p:nvPr/>
        </p:nvSpPr>
        <p:spPr bwMode="auto">
          <a:xfrm>
            <a:off x="1905000" y="3276600"/>
            <a:ext cx="3540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Arial" panose="020B0604020202020204" pitchFamily="34" charset="0"/>
                <a:ea typeface="宋体" panose="02010600030101010101" pitchFamily="2" charset="-122"/>
              </a:rPr>
              <a:t>5</a:t>
            </a:r>
          </a:p>
        </p:txBody>
      </p:sp>
      <p:sp>
        <p:nvSpPr>
          <p:cNvPr id="454696" name="Line 40">
            <a:extLst>
              <a:ext uri="{FF2B5EF4-FFF2-40B4-BE49-F238E27FC236}">
                <a16:creationId xmlns:a16="http://schemas.microsoft.com/office/drawing/2014/main" id="{BB8C49DB-E3E1-4E91-81A1-E8639C07BA0D}"/>
              </a:ext>
            </a:extLst>
          </p:cNvPr>
          <p:cNvSpPr>
            <a:spLocks noChangeShapeType="1"/>
          </p:cNvSpPr>
          <p:nvPr/>
        </p:nvSpPr>
        <p:spPr bwMode="auto">
          <a:xfrm>
            <a:off x="2209800" y="3352800"/>
            <a:ext cx="0" cy="762000"/>
          </a:xfrm>
          <a:prstGeom prst="line">
            <a:avLst/>
          </a:prstGeom>
          <a:noFill/>
          <a:ln w="12700">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4697" name="Line 41">
            <a:extLst>
              <a:ext uri="{FF2B5EF4-FFF2-40B4-BE49-F238E27FC236}">
                <a16:creationId xmlns:a16="http://schemas.microsoft.com/office/drawing/2014/main" id="{24ACB43B-70F0-4A38-8612-C9ADDEEDD677}"/>
              </a:ext>
            </a:extLst>
          </p:cNvPr>
          <p:cNvSpPr>
            <a:spLocks noChangeShapeType="1"/>
          </p:cNvSpPr>
          <p:nvPr/>
        </p:nvSpPr>
        <p:spPr bwMode="auto">
          <a:xfrm>
            <a:off x="3657600" y="3352800"/>
            <a:ext cx="0" cy="762000"/>
          </a:xfrm>
          <a:prstGeom prst="line">
            <a:avLst/>
          </a:prstGeom>
          <a:noFill/>
          <a:ln w="12700">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4698" name="Line 42">
            <a:extLst>
              <a:ext uri="{FF2B5EF4-FFF2-40B4-BE49-F238E27FC236}">
                <a16:creationId xmlns:a16="http://schemas.microsoft.com/office/drawing/2014/main" id="{ECB51246-732C-4646-9CAB-B59083937E18}"/>
              </a:ext>
            </a:extLst>
          </p:cNvPr>
          <p:cNvSpPr>
            <a:spLocks noChangeShapeType="1"/>
          </p:cNvSpPr>
          <p:nvPr/>
        </p:nvSpPr>
        <p:spPr bwMode="auto">
          <a:xfrm>
            <a:off x="2209800" y="3886200"/>
            <a:ext cx="1447800" cy="0"/>
          </a:xfrm>
          <a:prstGeom prst="line">
            <a:avLst/>
          </a:prstGeom>
          <a:noFill/>
          <a:ln w="12700" cap="sq">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454699" name="Object 43">
            <a:extLst>
              <a:ext uri="{FF2B5EF4-FFF2-40B4-BE49-F238E27FC236}">
                <a16:creationId xmlns:a16="http://schemas.microsoft.com/office/drawing/2014/main" id="{B39D391C-9123-4A3C-8684-EFE6C3BCF2C5}"/>
              </a:ext>
            </a:extLst>
          </p:cNvPr>
          <p:cNvGraphicFramePr>
            <a:graphicFrameLocks noChangeAspect="1"/>
          </p:cNvGraphicFramePr>
          <p:nvPr/>
        </p:nvGraphicFramePr>
        <p:xfrm>
          <a:off x="2705100" y="3530600"/>
          <a:ext cx="447675" cy="584200"/>
        </p:xfrm>
        <a:graphic>
          <a:graphicData uri="http://schemas.openxmlformats.org/presentationml/2006/ole">
            <mc:AlternateContent xmlns:mc="http://schemas.openxmlformats.org/markup-compatibility/2006">
              <mc:Choice xmlns:v="urn:schemas-microsoft-com:vml" Requires="v">
                <p:oleObj spid="_x0000_s454964" name="Equation" r:id="rId4" imgW="164880" imgH="215640" progId="Equation.DSMT4">
                  <p:embed/>
                </p:oleObj>
              </mc:Choice>
              <mc:Fallback>
                <p:oleObj name="Equation" r:id="rId4" imgW="164880" imgH="215640" progId="Equation.DSMT4">
                  <p:embed/>
                  <p:pic>
                    <p:nvPicPr>
                      <p:cNvPr id="0" name="Object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100" y="3530600"/>
                        <a:ext cx="447675" cy="584200"/>
                      </a:xfrm>
                      <a:prstGeom prst="rect">
                        <a:avLst/>
                      </a:prstGeom>
                      <a:solidFill>
                        <a:srgbClr val="FFFF66"/>
                      </a:solidFill>
                    </p:spPr>
                  </p:pic>
                </p:oleObj>
              </mc:Fallback>
            </mc:AlternateContent>
          </a:graphicData>
        </a:graphic>
      </p:graphicFrame>
      <p:sp>
        <p:nvSpPr>
          <p:cNvPr id="454700" name="Line 44">
            <a:extLst>
              <a:ext uri="{FF2B5EF4-FFF2-40B4-BE49-F238E27FC236}">
                <a16:creationId xmlns:a16="http://schemas.microsoft.com/office/drawing/2014/main" id="{979D2DD6-0CDB-45B7-BC4E-E3DE121D11FD}"/>
              </a:ext>
            </a:extLst>
          </p:cNvPr>
          <p:cNvSpPr>
            <a:spLocks noChangeShapeType="1"/>
          </p:cNvSpPr>
          <p:nvPr/>
        </p:nvSpPr>
        <p:spPr bwMode="auto">
          <a:xfrm>
            <a:off x="2209800" y="1524000"/>
            <a:ext cx="0" cy="762000"/>
          </a:xfrm>
          <a:prstGeom prst="line">
            <a:avLst/>
          </a:prstGeom>
          <a:noFill/>
          <a:ln w="12700">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4701" name="Line 45">
            <a:extLst>
              <a:ext uri="{FF2B5EF4-FFF2-40B4-BE49-F238E27FC236}">
                <a16:creationId xmlns:a16="http://schemas.microsoft.com/office/drawing/2014/main" id="{9F206B92-7F81-4754-BE80-82BFF106C395}"/>
              </a:ext>
            </a:extLst>
          </p:cNvPr>
          <p:cNvSpPr>
            <a:spLocks noChangeShapeType="1"/>
          </p:cNvSpPr>
          <p:nvPr/>
        </p:nvSpPr>
        <p:spPr bwMode="auto">
          <a:xfrm>
            <a:off x="4343400" y="1524000"/>
            <a:ext cx="0" cy="762000"/>
          </a:xfrm>
          <a:prstGeom prst="line">
            <a:avLst/>
          </a:prstGeom>
          <a:noFill/>
          <a:ln w="12700">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4702" name="Line 46">
            <a:extLst>
              <a:ext uri="{FF2B5EF4-FFF2-40B4-BE49-F238E27FC236}">
                <a16:creationId xmlns:a16="http://schemas.microsoft.com/office/drawing/2014/main" id="{DE310C27-7C78-4561-BA8E-CCB22AF892D0}"/>
              </a:ext>
            </a:extLst>
          </p:cNvPr>
          <p:cNvSpPr>
            <a:spLocks noChangeShapeType="1"/>
          </p:cNvSpPr>
          <p:nvPr/>
        </p:nvSpPr>
        <p:spPr bwMode="auto">
          <a:xfrm>
            <a:off x="2209800" y="1676400"/>
            <a:ext cx="2130425" cy="0"/>
          </a:xfrm>
          <a:prstGeom prst="line">
            <a:avLst/>
          </a:prstGeom>
          <a:noFill/>
          <a:ln w="12700" cap="sq">
            <a:solidFill>
              <a:srgbClr val="66FF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454703" name="Object 47">
            <a:extLst>
              <a:ext uri="{FF2B5EF4-FFF2-40B4-BE49-F238E27FC236}">
                <a16:creationId xmlns:a16="http://schemas.microsoft.com/office/drawing/2014/main" id="{C0CC992E-D44E-4C9A-B56B-DC8E99D552E7}"/>
              </a:ext>
            </a:extLst>
          </p:cNvPr>
          <p:cNvGraphicFramePr>
            <a:graphicFrameLocks noChangeAspect="1"/>
          </p:cNvGraphicFramePr>
          <p:nvPr/>
        </p:nvGraphicFramePr>
        <p:xfrm>
          <a:off x="2921000" y="1371600"/>
          <a:ext cx="414338" cy="584200"/>
        </p:xfrm>
        <a:graphic>
          <a:graphicData uri="http://schemas.openxmlformats.org/presentationml/2006/ole">
            <mc:AlternateContent xmlns:mc="http://schemas.openxmlformats.org/markup-compatibility/2006">
              <mc:Choice xmlns:v="urn:schemas-microsoft-com:vml" Requires="v">
                <p:oleObj spid="_x0000_s454965" name="Equation" r:id="rId6" imgW="152280" imgH="215640" progId="Equation.DSMT4">
                  <p:embed/>
                </p:oleObj>
              </mc:Choice>
              <mc:Fallback>
                <p:oleObj name="Equation" r:id="rId6" imgW="152280" imgH="215640" progId="Equation.DSMT4">
                  <p:embed/>
                  <p:pic>
                    <p:nvPicPr>
                      <p:cNvPr id="0" name="Object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1000" y="1371600"/>
                        <a:ext cx="414338" cy="584200"/>
                      </a:xfrm>
                      <a:prstGeom prst="rect">
                        <a:avLst/>
                      </a:prstGeom>
                      <a:solidFill>
                        <a:srgbClr val="66FF66"/>
                      </a:solidFill>
                    </p:spPr>
                  </p:pic>
                </p:oleObj>
              </mc:Fallback>
            </mc:AlternateContent>
          </a:graphicData>
        </a:graphic>
      </p:graphicFrame>
      <p:sp>
        <p:nvSpPr>
          <p:cNvPr id="454704" name="Line 48">
            <a:extLst>
              <a:ext uri="{FF2B5EF4-FFF2-40B4-BE49-F238E27FC236}">
                <a16:creationId xmlns:a16="http://schemas.microsoft.com/office/drawing/2014/main" id="{D7B7F348-E101-471B-956E-CE5FA9AEC472}"/>
              </a:ext>
            </a:extLst>
          </p:cNvPr>
          <p:cNvSpPr>
            <a:spLocks noChangeShapeType="1"/>
          </p:cNvSpPr>
          <p:nvPr/>
        </p:nvSpPr>
        <p:spPr bwMode="auto">
          <a:xfrm>
            <a:off x="4343400" y="2286000"/>
            <a:ext cx="0" cy="1770063"/>
          </a:xfrm>
          <a:prstGeom prst="line">
            <a:avLst/>
          </a:prstGeom>
          <a:noFill/>
          <a:ln w="12700">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4705" name="Line 49">
            <a:extLst>
              <a:ext uri="{FF2B5EF4-FFF2-40B4-BE49-F238E27FC236}">
                <a16:creationId xmlns:a16="http://schemas.microsoft.com/office/drawing/2014/main" id="{56FAE158-E8B9-4869-9B78-2D192A15BFE7}"/>
              </a:ext>
            </a:extLst>
          </p:cNvPr>
          <p:cNvSpPr>
            <a:spLocks noChangeShapeType="1"/>
          </p:cNvSpPr>
          <p:nvPr/>
        </p:nvSpPr>
        <p:spPr bwMode="auto">
          <a:xfrm>
            <a:off x="3652838" y="3886200"/>
            <a:ext cx="690562" cy="0"/>
          </a:xfrm>
          <a:prstGeom prst="line">
            <a:avLst/>
          </a:prstGeom>
          <a:noFill/>
          <a:ln w="12700" cap="sq">
            <a:solidFill>
              <a:srgbClr val="66FF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454706" name="Object 50">
            <a:extLst>
              <a:ext uri="{FF2B5EF4-FFF2-40B4-BE49-F238E27FC236}">
                <a16:creationId xmlns:a16="http://schemas.microsoft.com/office/drawing/2014/main" id="{6C9BBC4B-F433-43C8-8DFE-3685C26675F3}"/>
              </a:ext>
            </a:extLst>
          </p:cNvPr>
          <p:cNvGraphicFramePr>
            <a:graphicFrameLocks noChangeAspect="1"/>
          </p:cNvGraphicFramePr>
          <p:nvPr/>
        </p:nvGraphicFramePr>
        <p:xfrm>
          <a:off x="3810000" y="3660775"/>
          <a:ext cx="414338" cy="377825"/>
        </p:xfrm>
        <a:graphic>
          <a:graphicData uri="http://schemas.openxmlformats.org/presentationml/2006/ole">
            <mc:AlternateContent xmlns:mc="http://schemas.openxmlformats.org/markup-compatibility/2006">
              <mc:Choice xmlns:v="urn:schemas-microsoft-com:vml" Requires="v">
                <p:oleObj spid="_x0000_s454966" name="Equation" r:id="rId8" imgW="152280" imgH="139680" progId="Equation.DSMT4">
                  <p:embed/>
                </p:oleObj>
              </mc:Choice>
              <mc:Fallback>
                <p:oleObj name="Equation" r:id="rId8" imgW="152280" imgH="139680" progId="Equation.DSMT4">
                  <p:embed/>
                  <p:pic>
                    <p:nvPicPr>
                      <p:cNvPr id="0" name="Object 5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0" y="3660775"/>
                        <a:ext cx="414338" cy="377825"/>
                      </a:xfrm>
                      <a:prstGeom prst="rect">
                        <a:avLst/>
                      </a:prstGeom>
                      <a:solidFill>
                        <a:srgbClr val="66FF66"/>
                      </a:solidFill>
                    </p:spPr>
                  </p:pic>
                </p:oleObj>
              </mc:Fallback>
            </mc:AlternateContent>
          </a:graphicData>
        </a:graphic>
      </p:graphicFrame>
      <p:graphicFrame>
        <p:nvGraphicFramePr>
          <p:cNvPr id="454707" name="Object 51">
            <a:extLst>
              <a:ext uri="{FF2B5EF4-FFF2-40B4-BE49-F238E27FC236}">
                <a16:creationId xmlns:a16="http://schemas.microsoft.com/office/drawing/2014/main" id="{E2D5FC21-713E-4424-8FCB-0EE58B8DF3E6}"/>
              </a:ext>
            </a:extLst>
          </p:cNvPr>
          <p:cNvGraphicFramePr>
            <a:graphicFrameLocks noChangeAspect="1"/>
          </p:cNvGraphicFramePr>
          <p:nvPr/>
        </p:nvGraphicFramePr>
        <p:xfrm>
          <a:off x="873125" y="4946650"/>
          <a:ext cx="3292475" cy="615950"/>
        </p:xfrm>
        <a:graphic>
          <a:graphicData uri="http://schemas.openxmlformats.org/presentationml/2006/ole">
            <mc:AlternateContent xmlns:mc="http://schemas.openxmlformats.org/markup-compatibility/2006">
              <mc:Choice xmlns:v="urn:schemas-microsoft-com:vml" Requires="v">
                <p:oleObj spid="_x0000_s454967" name="Equation" r:id="rId10" imgW="1218960" imgH="228600" progId="Equation.DSMT4">
                  <p:embed/>
                </p:oleObj>
              </mc:Choice>
              <mc:Fallback>
                <p:oleObj name="Equation" r:id="rId10" imgW="1218960" imgH="228600" progId="Equation.DSMT4">
                  <p:embed/>
                  <p:pic>
                    <p:nvPicPr>
                      <p:cNvPr id="0" name="Object 5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3125" y="4946650"/>
                        <a:ext cx="3292475" cy="615950"/>
                      </a:xfrm>
                      <a:prstGeom prst="rect">
                        <a:avLst/>
                      </a:prstGeom>
                      <a:solidFill>
                        <a:srgbClr val="CCFFFF"/>
                      </a:solidFill>
                    </p:spPr>
                  </p:pic>
                </p:oleObj>
              </mc:Fallback>
            </mc:AlternateContent>
          </a:graphicData>
        </a:graphic>
      </p:graphicFrame>
      <p:graphicFrame>
        <p:nvGraphicFramePr>
          <p:cNvPr id="454708" name="Object 52">
            <a:extLst>
              <a:ext uri="{FF2B5EF4-FFF2-40B4-BE49-F238E27FC236}">
                <a16:creationId xmlns:a16="http://schemas.microsoft.com/office/drawing/2014/main" id="{1987A1FB-13E9-4650-B28D-BF2FC1F95C00}"/>
              </a:ext>
            </a:extLst>
          </p:cNvPr>
          <p:cNvGraphicFramePr>
            <a:graphicFrameLocks noChangeAspect="1"/>
          </p:cNvGraphicFramePr>
          <p:nvPr/>
        </p:nvGraphicFramePr>
        <p:xfrm>
          <a:off x="893763" y="5589588"/>
          <a:ext cx="1897062" cy="584200"/>
        </p:xfrm>
        <a:graphic>
          <a:graphicData uri="http://schemas.openxmlformats.org/presentationml/2006/ole">
            <mc:AlternateContent xmlns:mc="http://schemas.openxmlformats.org/markup-compatibility/2006">
              <mc:Choice xmlns:v="urn:schemas-microsoft-com:vml" Requires="v">
                <p:oleObj spid="_x0000_s454968" name="Equation" r:id="rId12" imgW="698400" imgH="215640" progId="Equation.DSMT4">
                  <p:embed/>
                </p:oleObj>
              </mc:Choice>
              <mc:Fallback>
                <p:oleObj name="Equation" r:id="rId12" imgW="698400" imgH="215640" progId="Equation.DSMT4">
                  <p:embed/>
                  <p:pic>
                    <p:nvPicPr>
                      <p:cNvPr id="0" name="Object 5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3763" y="5589588"/>
                        <a:ext cx="1897062" cy="584200"/>
                      </a:xfrm>
                      <a:prstGeom prst="rect">
                        <a:avLst/>
                      </a:prstGeom>
                      <a:solidFill>
                        <a:srgbClr val="CCFFFF"/>
                      </a:solidFill>
                    </p:spPr>
                  </p:pic>
                </p:oleObj>
              </mc:Fallback>
            </mc:AlternateContent>
          </a:graphicData>
        </a:graphic>
      </p:graphicFrame>
      <p:graphicFrame>
        <p:nvGraphicFramePr>
          <p:cNvPr id="454709" name="Object 53">
            <a:extLst>
              <a:ext uri="{FF2B5EF4-FFF2-40B4-BE49-F238E27FC236}">
                <a16:creationId xmlns:a16="http://schemas.microsoft.com/office/drawing/2014/main" id="{7658F936-2993-4F17-9F44-EE3993C05827}"/>
              </a:ext>
            </a:extLst>
          </p:cNvPr>
          <p:cNvGraphicFramePr>
            <a:graphicFrameLocks noChangeAspect="1"/>
          </p:cNvGraphicFramePr>
          <p:nvPr/>
        </p:nvGraphicFramePr>
        <p:xfrm>
          <a:off x="5137150" y="4876800"/>
          <a:ext cx="2787650" cy="1166813"/>
        </p:xfrm>
        <a:graphic>
          <a:graphicData uri="http://schemas.openxmlformats.org/presentationml/2006/ole">
            <mc:AlternateContent xmlns:mc="http://schemas.openxmlformats.org/markup-compatibility/2006">
              <mc:Choice xmlns:v="urn:schemas-microsoft-com:vml" Requires="v">
                <p:oleObj spid="_x0000_s454969" name="Equation" r:id="rId14" imgW="1041120" imgH="431640" progId="Equation.DSMT4">
                  <p:embed/>
                </p:oleObj>
              </mc:Choice>
              <mc:Fallback>
                <p:oleObj name="Equation" r:id="rId14" imgW="1041120" imgH="431640" progId="Equation.DSMT4">
                  <p:embed/>
                  <p:pic>
                    <p:nvPicPr>
                      <p:cNvPr id="0" name="Object 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37150" y="4876800"/>
                        <a:ext cx="2787650" cy="1166813"/>
                      </a:xfrm>
                      <a:prstGeom prst="rect">
                        <a:avLst/>
                      </a:prstGeom>
                      <a:solidFill>
                        <a:srgbClr val="CCFFFF"/>
                      </a:solidFill>
                      <a:ln>
                        <a:noFill/>
                      </a:ln>
                      <a:extLs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54710"/>
                                        </p:tgtEl>
                                        <p:attrNameLst>
                                          <p:attrName>style.visibility</p:attrName>
                                        </p:attrNameLst>
                                      </p:cBhvr>
                                      <p:to>
                                        <p:strVal val="visible"/>
                                      </p:to>
                                    </p:set>
                                    <p:anim calcmode="lin" valueType="num">
                                      <p:cBhvr additive="base">
                                        <p:cTn id="7" dur="500" fill="hold"/>
                                        <p:tgtEl>
                                          <p:spTgt spid="454710"/>
                                        </p:tgtEl>
                                        <p:attrNameLst>
                                          <p:attrName>ppt_x</p:attrName>
                                        </p:attrNameLst>
                                      </p:cBhvr>
                                      <p:tavLst>
                                        <p:tav tm="0">
                                          <p:val>
                                            <p:strVal val="0-#ppt_w/2"/>
                                          </p:val>
                                        </p:tav>
                                        <p:tav tm="100000">
                                          <p:val>
                                            <p:strVal val="#ppt_x"/>
                                          </p:val>
                                        </p:tav>
                                      </p:tavLst>
                                    </p:anim>
                                    <p:anim calcmode="lin" valueType="num">
                                      <p:cBhvr additive="base">
                                        <p:cTn id="8" dur="500" fill="hold"/>
                                        <p:tgtEl>
                                          <p:spTgt spid="45471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8" fill="hold" nodeType="clickEffect">
                                  <p:stCondLst>
                                    <p:cond delay="0"/>
                                  </p:stCondLst>
                                  <p:childTnLst>
                                    <p:set>
                                      <p:cBhvr>
                                        <p:cTn id="12" dur="1" fill="hold">
                                          <p:stCondLst>
                                            <p:cond delay="0"/>
                                          </p:stCondLst>
                                        </p:cTn>
                                        <p:tgtEl>
                                          <p:spTgt spid="454711"/>
                                        </p:tgtEl>
                                        <p:attrNameLst>
                                          <p:attrName>style.visibility</p:attrName>
                                        </p:attrNameLst>
                                      </p:cBhvr>
                                      <p:to>
                                        <p:strVal val="visible"/>
                                      </p:to>
                                    </p:set>
                                    <p:animEffect transition="in" filter="slide(fromLeft)">
                                      <p:cBhvr>
                                        <p:cTn id="13" dur="500"/>
                                        <p:tgtEl>
                                          <p:spTgt spid="45471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454691"/>
                                        </p:tgtEl>
                                        <p:attrNameLst>
                                          <p:attrName>style.visibility</p:attrName>
                                        </p:attrNameLst>
                                      </p:cBhvr>
                                      <p:to>
                                        <p:strVal val="visible"/>
                                      </p:to>
                                    </p:se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454688"/>
                                        </p:tgtEl>
                                        <p:attrNameLst>
                                          <p:attrName>style.visibility</p:attrName>
                                        </p:attrNameLst>
                                      </p:cBhvr>
                                      <p:to>
                                        <p:strVal val="visible"/>
                                      </p:to>
                                    </p:set>
                                    <p:animEffect transition="in" filter="wipe(left)">
                                      <p:cBhvr>
                                        <p:cTn id="21" dur="500"/>
                                        <p:tgtEl>
                                          <p:spTgt spid="454688"/>
                                        </p:tgtEl>
                                      </p:cBhvr>
                                    </p:animEffec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499"/>
                                          </p:stCondLst>
                                        </p:cTn>
                                        <p:tgtEl>
                                          <p:spTgt spid="45469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2" fill="hold" nodeType="clickEffect">
                                  <p:stCondLst>
                                    <p:cond delay="0"/>
                                  </p:stCondLst>
                                  <p:childTnLst>
                                    <p:set>
                                      <p:cBhvr>
                                        <p:cTn id="28" dur="1" fill="hold">
                                          <p:stCondLst>
                                            <p:cond delay="0"/>
                                          </p:stCondLst>
                                        </p:cTn>
                                        <p:tgtEl>
                                          <p:spTgt spid="454687"/>
                                        </p:tgtEl>
                                        <p:attrNameLst>
                                          <p:attrName>style.visibility</p:attrName>
                                        </p:attrNameLst>
                                      </p:cBhvr>
                                      <p:to>
                                        <p:strVal val="visible"/>
                                      </p:to>
                                    </p:set>
                                    <p:animEffect transition="in" filter="wipe(right)">
                                      <p:cBhvr>
                                        <p:cTn id="29" dur="500"/>
                                        <p:tgtEl>
                                          <p:spTgt spid="454687"/>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454693"/>
                                        </p:tgtEl>
                                        <p:attrNameLst>
                                          <p:attrName>style.visibility</p:attrName>
                                        </p:attrNameLst>
                                      </p:cBhvr>
                                      <p:to>
                                        <p:strVal val="visible"/>
                                      </p:to>
                                    </p:set>
                                  </p:childTnLst>
                                </p:cTn>
                              </p:par>
                            </p:childTnLst>
                          </p:cTn>
                        </p:par>
                        <p:par>
                          <p:cTn id="33" fill="hold" nodeType="afterGroup">
                            <p:stCondLst>
                              <p:cond delay="1000"/>
                            </p:stCondLst>
                            <p:childTnLst>
                              <p:par>
                                <p:cTn id="34" presetID="1" presetClass="entr" presetSubtype="0" fill="hold" grpId="0" nodeType="afterEffect">
                                  <p:stCondLst>
                                    <p:cond delay="0"/>
                                  </p:stCondLst>
                                  <p:childTnLst>
                                    <p:set>
                                      <p:cBhvr>
                                        <p:cTn id="35" dur="1" fill="hold">
                                          <p:stCondLst>
                                            <p:cond delay="499"/>
                                          </p:stCondLst>
                                        </p:cTn>
                                        <p:tgtEl>
                                          <p:spTgt spid="45469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454689"/>
                                        </p:tgtEl>
                                        <p:attrNameLst>
                                          <p:attrName>style.visibility</p:attrName>
                                        </p:attrNameLst>
                                      </p:cBhvr>
                                      <p:to>
                                        <p:strVal val="visible"/>
                                      </p:to>
                                    </p:set>
                                    <p:animEffect transition="in" filter="wipe(up)">
                                      <p:cBhvr>
                                        <p:cTn id="40" dur="500"/>
                                        <p:tgtEl>
                                          <p:spTgt spid="454689"/>
                                        </p:tgtEl>
                                      </p:cBhvr>
                                    </p:animEffect>
                                  </p:childTnLst>
                                </p:cTn>
                              </p:par>
                            </p:childTnLst>
                          </p:cTn>
                        </p:par>
                        <p:par>
                          <p:cTn id="41" fill="hold" nodeType="afterGroup">
                            <p:stCondLst>
                              <p:cond delay="500"/>
                            </p:stCondLst>
                            <p:childTnLst>
                              <p:par>
                                <p:cTn id="42" presetID="1" presetClass="entr" presetSubtype="0" fill="hold" grpId="0" nodeType="afterEffect">
                                  <p:stCondLst>
                                    <p:cond delay="0"/>
                                  </p:stCondLst>
                                  <p:childTnLst>
                                    <p:set>
                                      <p:cBhvr>
                                        <p:cTn id="43" dur="1" fill="hold">
                                          <p:stCondLst>
                                            <p:cond delay="499"/>
                                          </p:stCondLst>
                                        </p:cTn>
                                        <p:tgtEl>
                                          <p:spTgt spid="454695"/>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454690"/>
                                        </p:tgtEl>
                                        <p:attrNameLst>
                                          <p:attrName>style.visibility</p:attrName>
                                        </p:attrNameLst>
                                      </p:cBhvr>
                                      <p:to>
                                        <p:strVal val="visible"/>
                                      </p:to>
                                    </p:set>
                                    <p:animEffect transition="in" filter="wipe(left)">
                                      <p:cBhvr>
                                        <p:cTn id="48" dur="500"/>
                                        <p:tgtEl>
                                          <p:spTgt spid="45469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nodeType="clickEffect">
                                  <p:stCondLst>
                                    <p:cond delay="0"/>
                                  </p:stCondLst>
                                  <p:childTnLst>
                                    <p:set>
                                      <p:cBhvr>
                                        <p:cTn id="52" dur="1" fill="hold">
                                          <p:stCondLst>
                                            <p:cond delay="0"/>
                                          </p:stCondLst>
                                        </p:cTn>
                                        <p:tgtEl>
                                          <p:spTgt spid="454696"/>
                                        </p:tgtEl>
                                        <p:attrNameLst>
                                          <p:attrName>style.visibility</p:attrName>
                                        </p:attrNameLst>
                                      </p:cBhvr>
                                      <p:to>
                                        <p:strVal val="visible"/>
                                      </p:to>
                                    </p:set>
                                    <p:animEffect transition="in" filter="wipe(up)">
                                      <p:cBhvr>
                                        <p:cTn id="53" dur="500"/>
                                        <p:tgtEl>
                                          <p:spTgt spid="454696"/>
                                        </p:tgtEl>
                                      </p:cBhvr>
                                    </p:animEffect>
                                  </p:childTnLst>
                                </p:cTn>
                              </p:par>
                            </p:childTnLst>
                          </p:cTn>
                        </p:par>
                        <p:par>
                          <p:cTn id="54" fill="hold" nodeType="afterGroup">
                            <p:stCondLst>
                              <p:cond delay="500"/>
                            </p:stCondLst>
                            <p:childTnLst>
                              <p:par>
                                <p:cTn id="55" presetID="22" presetClass="entr" presetSubtype="1" fill="hold" nodeType="afterEffect">
                                  <p:stCondLst>
                                    <p:cond delay="0"/>
                                  </p:stCondLst>
                                  <p:childTnLst>
                                    <p:set>
                                      <p:cBhvr>
                                        <p:cTn id="56" dur="1" fill="hold">
                                          <p:stCondLst>
                                            <p:cond delay="0"/>
                                          </p:stCondLst>
                                        </p:cTn>
                                        <p:tgtEl>
                                          <p:spTgt spid="454697"/>
                                        </p:tgtEl>
                                        <p:attrNameLst>
                                          <p:attrName>style.visibility</p:attrName>
                                        </p:attrNameLst>
                                      </p:cBhvr>
                                      <p:to>
                                        <p:strVal val="visible"/>
                                      </p:to>
                                    </p:set>
                                    <p:animEffect transition="in" filter="wipe(up)">
                                      <p:cBhvr>
                                        <p:cTn id="57" dur="500"/>
                                        <p:tgtEl>
                                          <p:spTgt spid="454697"/>
                                        </p:tgtEl>
                                      </p:cBhvr>
                                    </p:animEffect>
                                  </p:childTnLst>
                                </p:cTn>
                              </p:par>
                            </p:childTnLst>
                          </p:cTn>
                        </p:par>
                        <p:par>
                          <p:cTn id="58" fill="hold" nodeType="afterGroup">
                            <p:stCondLst>
                              <p:cond delay="1000"/>
                            </p:stCondLst>
                            <p:childTnLst>
                              <p:par>
                                <p:cTn id="59" presetID="16" presetClass="entr" presetSubtype="37" fill="hold" nodeType="afterEffect">
                                  <p:stCondLst>
                                    <p:cond delay="0"/>
                                  </p:stCondLst>
                                  <p:childTnLst>
                                    <p:set>
                                      <p:cBhvr>
                                        <p:cTn id="60" dur="1" fill="hold">
                                          <p:stCondLst>
                                            <p:cond delay="0"/>
                                          </p:stCondLst>
                                        </p:cTn>
                                        <p:tgtEl>
                                          <p:spTgt spid="454698"/>
                                        </p:tgtEl>
                                        <p:attrNameLst>
                                          <p:attrName>style.visibility</p:attrName>
                                        </p:attrNameLst>
                                      </p:cBhvr>
                                      <p:to>
                                        <p:strVal val="visible"/>
                                      </p:to>
                                    </p:set>
                                    <p:animEffect transition="in" filter="barn(outVertical)">
                                      <p:cBhvr>
                                        <p:cTn id="61" dur="500"/>
                                        <p:tgtEl>
                                          <p:spTgt spid="454698"/>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5" presetClass="entr" presetSubtype="10" fill="hold" nodeType="clickEffect">
                                  <p:stCondLst>
                                    <p:cond delay="0"/>
                                  </p:stCondLst>
                                  <p:childTnLst>
                                    <p:set>
                                      <p:cBhvr>
                                        <p:cTn id="65" dur="1" fill="hold">
                                          <p:stCondLst>
                                            <p:cond delay="0"/>
                                          </p:stCondLst>
                                        </p:cTn>
                                        <p:tgtEl>
                                          <p:spTgt spid="454699"/>
                                        </p:tgtEl>
                                        <p:attrNameLst>
                                          <p:attrName>style.visibility</p:attrName>
                                        </p:attrNameLst>
                                      </p:cBhvr>
                                      <p:to>
                                        <p:strVal val="visible"/>
                                      </p:to>
                                    </p:set>
                                    <p:animEffect transition="in" filter="checkerboard(across)">
                                      <p:cBhvr>
                                        <p:cTn id="66" dur="500"/>
                                        <p:tgtEl>
                                          <p:spTgt spid="454699"/>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5" presetClass="entr" presetSubtype="10" fill="hold" nodeType="clickEffect">
                                  <p:stCondLst>
                                    <p:cond delay="0"/>
                                  </p:stCondLst>
                                  <p:childTnLst>
                                    <p:set>
                                      <p:cBhvr>
                                        <p:cTn id="70" dur="1" fill="hold">
                                          <p:stCondLst>
                                            <p:cond delay="0"/>
                                          </p:stCondLst>
                                        </p:cTn>
                                        <p:tgtEl>
                                          <p:spTgt spid="454707"/>
                                        </p:tgtEl>
                                        <p:attrNameLst>
                                          <p:attrName>style.visibility</p:attrName>
                                        </p:attrNameLst>
                                      </p:cBhvr>
                                      <p:to>
                                        <p:strVal val="visible"/>
                                      </p:to>
                                    </p:set>
                                    <p:animEffect transition="in" filter="checkerboard(across)">
                                      <p:cBhvr>
                                        <p:cTn id="71" dur="500"/>
                                        <p:tgtEl>
                                          <p:spTgt spid="454707"/>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4" fill="hold" nodeType="clickEffect">
                                  <p:stCondLst>
                                    <p:cond delay="0"/>
                                  </p:stCondLst>
                                  <p:childTnLst>
                                    <p:set>
                                      <p:cBhvr>
                                        <p:cTn id="75" dur="1" fill="hold">
                                          <p:stCondLst>
                                            <p:cond delay="0"/>
                                          </p:stCondLst>
                                        </p:cTn>
                                        <p:tgtEl>
                                          <p:spTgt spid="454700"/>
                                        </p:tgtEl>
                                        <p:attrNameLst>
                                          <p:attrName>style.visibility</p:attrName>
                                        </p:attrNameLst>
                                      </p:cBhvr>
                                      <p:to>
                                        <p:strVal val="visible"/>
                                      </p:to>
                                    </p:set>
                                    <p:animEffect transition="in" filter="wipe(down)">
                                      <p:cBhvr>
                                        <p:cTn id="76" dur="500"/>
                                        <p:tgtEl>
                                          <p:spTgt spid="454700"/>
                                        </p:tgtEl>
                                      </p:cBhvr>
                                    </p:animEffect>
                                  </p:childTnLst>
                                </p:cTn>
                              </p:par>
                            </p:childTnLst>
                          </p:cTn>
                        </p:par>
                        <p:par>
                          <p:cTn id="77" fill="hold" nodeType="afterGroup">
                            <p:stCondLst>
                              <p:cond delay="500"/>
                            </p:stCondLst>
                            <p:childTnLst>
                              <p:par>
                                <p:cTn id="78" presetID="22" presetClass="entr" presetSubtype="4" fill="hold" nodeType="afterEffect">
                                  <p:stCondLst>
                                    <p:cond delay="0"/>
                                  </p:stCondLst>
                                  <p:childTnLst>
                                    <p:set>
                                      <p:cBhvr>
                                        <p:cTn id="79" dur="1" fill="hold">
                                          <p:stCondLst>
                                            <p:cond delay="0"/>
                                          </p:stCondLst>
                                        </p:cTn>
                                        <p:tgtEl>
                                          <p:spTgt spid="454701"/>
                                        </p:tgtEl>
                                        <p:attrNameLst>
                                          <p:attrName>style.visibility</p:attrName>
                                        </p:attrNameLst>
                                      </p:cBhvr>
                                      <p:to>
                                        <p:strVal val="visible"/>
                                      </p:to>
                                    </p:set>
                                    <p:animEffect transition="in" filter="wipe(down)">
                                      <p:cBhvr>
                                        <p:cTn id="80" dur="500"/>
                                        <p:tgtEl>
                                          <p:spTgt spid="454701"/>
                                        </p:tgtEl>
                                      </p:cBhvr>
                                    </p:animEffect>
                                  </p:childTnLst>
                                </p:cTn>
                              </p:par>
                            </p:childTnLst>
                          </p:cTn>
                        </p:par>
                        <p:par>
                          <p:cTn id="81" fill="hold" nodeType="afterGroup">
                            <p:stCondLst>
                              <p:cond delay="1000"/>
                            </p:stCondLst>
                            <p:childTnLst>
                              <p:par>
                                <p:cTn id="82" presetID="16" presetClass="entr" presetSubtype="37" fill="hold" nodeType="afterEffect">
                                  <p:stCondLst>
                                    <p:cond delay="0"/>
                                  </p:stCondLst>
                                  <p:childTnLst>
                                    <p:set>
                                      <p:cBhvr>
                                        <p:cTn id="83" dur="1" fill="hold">
                                          <p:stCondLst>
                                            <p:cond delay="0"/>
                                          </p:stCondLst>
                                        </p:cTn>
                                        <p:tgtEl>
                                          <p:spTgt spid="454702"/>
                                        </p:tgtEl>
                                        <p:attrNameLst>
                                          <p:attrName>style.visibility</p:attrName>
                                        </p:attrNameLst>
                                      </p:cBhvr>
                                      <p:to>
                                        <p:strVal val="visible"/>
                                      </p:to>
                                    </p:set>
                                    <p:animEffect transition="in" filter="barn(outVertical)">
                                      <p:cBhvr>
                                        <p:cTn id="84" dur="500"/>
                                        <p:tgtEl>
                                          <p:spTgt spid="454702"/>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5" presetClass="entr" presetSubtype="10" fill="hold" nodeType="clickEffect">
                                  <p:stCondLst>
                                    <p:cond delay="0"/>
                                  </p:stCondLst>
                                  <p:childTnLst>
                                    <p:set>
                                      <p:cBhvr>
                                        <p:cTn id="88" dur="1" fill="hold">
                                          <p:stCondLst>
                                            <p:cond delay="0"/>
                                          </p:stCondLst>
                                        </p:cTn>
                                        <p:tgtEl>
                                          <p:spTgt spid="454703"/>
                                        </p:tgtEl>
                                        <p:attrNameLst>
                                          <p:attrName>style.visibility</p:attrName>
                                        </p:attrNameLst>
                                      </p:cBhvr>
                                      <p:to>
                                        <p:strVal val="visible"/>
                                      </p:to>
                                    </p:set>
                                    <p:animEffect transition="in" filter="checkerboard(across)">
                                      <p:cBhvr>
                                        <p:cTn id="89" dur="500"/>
                                        <p:tgtEl>
                                          <p:spTgt spid="454703"/>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5" presetClass="entr" presetSubtype="10" fill="hold" nodeType="clickEffect">
                                  <p:stCondLst>
                                    <p:cond delay="0"/>
                                  </p:stCondLst>
                                  <p:childTnLst>
                                    <p:set>
                                      <p:cBhvr>
                                        <p:cTn id="93" dur="1" fill="hold">
                                          <p:stCondLst>
                                            <p:cond delay="0"/>
                                          </p:stCondLst>
                                        </p:cTn>
                                        <p:tgtEl>
                                          <p:spTgt spid="454708"/>
                                        </p:tgtEl>
                                        <p:attrNameLst>
                                          <p:attrName>style.visibility</p:attrName>
                                        </p:attrNameLst>
                                      </p:cBhvr>
                                      <p:to>
                                        <p:strVal val="visible"/>
                                      </p:to>
                                    </p:set>
                                    <p:animEffect transition="in" filter="checkerboard(across)">
                                      <p:cBhvr>
                                        <p:cTn id="94" dur="500"/>
                                        <p:tgtEl>
                                          <p:spTgt spid="454708"/>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1" fill="hold" nodeType="clickEffect">
                                  <p:stCondLst>
                                    <p:cond delay="0"/>
                                  </p:stCondLst>
                                  <p:childTnLst>
                                    <p:set>
                                      <p:cBhvr>
                                        <p:cTn id="98" dur="1" fill="hold">
                                          <p:stCondLst>
                                            <p:cond delay="0"/>
                                          </p:stCondLst>
                                        </p:cTn>
                                        <p:tgtEl>
                                          <p:spTgt spid="454704"/>
                                        </p:tgtEl>
                                        <p:attrNameLst>
                                          <p:attrName>style.visibility</p:attrName>
                                        </p:attrNameLst>
                                      </p:cBhvr>
                                      <p:to>
                                        <p:strVal val="visible"/>
                                      </p:to>
                                    </p:set>
                                    <p:animEffect transition="in" filter="wipe(up)">
                                      <p:cBhvr>
                                        <p:cTn id="99" dur="500"/>
                                        <p:tgtEl>
                                          <p:spTgt spid="454704"/>
                                        </p:tgtEl>
                                      </p:cBhvr>
                                    </p:animEffect>
                                  </p:childTnLst>
                                </p:cTn>
                              </p:par>
                            </p:childTnLst>
                          </p:cTn>
                        </p:par>
                        <p:par>
                          <p:cTn id="100" fill="hold" nodeType="afterGroup">
                            <p:stCondLst>
                              <p:cond delay="500"/>
                            </p:stCondLst>
                            <p:childTnLst>
                              <p:par>
                                <p:cTn id="101" presetID="16" presetClass="entr" presetSubtype="37" fill="hold" nodeType="afterEffect">
                                  <p:stCondLst>
                                    <p:cond delay="0"/>
                                  </p:stCondLst>
                                  <p:childTnLst>
                                    <p:set>
                                      <p:cBhvr>
                                        <p:cTn id="102" dur="1" fill="hold">
                                          <p:stCondLst>
                                            <p:cond delay="0"/>
                                          </p:stCondLst>
                                        </p:cTn>
                                        <p:tgtEl>
                                          <p:spTgt spid="454705"/>
                                        </p:tgtEl>
                                        <p:attrNameLst>
                                          <p:attrName>style.visibility</p:attrName>
                                        </p:attrNameLst>
                                      </p:cBhvr>
                                      <p:to>
                                        <p:strVal val="visible"/>
                                      </p:to>
                                    </p:set>
                                    <p:animEffect transition="in" filter="barn(outVertical)">
                                      <p:cBhvr>
                                        <p:cTn id="103" dur="500"/>
                                        <p:tgtEl>
                                          <p:spTgt spid="454705"/>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5" presetClass="entr" presetSubtype="10" fill="hold" nodeType="clickEffect">
                                  <p:stCondLst>
                                    <p:cond delay="0"/>
                                  </p:stCondLst>
                                  <p:childTnLst>
                                    <p:set>
                                      <p:cBhvr>
                                        <p:cTn id="107" dur="1" fill="hold">
                                          <p:stCondLst>
                                            <p:cond delay="0"/>
                                          </p:stCondLst>
                                        </p:cTn>
                                        <p:tgtEl>
                                          <p:spTgt spid="454706"/>
                                        </p:tgtEl>
                                        <p:attrNameLst>
                                          <p:attrName>style.visibility</p:attrName>
                                        </p:attrNameLst>
                                      </p:cBhvr>
                                      <p:to>
                                        <p:strVal val="visible"/>
                                      </p:to>
                                    </p:set>
                                    <p:animEffect transition="in" filter="checkerboard(across)">
                                      <p:cBhvr>
                                        <p:cTn id="108" dur="500"/>
                                        <p:tgtEl>
                                          <p:spTgt spid="454706"/>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5" presetClass="entr" presetSubtype="10" fill="hold" nodeType="clickEffect">
                                  <p:stCondLst>
                                    <p:cond delay="0"/>
                                  </p:stCondLst>
                                  <p:childTnLst>
                                    <p:set>
                                      <p:cBhvr>
                                        <p:cTn id="112" dur="1" fill="hold">
                                          <p:stCondLst>
                                            <p:cond delay="0"/>
                                          </p:stCondLst>
                                        </p:cTn>
                                        <p:tgtEl>
                                          <p:spTgt spid="454709"/>
                                        </p:tgtEl>
                                        <p:attrNameLst>
                                          <p:attrName>style.visibility</p:attrName>
                                        </p:attrNameLst>
                                      </p:cBhvr>
                                      <p:to>
                                        <p:strVal val="visible"/>
                                      </p:to>
                                    </p:set>
                                    <p:animEffect transition="in" filter="checkerboard(across)">
                                      <p:cBhvr>
                                        <p:cTn id="113" dur="500"/>
                                        <p:tgtEl>
                                          <p:spTgt spid="454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91" grpId="0" autoUpdateAnimBg="0"/>
      <p:bldP spid="454692" grpId="0" autoUpdateAnimBg="0"/>
      <p:bldP spid="454693" grpId="0" autoUpdateAnimBg="0"/>
      <p:bldP spid="454694" grpId="0" autoUpdateAnimBg="0"/>
      <p:bldP spid="454695"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1026">
            <a:extLst>
              <a:ext uri="{FF2B5EF4-FFF2-40B4-BE49-F238E27FC236}">
                <a16:creationId xmlns:a16="http://schemas.microsoft.com/office/drawing/2014/main" id="{F8BBE43E-03EC-4221-9E92-E3D0C7BA6A8C}"/>
              </a:ext>
            </a:extLst>
          </p:cNvPr>
          <p:cNvSpPr>
            <a:spLocks noChangeArrowheads="1"/>
          </p:cNvSpPr>
          <p:nvPr/>
        </p:nvSpPr>
        <p:spPr bwMode="auto">
          <a:xfrm>
            <a:off x="1828800" y="381000"/>
            <a:ext cx="5472113"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spcBef>
                <a:spcPct val="0"/>
              </a:spcBef>
            </a:pPr>
            <a:r>
              <a:rPr kumimoji="0" lang="zh-CN" altLang="en-US" sz="4400">
                <a:effectLst>
                  <a:outerShdw blurRad="38100" dist="38100" dir="2700000" algn="tl">
                    <a:srgbClr val="000000"/>
                  </a:outerShdw>
                </a:effectLst>
                <a:latin typeface="楷体_GB2312" pitchFamily="49" charset="-122"/>
                <a:ea typeface="楷体_GB2312" pitchFamily="49" charset="-122"/>
              </a:rPr>
              <a:t>压焓图</a:t>
            </a:r>
            <a:r>
              <a:rPr kumimoji="0" lang="zh-CN" altLang="en-US" sz="1800" b="0">
                <a:solidFill>
                  <a:schemeClr val="tx1"/>
                </a:solidFill>
                <a:latin typeface="楷体_GB2312" pitchFamily="49" charset="-122"/>
                <a:ea typeface="楷体_GB2312" pitchFamily="49" charset="-122"/>
              </a:rPr>
              <a:t> </a:t>
            </a:r>
            <a:r>
              <a:rPr kumimoji="0" lang="en-US" altLang="zh-CN" sz="4800" i="1">
                <a:ea typeface="楷体_GB2312" pitchFamily="49" charset="-122"/>
              </a:rPr>
              <a:t>P</a:t>
            </a:r>
            <a:r>
              <a:rPr kumimoji="0" lang="en-US" altLang="zh-CN" sz="4800">
                <a:ea typeface="楷体_GB2312" pitchFamily="49" charset="-122"/>
              </a:rPr>
              <a:t>-</a:t>
            </a:r>
            <a:r>
              <a:rPr kumimoji="0" lang="en-US" altLang="zh-CN" sz="4800" i="1">
                <a:ea typeface="楷体_GB2312" pitchFamily="49" charset="-122"/>
              </a:rPr>
              <a:t>h</a:t>
            </a:r>
            <a:r>
              <a:rPr kumimoji="0" lang="en-US" altLang="zh-CN" sz="4800">
                <a:ea typeface="楷体_GB2312" pitchFamily="49" charset="-122"/>
              </a:rPr>
              <a:t> diagram</a:t>
            </a:r>
          </a:p>
        </p:txBody>
      </p:sp>
      <p:graphicFrame>
        <p:nvGraphicFramePr>
          <p:cNvPr id="604163" name="Object 1027">
            <a:extLst>
              <a:ext uri="{FF2B5EF4-FFF2-40B4-BE49-F238E27FC236}">
                <a16:creationId xmlns:a16="http://schemas.microsoft.com/office/drawing/2014/main" id="{01B39438-FAB8-46A8-B554-F64F7EAC9A65}"/>
              </a:ext>
            </a:extLst>
          </p:cNvPr>
          <p:cNvGraphicFramePr>
            <a:graphicFrameLocks noChangeAspect="1"/>
          </p:cNvGraphicFramePr>
          <p:nvPr/>
        </p:nvGraphicFramePr>
        <p:xfrm>
          <a:off x="457200" y="1557338"/>
          <a:ext cx="8291513" cy="5037137"/>
        </p:xfrm>
        <a:graphic>
          <a:graphicData uri="http://schemas.openxmlformats.org/presentationml/2006/ole">
            <mc:AlternateContent xmlns:mc="http://schemas.openxmlformats.org/markup-compatibility/2006">
              <mc:Choice xmlns:v="urn:schemas-microsoft-com:vml" Requires="v">
                <p:oleObj spid="_x0000_s604219" name="Graph" r:id="rId4" imgW="5025600" imgH="3641400" progId="Origin50.Graph">
                  <p:embed/>
                </p:oleObj>
              </mc:Choice>
              <mc:Fallback>
                <p:oleObj name="Graph" r:id="rId4" imgW="5025600" imgH="3641400" progId="Origin50.Graph">
                  <p:embed/>
                  <p:pic>
                    <p:nvPicPr>
                      <p:cNvPr id="0" name="Object 1027"/>
                      <p:cNvPicPr>
                        <a:picLocks noChangeAspect="1" noChangeArrowheads="1"/>
                      </p:cNvPicPr>
                      <p:nvPr/>
                    </p:nvPicPr>
                    <p:blipFill>
                      <a:blip r:embed="rId5">
                        <a:extLst>
                          <a:ext uri="{28A0092B-C50C-407E-A947-70E740481C1C}">
                            <a14:useLocalDpi xmlns:a14="http://schemas.microsoft.com/office/drawing/2010/main" val="0"/>
                          </a:ext>
                        </a:extLst>
                      </a:blip>
                      <a:srcRect l="5086" t="11568" r="8453" b="7019"/>
                      <a:stretch>
                        <a:fillRect/>
                      </a:stretch>
                    </p:blipFill>
                    <p:spPr bwMode="auto">
                      <a:xfrm>
                        <a:off x="457200" y="1557338"/>
                        <a:ext cx="8291513" cy="5037137"/>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164" name="Oval 1028">
            <a:extLst>
              <a:ext uri="{FF2B5EF4-FFF2-40B4-BE49-F238E27FC236}">
                <a16:creationId xmlns:a16="http://schemas.microsoft.com/office/drawing/2014/main" id="{37A8D8B8-1275-49C0-908D-FD6B24A855B8}"/>
              </a:ext>
            </a:extLst>
          </p:cNvPr>
          <p:cNvSpPr>
            <a:spLocks noChangeAspect="1" noChangeArrowheads="1"/>
          </p:cNvSpPr>
          <p:nvPr/>
        </p:nvSpPr>
        <p:spPr bwMode="auto">
          <a:xfrm>
            <a:off x="5029200" y="4572000"/>
            <a:ext cx="119063" cy="179388"/>
          </a:xfrm>
          <a:prstGeom prst="ellipse">
            <a:avLst/>
          </a:prstGeom>
          <a:solidFill>
            <a:srgbClr val="000004"/>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169" name="Line 1033">
            <a:extLst>
              <a:ext uri="{FF2B5EF4-FFF2-40B4-BE49-F238E27FC236}">
                <a16:creationId xmlns:a16="http://schemas.microsoft.com/office/drawing/2014/main" id="{90104EA5-85F8-4C90-A7FF-2BBC04369135}"/>
              </a:ext>
            </a:extLst>
          </p:cNvPr>
          <p:cNvSpPr>
            <a:spLocks noChangeShapeType="1"/>
          </p:cNvSpPr>
          <p:nvPr/>
        </p:nvSpPr>
        <p:spPr bwMode="auto">
          <a:xfrm flipH="1">
            <a:off x="3581400" y="3429000"/>
            <a:ext cx="1981200" cy="0"/>
          </a:xfrm>
          <a:prstGeom prst="line">
            <a:avLst/>
          </a:prstGeom>
          <a:noFill/>
          <a:ln w="38100" cap="sq">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170" name="Line 1034">
            <a:extLst>
              <a:ext uri="{FF2B5EF4-FFF2-40B4-BE49-F238E27FC236}">
                <a16:creationId xmlns:a16="http://schemas.microsoft.com/office/drawing/2014/main" id="{2DC8E7BD-B167-4F93-87CD-46157795E3AD}"/>
              </a:ext>
            </a:extLst>
          </p:cNvPr>
          <p:cNvSpPr>
            <a:spLocks noChangeShapeType="1"/>
          </p:cNvSpPr>
          <p:nvPr/>
        </p:nvSpPr>
        <p:spPr bwMode="auto">
          <a:xfrm>
            <a:off x="3581400" y="3429000"/>
            <a:ext cx="0" cy="1216025"/>
          </a:xfrm>
          <a:prstGeom prst="line">
            <a:avLst/>
          </a:prstGeom>
          <a:noFill/>
          <a:ln w="38100">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171" name="Line 1035">
            <a:extLst>
              <a:ext uri="{FF2B5EF4-FFF2-40B4-BE49-F238E27FC236}">
                <a16:creationId xmlns:a16="http://schemas.microsoft.com/office/drawing/2014/main" id="{7AB616AE-0CCA-400B-BE1E-D0FBF971C001}"/>
              </a:ext>
            </a:extLst>
          </p:cNvPr>
          <p:cNvSpPr>
            <a:spLocks noChangeShapeType="1"/>
          </p:cNvSpPr>
          <p:nvPr/>
        </p:nvSpPr>
        <p:spPr bwMode="auto">
          <a:xfrm>
            <a:off x="3581400" y="4648200"/>
            <a:ext cx="1524000" cy="0"/>
          </a:xfrm>
          <a:prstGeom prst="line">
            <a:avLst/>
          </a:prstGeom>
          <a:noFill/>
          <a:ln w="38100" cap="sq">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173" name="Line 1037">
            <a:extLst>
              <a:ext uri="{FF2B5EF4-FFF2-40B4-BE49-F238E27FC236}">
                <a16:creationId xmlns:a16="http://schemas.microsoft.com/office/drawing/2014/main" id="{4CF5B6FE-C781-4AAC-BAE0-8AE5EDF46BF8}"/>
              </a:ext>
            </a:extLst>
          </p:cNvPr>
          <p:cNvSpPr>
            <a:spLocks noChangeShapeType="1"/>
          </p:cNvSpPr>
          <p:nvPr/>
        </p:nvSpPr>
        <p:spPr bwMode="auto">
          <a:xfrm flipV="1">
            <a:off x="5105400" y="3429000"/>
            <a:ext cx="457200" cy="1219200"/>
          </a:xfrm>
          <a:prstGeom prst="line">
            <a:avLst/>
          </a:prstGeom>
          <a:noFill/>
          <a:ln w="38100" cap="sq">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174" name="Oval 1038">
            <a:extLst>
              <a:ext uri="{FF2B5EF4-FFF2-40B4-BE49-F238E27FC236}">
                <a16:creationId xmlns:a16="http://schemas.microsoft.com/office/drawing/2014/main" id="{77B91601-5D61-4C7F-B5CA-FDDFCA0CD31E}"/>
              </a:ext>
            </a:extLst>
          </p:cNvPr>
          <p:cNvSpPr>
            <a:spLocks noChangeAspect="1" noChangeArrowheads="1"/>
          </p:cNvSpPr>
          <p:nvPr/>
        </p:nvSpPr>
        <p:spPr bwMode="auto">
          <a:xfrm>
            <a:off x="5519738" y="3352800"/>
            <a:ext cx="119062" cy="179388"/>
          </a:xfrm>
          <a:prstGeom prst="ellipse">
            <a:avLst/>
          </a:prstGeom>
          <a:solidFill>
            <a:srgbClr val="000004"/>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175" name="Oval 1039">
            <a:extLst>
              <a:ext uri="{FF2B5EF4-FFF2-40B4-BE49-F238E27FC236}">
                <a16:creationId xmlns:a16="http://schemas.microsoft.com/office/drawing/2014/main" id="{3F5E9432-75FF-4F59-B39D-22864D6E7D12}"/>
              </a:ext>
            </a:extLst>
          </p:cNvPr>
          <p:cNvSpPr>
            <a:spLocks noChangeAspect="1" noChangeArrowheads="1"/>
          </p:cNvSpPr>
          <p:nvPr/>
        </p:nvSpPr>
        <p:spPr bwMode="auto">
          <a:xfrm>
            <a:off x="3505200" y="3352800"/>
            <a:ext cx="119063" cy="179388"/>
          </a:xfrm>
          <a:prstGeom prst="ellipse">
            <a:avLst/>
          </a:prstGeom>
          <a:solidFill>
            <a:srgbClr val="000004"/>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176" name="Oval 1040">
            <a:extLst>
              <a:ext uri="{FF2B5EF4-FFF2-40B4-BE49-F238E27FC236}">
                <a16:creationId xmlns:a16="http://schemas.microsoft.com/office/drawing/2014/main" id="{971F9649-9B86-4258-BED6-910102B1BE78}"/>
              </a:ext>
            </a:extLst>
          </p:cNvPr>
          <p:cNvSpPr>
            <a:spLocks noChangeAspect="1" noChangeArrowheads="1"/>
          </p:cNvSpPr>
          <p:nvPr/>
        </p:nvSpPr>
        <p:spPr bwMode="auto">
          <a:xfrm>
            <a:off x="3538538" y="4572000"/>
            <a:ext cx="119062" cy="179388"/>
          </a:xfrm>
          <a:prstGeom prst="ellipse">
            <a:avLst/>
          </a:prstGeom>
          <a:solidFill>
            <a:srgbClr val="000004"/>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041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604173"/>
                                        </p:tgtEl>
                                        <p:attrNameLst>
                                          <p:attrName>style.visibility</p:attrName>
                                        </p:attrNameLst>
                                      </p:cBhvr>
                                      <p:to>
                                        <p:strVal val="visible"/>
                                      </p:to>
                                    </p:set>
                                    <p:animEffect transition="in" filter="wipe(down)">
                                      <p:cBhvr>
                                        <p:cTn id="11" dur="500"/>
                                        <p:tgtEl>
                                          <p:spTgt spid="604173"/>
                                        </p:tgtEl>
                                      </p:cBhvr>
                                    </p:animEffect>
                                  </p:childTnLst>
                                </p:cTn>
                              </p:par>
                            </p:childTnLst>
                          </p:cTn>
                        </p:par>
                        <p:par>
                          <p:cTn id="12" fill="hold" nodeType="afterGroup">
                            <p:stCondLst>
                              <p:cond delay="500"/>
                            </p:stCondLst>
                            <p:childTnLst>
                              <p:par>
                                <p:cTn id="13" presetID="1" presetClass="entr" presetSubtype="0" fill="hold" nodeType="afterEffect">
                                  <p:stCondLst>
                                    <p:cond delay="0"/>
                                  </p:stCondLst>
                                  <p:childTnLst>
                                    <p:set>
                                      <p:cBhvr>
                                        <p:cTn id="14" dur="1" fill="hold">
                                          <p:stCondLst>
                                            <p:cond delay="499"/>
                                          </p:stCondLst>
                                        </p:cTn>
                                        <p:tgtEl>
                                          <p:spTgt spid="604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2" fill="hold" nodeType="clickEffect">
                                  <p:stCondLst>
                                    <p:cond delay="0"/>
                                  </p:stCondLst>
                                  <p:childTnLst>
                                    <p:set>
                                      <p:cBhvr>
                                        <p:cTn id="18" dur="1" fill="hold">
                                          <p:stCondLst>
                                            <p:cond delay="0"/>
                                          </p:stCondLst>
                                        </p:cTn>
                                        <p:tgtEl>
                                          <p:spTgt spid="604169"/>
                                        </p:tgtEl>
                                        <p:attrNameLst>
                                          <p:attrName>style.visibility</p:attrName>
                                        </p:attrNameLst>
                                      </p:cBhvr>
                                      <p:to>
                                        <p:strVal val="visible"/>
                                      </p:to>
                                    </p:set>
                                    <p:animEffect transition="in" filter="wipe(right)">
                                      <p:cBhvr>
                                        <p:cTn id="19" dur="500"/>
                                        <p:tgtEl>
                                          <p:spTgt spid="604169"/>
                                        </p:tgtEl>
                                      </p:cBhvr>
                                    </p:animEffect>
                                  </p:childTnLst>
                                </p:cTn>
                              </p:par>
                            </p:childTnLst>
                          </p:cTn>
                        </p:par>
                        <p:par>
                          <p:cTn id="20" fill="hold" nodeType="afterGroup">
                            <p:stCondLst>
                              <p:cond delay="500"/>
                            </p:stCondLst>
                            <p:childTnLst>
                              <p:par>
                                <p:cTn id="21" presetID="1" presetClass="entr" presetSubtype="0" fill="hold" nodeType="afterEffect">
                                  <p:stCondLst>
                                    <p:cond delay="0"/>
                                  </p:stCondLst>
                                  <p:childTnLst>
                                    <p:set>
                                      <p:cBhvr>
                                        <p:cTn id="22" dur="1" fill="hold">
                                          <p:stCondLst>
                                            <p:cond delay="499"/>
                                          </p:stCondLst>
                                        </p:cTn>
                                        <p:tgtEl>
                                          <p:spTgt spid="60417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604170"/>
                                        </p:tgtEl>
                                        <p:attrNameLst>
                                          <p:attrName>style.visibility</p:attrName>
                                        </p:attrNameLst>
                                      </p:cBhvr>
                                      <p:to>
                                        <p:strVal val="visible"/>
                                      </p:to>
                                    </p:set>
                                    <p:animEffect transition="in" filter="wipe(up)">
                                      <p:cBhvr>
                                        <p:cTn id="27" dur="500"/>
                                        <p:tgtEl>
                                          <p:spTgt spid="604170"/>
                                        </p:tgtEl>
                                      </p:cBhvr>
                                    </p:animEffect>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499"/>
                                          </p:stCondLst>
                                        </p:cTn>
                                        <p:tgtEl>
                                          <p:spTgt spid="60417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604171"/>
                                        </p:tgtEl>
                                        <p:attrNameLst>
                                          <p:attrName>style.visibility</p:attrName>
                                        </p:attrNameLst>
                                      </p:cBhvr>
                                      <p:to>
                                        <p:strVal val="visible"/>
                                      </p:to>
                                    </p:set>
                                    <p:animEffect transition="in" filter="wipe(left)">
                                      <p:cBhvr>
                                        <p:cTn id="35" dur="500"/>
                                        <p:tgtEl>
                                          <p:spTgt spid="604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a:extLst>
              <a:ext uri="{FF2B5EF4-FFF2-40B4-BE49-F238E27FC236}">
                <a16:creationId xmlns:a16="http://schemas.microsoft.com/office/drawing/2014/main" id="{1B33DFB9-4238-4075-BBD2-DE92799550E7}"/>
              </a:ext>
            </a:extLst>
          </p:cNvPr>
          <p:cNvSpPr>
            <a:spLocks noGrp="1" noChangeArrowheads="1"/>
          </p:cNvSpPr>
          <p:nvPr>
            <p:ph type="title"/>
          </p:nvPr>
        </p:nvSpPr>
        <p:spPr>
          <a:xfrm>
            <a:off x="3124200" y="166688"/>
            <a:ext cx="2819400" cy="823912"/>
          </a:xfrm>
        </p:spPr>
        <p:txBody>
          <a:bodyPr/>
          <a:lstStyle/>
          <a:p>
            <a:pPr algn="l"/>
            <a:r>
              <a:rPr kumimoji="1" lang="zh-CN" altLang="en-US" sz="4800" b="1">
                <a:latin typeface="楷体_GB2312" pitchFamily="49" charset="-122"/>
                <a:ea typeface="楷体_GB2312" pitchFamily="49" charset="-122"/>
                <a:sym typeface="Symbol" panose="05050102010706020507" pitchFamily="18" charset="2"/>
              </a:rPr>
              <a:t>过冷措施</a:t>
            </a:r>
          </a:p>
        </p:txBody>
      </p:sp>
      <p:sp>
        <p:nvSpPr>
          <p:cNvPr id="456707" name="Line 3">
            <a:extLst>
              <a:ext uri="{FF2B5EF4-FFF2-40B4-BE49-F238E27FC236}">
                <a16:creationId xmlns:a16="http://schemas.microsoft.com/office/drawing/2014/main" id="{D6BCAF23-C731-4B9E-9570-4EF1EBD1D0B5}"/>
              </a:ext>
            </a:extLst>
          </p:cNvPr>
          <p:cNvSpPr>
            <a:spLocks noChangeShapeType="1"/>
          </p:cNvSpPr>
          <p:nvPr/>
        </p:nvSpPr>
        <p:spPr bwMode="auto">
          <a:xfrm flipV="1">
            <a:off x="5522913" y="1295400"/>
            <a:ext cx="0" cy="304800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6708" name="Line 4">
            <a:extLst>
              <a:ext uri="{FF2B5EF4-FFF2-40B4-BE49-F238E27FC236}">
                <a16:creationId xmlns:a16="http://schemas.microsoft.com/office/drawing/2014/main" id="{D3EE7F87-95EC-4BAC-A7B0-8B4B1777C7A7}"/>
              </a:ext>
            </a:extLst>
          </p:cNvPr>
          <p:cNvSpPr>
            <a:spLocks noChangeShapeType="1"/>
          </p:cNvSpPr>
          <p:nvPr/>
        </p:nvSpPr>
        <p:spPr bwMode="auto">
          <a:xfrm>
            <a:off x="5522913" y="4343400"/>
            <a:ext cx="3276600" cy="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6709" name="Freeform 5">
            <a:extLst>
              <a:ext uri="{FF2B5EF4-FFF2-40B4-BE49-F238E27FC236}">
                <a16:creationId xmlns:a16="http://schemas.microsoft.com/office/drawing/2014/main" id="{BF725AE3-42D5-41B5-A9FB-84EC0E97A66A}"/>
              </a:ext>
            </a:extLst>
          </p:cNvPr>
          <p:cNvSpPr>
            <a:spLocks/>
          </p:cNvSpPr>
          <p:nvPr/>
        </p:nvSpPr>
        <p:spPr bwMode="auto">
          <a:xfrm rot="158817">
            <a:off x="5829300" y="2057400"/>
            <a:ext cx="2743200" cy="1981200"/>
          </a:xfrm>
          <a:custGeom>
            <a:avLst/>
            <a:gdLst>
              <a:gd name="T0" fmla="*/ 0 w 1152"/>
              <a:gd name="T1" fmla="*/ 776 h 776"/>
              <a:gd name="T2" fmla="*/ 528 w 1152"/>
              <a:gd name="T3" fmla="*/ 8 h 776"/>
              <a:gd name="T4" fmla="*/ 1152 w 1152"/>
              <a:gd name="T5" fmla="*/ 728 h 776"/>
            </a:gdLst>
            <a:ahLst/>
            <a:cxnLst>
              <a:cxn ang="0">
                <a:pos x="T0" y="T1"/>
              </a:cxn>
              <a:cxn ang="0">
                <a:pos x="T2" y="T3"/>
              </a:cxn>
              <a:cxn ang="0">
                <a:pos x="T4" y="T5"/>
              </a:cxn>
            </a:cxnLst>
            <a:rect l="0" t="0" r="r" b="b"/>
            <a:pathLst>
              <a:path w="1152" h="776">
                <a:moveTo>
                  <a:pt x="0" y="776"/>
                </a:moveTo>
                <a:cubicBezTo>
                  <a:pt x="168" y="396"/>
                  <a:pt x="336" y="16"/>
                  <a:pt x="528" y="8"/>
                </a:cubicBezTo>
                <a:cubicBezTo>
                  <a:pt x="720" y="0"/>
                  <a:pt x="1056" y="616"/>
                  <a:pt x="1152" y="728"/>
                </a:cubicBezTo>
              </a:path>
            </a:pathLst>
          </a:custGeom>
          <a:noFill/>
          <a:ln w="25400" cap="flat" cmpd="sng">
            <a:solidFill>
              <a:srgbClr val="00FFFF"/>
            </a:solidFill>
            <a:prstDash val="solid"/>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6710" name="Line 6">
            <a:extLst>
              <a:ext uri="{FF2B5EF4-FFF2-40B4-BE49-F238E27FC236}">
                <a16:creationId xmlns:a16="http://schemas.microsoft.com/office/drawing/2014/main" id="{ABA2EF84-ADBD-4827-A165-9434E6B03288}"/>
              </a:ext>
            </a:extLst>
          </p:cNvPr>
          <p:cNvSpPr>
            <a:spLocks noChangeShapeType="1"/>
          </p:cNvSpPr>
          <p:nvPr/>
        </p:nvSpPr>
        <p:spPr bwMode="auto">
          <a:xfrm flipV="1">
            <a:off x="8382000" y="1905000"/>
            <a:ext cx="0" cy="1752600"/>
          </a:xfrm>
          <a:prstGeom prst="line">
            <a:avLst/>
          </a:prstGeom>
          <a:noFill/>
          <a:ln w="25400">
            <a:solidFill>
              <a:schemeClr val="tx2"/>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6711" name="Text Box 7">
            <a:extLst>
              <a:ext uri="{FF2B5EF4-FFF2-40B4-BE49-F238E27FC236}">
                <a16:creationId xmlns:a16="http://schemas.microsoft.com/office/drawing/2014/main" id="{06824C39-092E-490F-BF1D-BA95C2FC6403}"/>
              </a:ext>
            </a:extLst>
          </p:cNvPr>
          <p:cNvSpPr txBox="1">
            <a:spLocks noChangeArrowheads="1"/>
          </p:cNvSpPr>
          <p:nvPr/>
        </p:nvSpPr>
        <p:spPr bwMode="auto">
          <a:xfrm>
            <a:off x="4938713" y="1169988"/>
            <a:ext cx="431800" cy="5794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solidFill>
                  <a:srgbClr val="66FF66"/>
                </a:solidFill>
                <a:latin typeface="Arial" panose="020B0604020202020204" pitchFamily="34" charset="0"/>
                <a:ea typeface="宋体" panose="02010600030101010101" pitchFamily="2" charset="-122"/>
              </a:rPr>
              <a:t>T</a:t>
            </a:r>
          </a:p>
        </p:txBody>
      </p:sp>
      <p:sp>
        <p:nvSpPr>
          <p:cNvPr id="456712" name="Text Box 8">
            <a:extLst>
              <a:ext uri="{FF2B5EF4-FFF2-40B4-BE49-F238E27FC236}">
                <a16:creationId xmlns:a16="http://schemas.microsoft.com/office/drawing/2014/main" id="{FE2F4D32-5613-444D-A436-8A07920084F4}"/>
              </a:ext>
            </a:extLst>
          </p:cNvPr>
          <p:cNvSpPr txBox="1">
            <a:spLocks noChangeArrowheads="1"/>
          </p:cNvSpPr>
          <p:nvPr/>
        </p:nvSpPr>
        <p:spPr bwMode="auto">
          <a:xfrm>
            <a:off x="8647113" y="4267200"/>
            <a:ext cx="420687"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i="1">
                <a:latin typeface="Arial" panose="020B0604020202020204" pitchFamily="34" charset="0"/>
                <a:ea typeface="宋体" panose="02010600030101010101" pitchFamily="2" charset="-122"/>
              </a:rPr>
              <a:t>s</a:t>
            </a:r>
          </a:p>
        </p:txBody>
      </p:sp>
      <p:sp>
        <p:nvSpPr>
          <p:cNvPr id="456713" name="Text Box 9">
            <a:extLst>
              <a:ext uri="{FF2B5EF4-FFF2-40B4-BE49-F238E27FC236}">
                <a16:creationId xmlns:a16="http://schemas.microsoft.com/office/drawing/2014/main" id="{A3353E25-483C-4B83-B48F-05B7F9F7D41E}"/>
              </a:ext>
            </a:extLst>
          </p:cNvPr>
          <p:cNvSpPr txBox="1">
            <a:spLocks noChangeArrowheads="1"/>
          </p:cNvSpPr>
          <p:nvPr/>
        </p:nvSpPr>
        <p:spPr bwMode="auto">
          <a:xfrm>
            <a:off x="8382000" y="3429000"/>
            <a:ext cx="3540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1</a:t>
            </a:r>
          </a:p>
        </p:txBody>
      </p:sp>
      <p:sp>
        <p:nvSpPr>
          <p:cNvPr id="456714" name="Text Box 10">
            <a:extLst>
              <a:ext uri="{FF2B5EF4-FFF2-40B4-BE49-F238E27FC236}">
                <a16:creationId xmlns:a16="http://schemas.microsoft.com/office/drawing/2014/main" id="{71D58D12-460E-4DA5-B842-85AC54D5B36C}"/>
              </a:ext>
            </a:extLst>
          </p:cNvPr>
          <p:cNvSpPr txBox="1">
            <a:spLocks noChangeArrowheads="1"/>
          </p:cNvSpPr>
          <p:nvPr/>
        </p:nvSpPr>
        <p:spPr bwMode="auto">
          <a:xfrm>
            <a:off x="8408988" y="16002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2</a:t>
            </a:r>
          </a:p>
        </p:txBody>
      </p:sp>
      <p:sp>
        <p:nvSpPr>
          <p:cNvPr id="456715" name="Text Box 11">
            <a:extLst>
              <a:ext uri="{FF2B5EF4-FFF2-40B4-BE49-F238E27FC236}">
                <a16:creationId xmlns:a16="http://schemas.microsoft.com/office/drawing/2014/main" id="{6221562E-9717-490C-8508-8973DBD7C409}"/>
              </a:ext>
            </a:extLst>
          </p:cNvPr>
          <p:cNvSpPr txBox="1">
            <a:spLocks noChangeArrowheads="1"/>
          </p:cNvSpPr>
          <p:nvPr/>
        </p:nvSpPr>
        <p:spPr bwMode="auto">
          <a:xfrm>
            <a:off x="7732713" y="22860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3</a:t>
            </a:r>
          </a:p>
        </p:txBody>
      </p:sp>
      <p:sp>
        <p:nvSpPr>
          <p:cNvPr id="456716" name="Text Box 12">
            <a:extLst>
              <a:ext uri="{FF2B5EF4-FFF2-40B4-BE49-F238E27FC236}">
                <a16:creationId xmlns:a16="http://schemas.microsoft.com/office/drawing/2014/main" id="{D51E0E41-3ED3-4213-997A-D5866DBAA0F3}"/>
              </a:ext>
            </a:extLst>
          </p:cNvPr>
          <p:cNvSpPr txBox="1">
            <a:spLocks noChangeArrowheads="1"/>
          </p:cNvSpPr>
          <p:nvPr/>
        </p:nvSpPr>
        <p:spPr bwMode="auto">
          <a:xfrm>
            <a:off x="6056313" y="23622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4</a:t>
            </a:r>
          </a:p>
        </p:txBody>
      </p:sp>
      <p:sp>
        <p:nvSpPr>
          <p:cNvPr id="456717" name="Text Box 13">
            <a:extLst>
              <a:ext uri="{FF2B5EF4-FFF2-40B4-BE49-F238E27FC236}">
                <a16:creationId xmlns:a16="http://schemas.microsoft.com/office/drawing/2014/main" id="{A88D56C2-80B9-49B8-A07E-D94036823018}"/>
              </a:ext>
            </a:extLst>
          </p:cNvPr>
          <p:cNvSpPr txBox="1">
            <a:spLocks noChangeArrowheads="1"/>
          </p:cNvSpPr>
          <p:nvPr/>
        </p:nvSpPr>
        <p:spPr bwMode="auto">
          <a:xfrm>
            <a:off x="6513513" y="37338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Arial" panose="020B0604020202020204" pitchFamily="34" charset="0"/>
                <a:ea typeface="宋体" panose="02010600030101010101" pitchFamily="2" charset="-122"/>
              </a:rPr>
              <a:t>5</a:t>
            </a:r>
          </a:p>
        </p:txBody>
      </p:sp>
      <p:sp>
        <p:nvSpPr>
          <p:cNvPr id="456718" name="Line 14">
            <a:extLst>
              <a:ext uri="{FF2B5EF4-FFF2-40B4-BE49-F238E27FC236}">
                <a16:creationId xmlns:a16="http://schemas.microsoft.com/office/drawing/2014/main" id="{89DDD60C-1310-4F7A-95AD-664D397B37FD}"/>
              </a:ext>
            </a:extLst>
          </p:cNvPr>
          <p:cNvSpPr>
            <a:spLocks noChangeShapeType="1"/>
          </p:cNvSpPr>
          <p:nvPr/>
        </p:nvSpPr>
        <p:spPr bwMode="auto">
          <a:xfrm>
            <a:off x="6632575" y="3657600"/>
            <a:ext cx="1749425" cy="0"/>
          </a:xfrm>
          <a:prstGeom prst="line">
            <a:avLst/>
          </a:prstGeom>
          <a:noFill/>
          <a:ln w="254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456719" name="Group 15">
            <a:extLst>
              <a:ext uri="{FF2B5EF4-FFF2-40B4-BE49-F238E27FC236}">
                <a16:creationId xmlns:a16="http://schemas.microsoft.com/office/drawing/2014/main" id="{6446BF91-21EE-4542-98C4-5C3C0CDA4CBF}"/>
              </a:ext>
            </a:extLst>
          </p:cNvPr>
          <p:cNvGrpSpPr>
            <a:grpSpLocks/>
          </p:cNvGrpSpPr>
          <p:nvPr/>
        </p:nvGrpSpPr>
        <p:grpSpPr bwMode="auto">
          <a:xfrm>
            <a:off x="6324600" y="1905000"/>
            <a:ext cx="2057400" cy="990600"/>
            <a:chOff x="3984" y="1200"/>
            <a:chExt cx="1296" cy="624"/>
          </a:xfrm>
        </p:grpSpPr>
        <p:sp>
          <p:nvSpPr>
            <p:cNvPr id="456720" name="Freeform 16">
              <a:extLst>
                <a:ext uri="{FF2B5EF4-FFF2-40B4-BE49-F238E27FC236}">
                  <a16:creationId xmlns:a16="http://schemas.microsoft.com/office/drawing/2014/main" id="{C4698B19-D57E-4D24-B71C-3647794E2A0D}"/>
                </a:ext>
              </a:extLst>
            </p:cNvPr>
            <p:cNvSpPr>
              <a:spLocks/>
            </p:cNvSpPr>
            <p:nvPr/>
          </p:nvSpPr>
          <p:spPr bwMode="auto">
            <a:xfrm>
              <a:off x="4992" y="1200"/>
              <a:ext cx="288" cy="624"/>
            </a:xfrm>
            <a:custGeom>
              <a:avLst/>
              <a:gdLst>
                <a:gd name="T0" fmla="*/ 288 w 288"/>
                <a:gd name="T1" fmla="*/ 0 h 624"/>
                <a:gd name="T2" fmla="*/ 144 w 288"/>
                <a:gd name="T3" fmla="*/ 432 h 624"/>
                <a:gd name="T4" fmla="*/ 0 w 288"/>
                <a:gd name="T5" fmla="*/ 624 h 624"/>
              </a:gdLst>
              <a:ahLst/>
              <a:cxnLst>
                <a:cxn ang="0">
                  <a:pos x="T0" y="T1"/>
                </a:cxn>
                <a:cxn ang="0">
                  <a:pos x="T2" y="T3"/>
                </a:cxn>
                <a:cxn ang="0">
                  <a:pos x="T4" y="T5"/>
                </a:cxn>
              </a:cxnLst>
              <a:rect l="0" t="0" r="r" b="b"/>
              <a:pathLst>
                <a:path w="288" h="624">
                  <a:moveTo>
                    <a:pt x="288" y="0"/>
                  </a:moveTo>
                  <a:cubicBezTo>
                    <a:pt x="240" y="164"/>
                    <a:pt x="192" y="328"/>
                    <a:pt x="144" y="432"/>
                  </a:cubicBezTo>
                  <a:cubicBezTo>
                    <a:pt x="96" y="536"/>
                    <a:pt x="8" y="608"/>
                    <a:pt x="0" y="624"/>
                  </a:cubicBezTo>
                </a:path>
              </a:pathLst>
            </a:custGeom>
            <a:noFill/>
            <a:ln w="25400" cap="flat" cmpd="sng">
              <a:solidFill>
                <a:schemeClr val="tx1"/>
              </a:solidFill>
              <a:prstDash val="solid"/>
              <a:round/>
              <a:headEnd type="none" w="sm" len="sm"/>
              <a:tailEnd type="none" w="lg" len="lg"/>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6721" name="Line 17">
              <a:extLst>
                <a:ext uri="{FF2B5EF4-FFF2-40B4-BE49-F238E27FC236}">
                  <a16:creationId xmlns:a16="http://schemas.microsoft.com/office/drawing/2014/main" id="{D191CD75-F3A5-4243-8DB6-D8D5212959CD}"/>
                </a:ext>
              </a:extLst>
            </p:cNvPr>
            <p:cNvSpPr>
              <a:spLocks noChangeShapeType="1"/>
            </p:cNvSpPr>
            <p:nvPr/>
          </p:nvSpPr>
          <p:spPr bwMode="auto">
            <a:xfrm flipH="1">
              <a:off x="3984" y="1824"/>
              <a:ext cx="1008"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56722" name="Line 18">
            <a:extLst>
              <a:ext uri="{FF2B5EF4-FFF2-40B4-BE49-F238E27FC236}">
                <a16:creationId xmlns:a16="http://schemas.microsoft.com/office/drawing/2014/main" id="{75665E2D-C0E6-4821-BBE9-D47BC152B556}"/>
              </a:ext>
            </a:extLst>
          </p:cNvPr>
          <p:cNvSpPr>
            <a:spLocks noChangeShapeType="1"/>
          </p:cNvSpPr>
          <p:nvPr/>
        </p:nvSpPr>
        <p:spPr bwMode="auto">
          <a:xfrm>
            <a:off x="6324600" y="2895600"/>
            <a:ext cx="304800" cy="762000"/>
          </a:xfrm>
          <a:prstGeom prst="line">
            <a:avLst/>
          </a:prstGeom>
          <a:noFill/>
          <a:ln w="25400">
            <a:solidFill>
              <a:schemeClr val="tx2"/>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456723" name="Group 19">
            <a:extLst>
              <a:ext uri="{FF2B5EF4-FFF2-40B4-BE49-F238E27FC236}">
                <a16:creationId xmlns:a16="http://schemas.microsoft.com/office/drawing/2014/main" id="{F4A9E22B-254C-4B78-A468-41B562892F85}"/>
              </a:ext>
            </a:extLst>
          </p:cNvPr>
          <p:cNvGrpSpPr>
            <a:grpSpLocks/>
          </p:cNvGrpSpPr>
          <p:nvPr/>
        </p:nvGrpSpPr>
        <p:grpSpPr bwMode="auto">
          <a:xfrm>
            <a:off x="304800" y="1143000"/>
            <a:ext cx="4114800" cy="3733800"/>
            <a:chOff x="192" y="720"/>
            <a:chExt cx="2592" cy="2352"/>
          </a:xfrm>
        </p:grpSpPr>
        <p:sp>
          <p:nvSpPr>
            <p:cNvPr id="456724" name="Line 20">
              <a:extLst>
                <a:ext uri="{FF2B5EF4-FFF2-40B4-BE49-F238E27FC236}">
                  <a16:creationId xmlns:a16="http://schemas.microsoft.com/office/drawing/2014/main" id="{0B746290-F192-402A-9D5A-8265FE51C6E1}"/>
                </a:ext>
              </a:extLst>
            </p:cNvPr>
            <p:cNvSpPr>
              <a:spLocks noChangeShapeType="1"/>
            </p:cNvSpPr>
            <p:nvPr/>
          </p:nvSpPr>
          <p:spPr bwMode="auto">
            <a:xfrm flipV="1">
              <a:off x="704" y="799"/>
              <a:ext cx="0" cy="192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6725" name="Line 21">
              <a:extLst>
                <a:ext uri="{FF2B5EF4-FFF2-40B4-BE49-F238E27FC236}">
                  <a16:creationId xmlns:a16="http://schemas.microsoft.com/office/drawing/2014/main" id="{31C0DFFD-E0CB-4FA0-B479-AFA6DDFF1A2B}"/>
                </a:ext>
              </a:extLst>
            </p:cNvPr>
            <p:cNvSpPr>
              <a:spLocks noChangeShapeType="1"/>
            </p:cNvSpPr>
            <p:nvPr/>
          </p:nvSpPr>
          <p:spPr bwMode="auto">
            <a:xfrm>
              <a:off x="704" y="2719"/>
              <a:ext cx="2064" cy="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6726" name="Text Box 22">
              <a:extLst>
                <a:ext uri="{FF2B5EF4-FFF2-40B4-BE49-F238E27FC236}">
                  <a16:creationId xmlns:a16="http://schemas.microsoft.com/office/drawing/2014/main" id="{1291A03B-88B4-4AA6-BFF8-1BEB6C0CBD3F}"/>
                </a:ext>
              </a:extLst>
            </p:cNvPr>
            <p:cNvSpPr txBox="1">
              <a:spLocks noChangeArrowheads="1"/>
            </p:cNvSpPr>
            <p:nvPr/>
          </p:nvSpPr>
          <p:spPr bwMode="auto">
            <a:xfrm>
              <a:off x="192" y="720"/>
              <a:ext cx="499" cy="36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66FF66"/>
                  </a:solidFill>
                  <a:latin typeface="Arial" panose="020B0604020202020204" pitchFamily="34" charset="0"/>
                  <a:ea typeface="宋体" panose="02010600030101010101" pitchFamily="2" charset="-122"/>
                </a:rPr>
                <a:t>ln</a:t>
              </a:r>
              <a:r>
                <a:rPr lang="en-US" altLang="zh-CN" sz="3200" i="1">
                  <a:solidFill>
                    <a:srgbClr val="66FF66"/>
                  </a:solidFill>
                  <a:latin typeface="Arial" panose="020B0604020202020204" pitchFamily="34" charset="0"/>
                  <a:ea typeface="宋体" panose="02010600030101010101" pitchFamily="2" charset="-122"/>
                </a:rPr>
                <a:t>p</a:t>
              </a:r>
            </a:p>
          </p:txBody>
        </p:sp>
        <p:sp>
          <p:nvSpPr>
            <p:cNvPr id="456727" name="Text Box 23">
              <a:extLst>
                <a:ext uri="{FF2B5EF4-FFF2-40B4-BE49-F238E27FC236}">
                  <a16:creationId xmlns:a16="http://schemas.microsoft.com/office/drawing/2014/main" id="{77EEB51F-5497-483F-A765-DED8D2675170}"/>
                </a:ext>
              </a:extLst>
            </p:cNvPr>
            <p:cNvSpPr txBox="1">
              <a:spLocks noChangeArrowheads="1"/>
            </p:cNvSpPr>
            <p:nvPr/>
          </p:nvSpPr>
          <p:spPr bwMode="auto">
            <a:xfrm>
              <a:off x="2519" y="2707"/>
              <a:ext cx="265" cy="36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i="1">
                  <a:latin typeface="Arial" panose="020B0604020202020204" pitchFamily="34" charset="0"/>
                  <a:ea typeface="宋体" panose="02010600030101010101" pitchFamily="2" charset="-122"/>
                </a:rPr>
                <a:t>h</a:t>
              </a:r>
            </a:p>
          </p:txBody>
        </p:sp>
      </p:grpSp>
      <p:grpSp>
        <p:nvGrpSpPr>
          <p:cNvPr id="456728" name="Group 24">
            <a:extLst>
              <a:ext uri="{FF2B5EF4-FFF2-40B4-BE49-F238E27FC236}">
                <a16:creationId xmlns:a16="http://schemas.microsoft.com/office/drawing/2014/main" id="{E4919E60-DFB6-4BB4-BAFD-518F20C47618}"/>
              </a:ext>
            </a:extLst>
          </p:cNvPr>
          <p:cNvGrpSpPr>
            <a:grpSpLocks/>
          </p:cNvGrpSpPr>
          <p:nvPr/>
        </p:nvGrpSpPr>
        <p:grpSpPr bwMode="auto">
          <a:xfrm>
            <a:off x="1600200" y="1905000"/>
            <a:ext cx="2146300" cy="1676400"/>
            <a:chOff x="1008" y="1200"/>
            <a:chExt cx="1352" cy="1056"/>
          </a:xfrm>
        </p:grpSpPr>
        <p:sp>
          <p:nvSpPr>
            <p:cNvPr id="456729" name="Freeform 25">
              <a:extLst>
                <a:ext uri="{FF2B5EF4-FFF2-40B4-BE49-F238E27FC236}">
                  <a16:creationId xmlns:a16="http://schemas.microsoft.com/office/drawing/2014/main" id="{BCBFA8F4-D02E-4C67-8338-941E9417B8D8}"/>
                </a:ext>
              </a:extLst>
            </p:cNvPr>
            <p:cNvSpPr>
              <a:spLocks/>
            </p:cNvSpPr>
            <p:nvPr/>
          </p:nvSpPr>
          <p:spPr bwMode="auto">
            <a:xfrm>
              <a:off x="1008" y="1200"/>
              <a:ext cx="624" cy="1008"/>
            </a:xfrm>
            <a:custGeom>
              <a:avLst/>
              <a:gdLst>
                <a:gd name="T0" fmla="*/ 624 w 624"/>
                <a:gd name="T1" fmla="*/ 0 h 1008"/>
                <a:gd name="T2" fmla="*/ 240 w 624"/>
                <a:gd name="T3" fmla="*/ 432 h 1008"/>
                <a:gd name="T4" fmla="*/ 0 w 624"/>
                <a:gd name="T5" fmla="*/ 1008 h 1008"/>
              </a:gdLst>
              <a:ahLst/>
              <a:cxnLst>
                <a:cxn ang="0">
                  <a:pos x="T0" y="T1"/>
                </a:cxn>
                <a:cxn ang="0">
                  <a:pos x="T2" y="T3"/>
                </a:cxn>
                <a:cxn ang="0">
                  <a:pos x="T4" y="T5"/>
                </a:cxn>
              </a:cxnLst>
              <a:rect l="0" t="0" r="r" b="b"/>
              <a:pathLst>
                <a:path w="624" h="1008">
                  <a:moveTo>
                    <a:pt x="624" y="0"/>
                  </a:moveTo>
                  <a:cubicBezTo>
                    <a:pt x="484" y="132"/>
                    <a:pt x="344" y="264"/>
                    <a:pt x="240" y="432"/>
                  </a:cubicBezTo>
                  <a:cubicBezTo>
                    <a:pt x="136" y="600"/>
                    <a:pt x="68" y="804"/>
                    <a:pt x="0" y="1008"/>
                  </a:cubicBezTo>
                </a:path>
              </a:pathLst>
            </a:custGeom>
            <a:noFill/>
            <a:ln w="25400" cap="sq" cmpd="sng">
              <a:solidFill>
                <a:srgbClr val="00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6730" name="Freeform 26">
              <a:extLst>
                <a:ext uri="{FF2B5EF4-FFF2-40B4-BE49-F238E27FC236}">
                  <a16:creationId xmlns:a16="http://schemas.microsoft.com/office/drawing/2014/main" id="{61969D54-51D9-427C-A49B-D8618FB315D9}"/>
                </a:ext>
              </a:extLst>
            </p:cNvPr>
            <p:cNvSpPr>
              <a:spLocks/>
            </p:cNvSpPr>
            <p:nvPr/>
          </p:nvSpPr>
          <p:spPr bwMode="auto">
            <a:xfrm>
              <a:off x="2208" y="1248"/>
              <a:ext cx="152" cy="1008"/>
            </a:xfrm>
            <a:custGeom>
              <a:avLst/>
              <a:gdLst>
                <a:gd name="T0" fmla="*/ 0 w 152"/>
                <a:gd name="T1" fmla="*/ 0 h 1008"/>
                <a:gd name="T2" fmla="*/ 96 w 152"/>
                <a:gd name="T3" fmla="*/ 192 h 1008"/>
                <a:gd name="T4" fmla="*/ 144 w 152"/>
                <a:gd name="T5" fmla="*/ 624 h 1008"/>
                <a:gd name="T6" fmla="*/ 48 w 152"/>
                <a:gd name="T7" fmla="*/ 1008 h 1008"/>
              </a:gdLst>
              <a:ahLst/>
              <a:cxnLst>
                <a:cxn ang="0">
                  <a:pos x="T0" y="T1"/>
                </a:cxn>
                <a:cxn ang="0">
                  <a:pos x="T2" y="T3"/>
                </a:cxn>
                <a:cxn ang="0">
                  <a:pos x="T4" y="T5"/>
                </a:cxn>
                <a:cxn ang="0">
                  <a:pos x="T6" y="T7"/>
                </a:cxn>
              </a:cxnLst>
              <a:rect l="0" t="0" r="r" b="b"/>
              <a:pathLst>
                <a:path w="152" h="1008">
                  <a:moveTo>
                    <a:pt x="0" y="0"/>
                  </a:moveTo>
                  <a:cubicBezTo>
                    <a:pt x="36" y="44"/>
                    <a:pt x="72" y="88"/>
                    <a:pt x="96" y="192"/>
                  </a:cubicBezTo>
                  <a:cubicBezTo>
                    <a:pt x="120" y="296"/>
                    <a:pt x="152" y="488"/>
                    <a:pt x="144" y="624"/>
                  </a:cubicBezTo>
                  <a:cubicBezTo>
                    <a:pt x="136" y="760"/>
                    <a:pt x="92" y="884"/>
                    <a:pt x="48" y="1008"/>
                  </a:cubicBezTo>
                </a:path>
              </a:pathLst>
            </a:custGeom>
            <a:noFill/>
            <a:ln w="25400" cap="sq" cmpd="sng">
              <a:solidFill>
                <a:srgbClr val="00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56731" name="Line 27">
            <a:extLst>
              <a:ext uri="{FF2B5EF4-FFF2-40B4-BE49-F238E27FC236}">
                <a16:creationId xmlns:a16="http://schemas.microsoft.com/office/drawing/2014/main" id="{6B876543-931C-4CE4-8170-B3C3911DF009}"/>
              </a:ext>
            </a:extLst>
          </p:cNvPr>
          <p:cNvSpPr>
            <a:spLocks noChangeShapeType="1"/>
          </p:cNvSpPr>
          <p:nvPr/>
        </p:nvSpPr>
        <p:spPr bwMode="auto">
          <a:xfrm>
            <a:off x="2209800" y="2286000"/>
            <a:ext cx="21336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6732" name="Freeform 28">
            <a:extLst>
              <a:ext uri="{FF2B5EF4-FFF2-40B4-BE49-F238E27FC236}">
                <a16:creationId xmlns:a16="http://schemas.microsoft.com/office/drawing/2014/main" id="{A682909B-976B-4D56-BD91-7EF4C0D04007}"/>
              </a:ext>
            </a:extLst>
          </p:cNvPr>
          <p:cNvSpPr>
            <a:spLocks/>
          </p:cNvSpPr>
          <p:nvPr/>
        </p:nvSpPr>
        <p:spPr bwMode="auto">
          <a:xfrm>
            <a:off x="3657600" y="2286000"/>
            <a:ext cx="685800" cy="1066800"/>
          </a:xfrm>
          <a:custGeom>
            <a:avLst/>
            <a:gdLst>
              <a:gd name="T0" fmla="*/ 432 w 432"/>
              <a:gd name="T1" fmla="*/ 0 h 672"/>
              <a:gd name="T2" fmla="*/ 192 w 432"/>
              <a:gd name="T3" fmla="*/ 336 h 672"/>
              <a:gd name="T4" fmla="*/ 0 w 432"/>
              <a:gd name="T5" fmla="*/ 672 h 672"/>
            </a:gdLst>
            <a:ahLst/>
            <a:cxnLst>
              <a:cxn ang="0">
                <a:pos x="T0" y="T1"/>
              </a:cxn>
              <a:cxn ang="0">
                <a:pos x="T2" y="T3"/>
              </a:cxn>
              <a:cxn ang="0">
                <a:pos x="T4" y="T5"/>
              </a:cxn>
            </a:cxnLst>
            <a:rect l="0" t="0" r="r" b="b"/>
            <a:pathLst>
              <a:path w="432" h="672">
                <a:moveTo>
                  <a:pt x="432" y="0"/>
                </a:moveTo>
                <a:cubicBezTo>
                  <a:pt x="348" y="112"/>
                  <a:pt x="264" y="224"/>
                  <a:pt x="192" y="336"/>
                </a:cubicBezTo>
                <a:cubicBezTo>
                  <a:pt x="120" y="448"/>
                  <a:pt x="60" y="560"/>
                  <a:pt x="0" y="672"/>
                </a:cubicBezTo>
              </a:path>
            </a:pathLst>
          </a:custGeom>
          <a:noFill/>
          <a:ln w="25400" cap="sq" cmpd="sng">
            <a:solidFill>
              <a:schemeClr val="tx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6733" name="Line 29">
            <a:extLst>
              <a:ext uri="{FF2B5EF4-FFF2-40B4-BE49-F238E27FC236}">
                <a16:creationId xmlns:a16="http://schemas.microsoft.com/office/drawing/2014/main" id="{B3E77EB8-CE9E-4D65-81E8-99EA40A6F82A}"/>
              </a:ext>
            </a:extLst>
          </p:cNvPr>
          <p:cNvSpPr>
            <a:spLocks noChangeShapeType="1"/>
          </p:cNvSpPr>
          <p:nvPr/>
        </p:nvSpPr>
        <p:spPr bwMode="auto">
          <a:xfrm>
            <a:off x="2209800" y="2286000"/>
            <a:ext cx="0" cy="1066800"/>
          </a:xfrm>
          <a:prstGeom prst="line">
            <a:avLst/>
          </a:prstGeom>
          <a:noFill/>
          <a:ln w="25400">
            <a:solidFill>
              <a:schemeClr val="tx2"/>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6734" name="Line 30">
            <a:extLst>
              <a:ext uri="{FF2B5EF4-FFF2-40B4-BE49-F238E27FC236}">
                <a16:creationId xmlns:a16="http://schemas.microsoft.com/office/drawing/2014/main" id="{3D4459F3-1ACC-4AB6-8FF5-EC42AF94282F}"/>
              </a:ext>
            </a:extLst>
          </p:cNvPr>
          <p:cNvSpPr>
            <a:spLocks noChangeShapeType="1"/>
          </p:cNvSpPr>
          <p:nvPr/>
        </p:nvSpPr>
        <p:spPr bwMode="auto">
          <a:xfrm>
            <a:off x="2209800" y="3352800"/>
            <a:ext cx="1450975"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6735" name="Text Box 31">
            <a:extLst>
              <a:ext uri="{FF2B5EF4-FFF2-40B4-BE49-F238E27FC236}">
                <a16:creationId xmlns:a16="http://schemas.microsoft.com/office/drawing/2014/main" id="{C46B3BCC-C13A-4EAB-A1D6-EC230A6531D1}"/>
              </a:ext>
            </a:extLst>
          </p:cNvPr>
          <p:cNvSpPr txBox="1">
            <a:spLocks noChangeArrowheads="1"/>
          </p:cNvSpPr>
          <p:nvPr/>
        </p:nvSpPr>
        <p:spPr bwMode="auto">
          <a:xfrm>
            <a:off x="3733800" y="3048000"/>
            <a:ext cx="3540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1</a:t>
            </a:r>
          </a:p>
        </p:txBody>
      </p:sp>
      <p:sp>
        <p:nvSpPr>
          <p:cNvPr id="456736" name="Text Box 32">
            <a:extLst>
              <a:ext uri="{FF2B5EF4-FFF2-40B4-BE49-F238E27FC236}">
                <a16:creationId xmlns:a16="http://schemas.microsoft.com/office/drawing/2014/main" id="{C04BF00A-E415-4E27-A4F1-29DDEC443024}"/>
              </a:ext>
            </a:extLst>
          </p:cNvPr>
          <p:cNvSpPr txBox="1">
            <a:spLocks noChangeArrowheads="1"/>
          </p:cNvSpPr>
          <p:nvPr/>
        </p:nvSpPr>
        <p:spPr bwMode="auto">
          <a:xfrm>
            <a:off x="4495800" y="1905000"/>
            <a:ext cx="3540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2</a:t>
            </a:r>
          </a:p>
        </p:txBody>
      </p:sp>
      <p:sp>
        <p:nvSpPr>
          <p:cNvPr id="456737" name="Text Box 33">
            <a:extLst>
              <a:ext uri="{FF2B5EF4-FFF2-40B4-BE49-F238E27FC236}">
                <a16:creationId xmlns:a16="http://schemas.microsoft.com/office/drawing/2014/main" id="{D0E44F65-0F61-44B1-B149-3CB1FC7E49FE}"/>
              </a:ext>
            </a:extLst>
          </p:cNvPr>
          <p:cNvSpPr txBox="1">
            <a:spLocks noChangeArrowheads="1"/>
          </p:cNvSpPr>
          <p:nvPr/>
        </p:nvSpPr>
        <p:spPr bwMode="auto">
          <a:xfrm>
            <a:off x="3733800" y="1752600"/>
            <a:ext cx="3540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3</a:t>
            </a:r>
          </a:p>
        </p:txBody>
      </p:sp>
      <p:sp>
        <p:nvSpPr>
          <p:cNvPr id="456738" name="Text Box 34">
            <a:extLst>
              <a:ext uri="{FF2B5EF4-FFF2-40B4-BE49-F238E27FC236}">
                <a16:creationId xmlns:a16="http://schemas.microsoft.com/office/drawing/2014/main" id="{332D0840-CBD2-4D40-AD03-6E46EE9CBF49}"/>
              </a:ext>
            </a:extLst>
          </p:cNvPr>
          <p:cNvSpPr txBox="1">
            <a:spLocks noChangeArrowheads="1"/>
          </p:cNvSpPr>
          <p:nvPr/>
        </p:nvSpPr>
        <p:spPr bwMode="auto">
          <a:xfrm>
            <a:off x="2008188" y="18288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4</a:t>
            </a:r>
          </a:p>
        </p:txBody>
      </p:sp>
      <p:sp>
        <p:nvSpPr>
          <p:cNvPr id="456739" name="Text Box 35">
            <a:extLst>
              <a:ext uri="{FF2B5EF4-FFF2-40B4-BE49-F238E27FC236}">
                <a16:creationId xmlns:a16="http://schemas.microsoft.com/office/drawing/2014/main" id="{9333EAE7-C086-4A16-A33F-C308A1192D04}"/>
              </a:ext>
            </a:extLst>
          </p:cNvPr>
          <p:cNvSpPr txBox="1">
            <a:spLocks noChangeArrowheads="1"/>
          </p:cNvSpPr>
          <p:nvPr/>
        </p:nvSpPr>
        <p:spPr bwMode="auto">
          <a:xfrm>
            <a:off x="2084388" y="33528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Arial" panose="020B0604020202020204" pitchFamily="34" charset="0"/>
                <a:ea typeface="宋体" panose="02010600030101010101" pitchFamily="2" charset="-122"/>
              </a:rPr>
              <a:t>5</a:t>
            </a:r>
          </a:p>
        </p:txBody>
      </p:sp>
      <p:graphicFrame>
        <p:nvGraphicFramePr>
          <p:cNvPr id="456751" name="Object 47">
            <a:extLst>
              <a:ext uri="{FF2B5EF4-FFF2-40B4-BE49-F238E27FC236}">
                <a16:creationId xmlns:a16="http://schemas.microsoft.com/office/drawing/2014/main" id="{FBBD6B8E-3841-4DDB-AC3B-E379E79A3C25}"/>
              </a:ext>
            </a:extLst>
          </p:cNvPr>
          <p:cNvGraphicFramePr>
            <a:graphicFrameLocks noChangeAspect="1"/>
          </p:cNvGraphicFramePr>
          <p:nvPr/>
        </p:nvGraphicFramePr>
        <p:xfrm>
          <a:off x="822325" y="4876800"/>
          <a:ext cx="1919288" cy="615950"/>
        </p:xfrm>
        <a:graphic>
          <a:graphicData uri="http://schemas.openxmlformats.org/presentationml/2006/ole">
            <mc:AlternateContent xmlns:mc="http://schemas.openxmlformats.org/markup-compatibility/2006">
              <mc:Choice xmlns:v="urn:schemas-microsoft-com:vml" Requires="v">
                <p:oleObj spid="_x0000_s456939" name="Equation" r:id="rId4" imgW="711000" imgH="228600" progId="Equation.DSMT4">
                  <p:embed/>
                </p:oleObj>
              </mc:Choice>
              <mc:Fallback>
                <p:oleObj name="Equation" r:id="rId4" imgW="711000" imgH="228600" progId="Equation.DSMT4">
                  <p:embed/>
                  <p:pic>
                    <p:nvPicPr>
                      <p:cNvPr id="0" name="Object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325" y="4876800"/>
                        <a:ext cx="1919288" cy="615950"/>
                      </a:xfrm>
                      <a:prstGeom prst="rect">
                        <a:avLst/>
                      </a:prstGeom>
                      <a:solidFill>
                        <a:srgbClr val="CCFFFF"/>
                      </a:solidFill>
                    </p:spPr>
                  </p:pic>
                </p:oleObj>
              </mc:Fallback>
            </mc:AlternateContent>
          </a:graphicData>
        </a:graphic>
      </p:graphicFrame>
      <p:graphicFrame>
        <p:nvGraphicFramePr>
          <p:cNvPr id="456753" name="Object 49">
            <a:extLst>
              <a:ext uri="{FF2B5EF4-FFF2-40B4-BE49-F238E27FC236}">
                <a16:creationId xmlns:a16="http://schemas.microsoft.com/office/drawing/2014/main" id="{79D10851-E40B-4E44-A235-72C6DBD03B49}"/>
              </a:ext>
            </a:extLst>
          </p:cNvPr>
          <p:cNvGraphicFramePr>
            <a:graphicFrameLocks noChangeAspect="1"/>
          </p:cNvGraphicFramePr>
          <p:nvPr/>
        </p:nvGraphicFramePr>
        <p:xfrm>
          <a:off x="5605463" y="4800600"/>
          <a:ext cx="2854325" cy="1166813"/>
        </p:xfrm>
        <a:graphic>
          <a:graphicData uri="http://schemas.openxmlformats.org/presentationml/2006/ole">
            <mc:AlternateContent xmlns:mc="http://schemas.openxmlformats.org/markup-compatibility/2006">
              <mc:Choice xmlns:v="urn:schemas-microsoft-com:vml" Requires="v">
                <p:oleObj spid="_x0000_s456940" name="Equation" r:id="rId6" imgW="1066680" imgH="431640" progId="Equation.DSMT4">
                  <p:embed/>
                </p:oleObj>
              </mc:Choice>
              <mc:Fallback>
                <p:oleObj name="Equation" r:id="rId6" imgW="1066680" imgH="431640" progId="Equation.DSMT4">
                  <p:embed/>
                  <p:pic>
                    <p:nvPicPr>
                      <p:cNvPr id="0" name="Object 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5463" y="4800600"/>
                        <a:ext cx="2854325" cy="1166813"/>
                      </a:xfrm>
                      <a:prstGeom prst="rect">
                        <a:avLst/>
                      </a:prstGeom>
                      <a:solidFill>
                        <a:srgbClr val="CCFFFF"/>
                      </a:solidFill>
                      <a:ln>
                        <a:noFill/>
                      </a:ln>
                      <a:extLs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456754" name="Line 50">
            <a:extLst>
              <a:ext uri="{FF2B5EF4-FFF2-40B4-BE49-F238E27FC236}">
                <a16:creationId xmlns:a16="http://schemas.microsoft.com/office/drawing/2014/main" id="{24279DC9-2615-46A7-8053-35CF1DBB8A1F}"/>
              </a:ext>
            </a:extLst>
          </p:cNvPr>
          <p:cNvSpPr>
            <a:spLocks noChangeShapeType="1"/>
          </p:cNvSpPr>
          <p:nvPr/>
        </p:nvSpPr>
        <p:spPr bwMode="auto">
          <a:xfrm flipH="1">
            <a:off x="1828800" y="2286000"/>
            <a:ext cx="381000" cy="0"/>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6755" name="Line 51">
            <a:extLst>
              <a:ext uri="{FF2B5EF4-FFF2-40B4-BE49-F238E27FC236}">
                <a16:creationId xmlns:a16="http://schemas.microsoft.com/office/drawing/2014/main" id="{E8457C97-A78C-4A42-9E95-4C40CB32D0D4}"/>
              </a:ext>
            </a:extLst>
          </p:cNvPr>
          <p:cNvSpPr>
            <a:spLocks noChangeShapeType="1"/>
          </p:cNvSpPr>
          <p:nvPr/>
        </p:nvSpPr>
        <p:spPr bwMode="auto">
          <a:xfrm>
            <a:off x="1828800" y="2286000"/>
            <a:ext cx="0" cy="1066800"/>
          </a:xfrm>
          <a:prstGeom prst="line">
            <a:avLst/>
          </a:prstGeom>
          <a:noFill/>
          <a:ln w="25400">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6756" name="Line 52">
            <a:extLst>
              <a:ext uri="{FF2B5EF4-FFF2-40B4-BE49-F238E27FC236}">
                <a16:creationId xmlns:a16="http://schemas.microsoft.com/office/drawing/2014/main" id="{33051558-7BAC-49A2-BADD-4FDEC433041C}"/>
              </a:ext>
            </a:extLst>
          </p:cNvPr>
          <p:cNvSpPr>
            <a:spLocks noChangeShapeType="1"/>
          </p:cNvSpPr>
          <p:nvPr/>
        </p:nvSpPr>
        <p:spPr bwMode="auto">
          <a:xfrm flipH="1">
            <a:off x="1828800" y="3352800"/>
            <a:ext cx="381000" cy="0"/>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6757" name="Text Box 53">
            <a:extLst>
              <a:ext uri="{FF2B5EF4-FFF2-40B4-BE49-F238E27FC236}">
                <a16:creationId xmlns:a16="http://schemas.microsoft.com/office/drawing/2014/main" id="{73B7CD93-14FD-4C29-8EDC-9C1BD579CFD1}"/>
              </a:ext>
            </a:extLst>
          </p:cNvPr>
          <p:cNvSpPr txBox="1">
            <a:spLocks noChangeArrowheads="1"/>
          </p:cNvSpPr>
          <p:nvPr/>
        </p:nvSpPr>
        <p:spPr bwMode="auto">
          <a:xfrm>
            <a:off x="1635125" y="3352800"/>
            <a:ext cx="438150"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latin typeface="Arial" panose="020B0604020202020204" pitchFamily="34" charset="0"/>
                <a:ea typeface="宋体" panose="02010600030101010101" pitchFamily="2" charset="-122"/>
              </a:rPr>
              <a:t>5’</a:t>
            </a:r>
          </a:p>
        </p:txBody>
      </p:sp>
      <p:sp>
        <p:nvSpPr>
          <p:cNvPr id="456758" name="Text Box 54">
            <a:extLst>
              <a:ext uri="{FF2B5EF4-FFF2-40B4-BE49-F238E27FC236}">
                <a16:creationId xmlns:a16="http://schemas.microsoft.com/office/drawing/2014/main" id="{7AF93FB5-0040-4721-A451-EB132A751A01}"/>
              </a:ext>
            </a:extLst>
          </p:cNvPr>
          <p:cNvSpPr txBox="1">
            <a:spLocks noChangeArrowheads="1"/>
          </p:cNvSpPr>
          <p:nvPr/>
        </p:nvSpPr>
        <p:spPr bwMode="auto">
          <a:xfrm>
            <a:off x="1600200" y="1828800"/>
            <a:ext cx="438150"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latin typeface="Arial" panose="020B0604020202020204" pitchFamily="34" charset="0"/>
                <a:ea typeface="宋体" panose="02010600030101010101" pitchFamily="2" charset="-122"/>
              </a:rPr>
              <a:t>4’</a:t>
            </a:r>
          </a:p>
        </p:txBody>
      </p:sp>
      <p:graphicFrame>
        <p:nvGraphicFramePr>
          <p:cNvPr id="456759" name="Object 55">
            <a:extLst>
              <a:ext uri="{FF2B5EF4-FFF2-40B4-BE49-F238E27FC236}">
                <a16:creationId xmlns:a16="http://schemas.microsoft.com/office/drawing/2014/main" id="{7D845E2C-DB28-46A2-913E-67BE64C2725C}"/>
              </a:ext>
            </a:extLst>
          </p:cNvPr>
          <p:cNvGraphicFramePr>
            <a:graphicFrameLocks noChangeAspect="1"/>
          </p:cNvGraphicFramePr>
          <p:nvPr/>
        </p:nvGraphicFramePr>
        <p:xfrm>
          <a:off x="3338513" y="4876800"/>
          <a:ext cx="1793875" cy="582613"/>
        </p:xfrm>
        <a:graphic>
          <a:graphicData uri="http://schemas.openxmlformats.org/presentationml/2006/ole">
            <mc:AlternateContent xmlns:mc="http://schemas.openxmlformats.org/markup-compatibility/2006">
              <mc:Choice xmlns:v="urn:schemas-microsoft-com:vml" Requires="v">
                <p:oleObj spid="_x0000_s456941" name="Equation" r:id="rId8" imgW="660240" imgH="215640" progId="Equation.DSMT4">
                  <p:embed/>
                </p:oleObj>
              </mc:Choice>
              <mc:Fallback>
                <p:oleObj name="Equation" r:id="rId8" imgW="660240" imgH="215640" progId="Equation.DSMT4">
                  <p:embed/>
                  <p:pic>
                    <p:nvPicPr>
                      <p:cNvPr id="0" name="Object 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38513" y="4876800"/>
                        <a:ext cx="1793875" cy="582613"/>
                      </a:xfrm>
                      <a:prstGeom prst="rect">
                        <a:avLst/>
                      </a:prstGeom>
                      <a:solidFill>
                        <a:srgbClr val="CCFFFF"/>
                      </a:solidFill>
                    </p:spPr>
                  </p:pic>
                </p:oleObj>
              </mc:Fallback>
            </mc:AlternateContent>
          </a:graphicData>
        </a:graphic>
      </p:graphicFrame>
      <p:sp>
        <p:nvSpPr>
          <p:cNvPr id="456760" name="Rectangle 56">
            <a:extLst>
              <a:ext uri="{FF2B5EF4-FFF2-40B4-BE49-F238E27FC236}">
                <a16:creationId xmlns:a16="http://schemas.microsoft.com/office/drawing/2014/main" id="{CD9E5F5E-53B4-474A-97C7-4687A9D98886}"/>
              </a:ext>
            </a:extLst>
          </p:cNvPr>
          <p:cNvSpPr>
            <a:spLocks noChangeArrowheads="1"/>
          </p:cNvSpPr>
          <p:nvPr/>
        </p:nvSpPr>
        <p:spPr bwMode="auto">
          <a:xfrm>
            <a:off x="3276600" y="5486400"/>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solidFill>
                  <a:schemeClr val="tx1"/>
                </a:solidFill>
                <a:ea typeface="宋体" panose="02010600030101010101" pitchFamily="2" charset="-122"/>
              </a:rPr>
              <a:t>不变</a:t>
            </a:r>
          </a:p>
        </p:txBody>
      </p:sp>
      <p:sp>
        <p:nvSpPr>
          <p:cNvPr id="456762" name="AutoShape 58">
            <a:extLst>
              <a:ext uri="{FF2B5EF4-FFF2-40B4-BE49-F238E27FC236}">
                <a16:creationId xmlns:a16="http://schemas.microsoft.com/office/drawing/2014/main" id="{37BE51E4-7311-41E8-90C5-7A7B79D16E04}"/>
              </a:ext>
            </a:extLst>
          </p:cNvPr>
          <p:cNvSpPr>
            <a:spLocks noChangeArrowheads="1"/>
          </p:cNvSpPr>
          <p:nvPr/>
        </p:nvSpPr>
        <p:spPr bwMode="auto">
          <a:xfrm>
            <a:off x="6781800" y="4724400"/>
            <a:ext cx="147638" cy="609600"/>
          </a:xfrm>
          <a:prstGeom prst="upArrow">
            <a:avLst>
              <a:gd name="adj1" fmla="val 50000"/>
              <a:gd name="adj2" fmla="val 103225"/>
            </a:avLst>
          </a:prstGeom>
          <a:solidFill>
            <a:srgbClr val="0000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6763" name="AutoShape 59">
            <a:extLst>
              <a:ext uri="{FF2B5EF4-FFF2-40B4-BE49-F238E27FC236}">
                <a16:creationId xmlns:a16="http://schemas.microsoft.com/office/drawing/2014/main" id="{04FB9B9E-6F1C-4C87-8DEA-12FC9CE6F201}"/>
              </a:ext>
            </a:extLst>
          </p:cNvPr>
          <p:cNvSpPr>
            <a:spLocks noChangeArrowheads="1"/>
          </p:cNvSpPr>
          <p:nvPr/>
        </p:nvSpPr>
        <p:spPr bwMode="auto">
          <a:xfrm>
            <a:off x="5940425" y="5013325"/>
            <a:ext cx="147638" cy="609600"/>
          </a:xfrm>
          <a:prstGeom prst="upArrow">
            <a:avLst>
              <a:gd name="adj1" fmla="val 50000"/>
              <a:gd name="adj2" fmla="val 103225"/>
            </a:avLst>
          </a:prstGeom>
          <a:solidFill>
            <a:srgbClr val="0000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6764" name="Freeform 60">
            <a:extLst>
              <a:ext uri="{FF2B5EF4-FFF2-40B4-BE49-F238E27FC236}">
                <a16:creationId xmlns:a16="http://schemas.microsoft.com/office/drawing/2014/main" id="{EFEF492D-3F81-45B9-BEE7-820DA2959A9E}"/>
              </a:ext>
            </a:extLst>
          </p:cNvPr>
          <p:cNvSpPr>
            <a:spLocks/>
          </p:cNvSpPr>
          <p:nvPr/>
        </p:nvSpPr>
        <p:spPr bwMode="auto">
          <a:xfrm>
            <a:off x="6172200" y="2895600"/>
            <a:ext cx="152400" cy="152400"/>
          </a:xfrm>
          <a:custGeom>
            <a:avLst/>
            <a:gdLst>
              <a:gd name="T0" fmla="*/ 96 w 96"/>
              <a:gd name="T1" fmla="*/ 0 h 96"/>
              <a:gd name="T2" fmla="*/ 0 w 96"/>
              <a:gd name="T3" fmla="*/ 96 h 96"/>
            </a:gdLst>
            <a:ahLst/>
            <a:cxnLst>
              <a:cxn ang="0">
                <a:pos x="T0" y="T1"/>
              </a:cxn>
              <a:cxn ang="0">
                <a:pos x="T2" y="T3"/>
              </a:cxn>
            </a:cxnLst>
            <a:rect l="0" t="0" r="r" b="b"/>
            <a:pathLst>
              <a:path w="96" h="96">
                <a:moveTo>
                  <a:pt x="96" y="0"/>
                </a:moveTo>
                <a:cubicBezTo>
                  <a:pt x="96" y="0"/>
                  <a:pt x="48" y="48"/>
                  <a:pt x="0" y="96"/>
                </a:cubicBezTo>
              </a:path>
            </a:pathLst>
          </a:custGeom>
          <a:noFill/>
          <a:ln w="25400" cap="sq" cmpd="sng">
            <a:solidFill>
              <a:srgbClr val="66FF66"/>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6765" name="Line 61">
            <a:extLst>
              <a:ext uri="{FF2B5EF4-FFF2-40B4-BE49-F238E27FC236}">
                <a16:creationId xmlns:a16="http://schemas.microsoft.com/office/drawing/2014/main" id="{7B5BF113-8A0A-419B-B8CA-2AF8FC57076E}"/>
              </a:ext>
            </a:extLst>
          </p:cNvPr>
          <p:cNvSpPr>
            <a:spLocks noChangeShapeType="1"/>
          </p:cNvSpPr>
          <p:nvPr/>
        </p:nvSpPr>
        <p:spPr bwMode="auto">
          <a:xfrm>
            <a:off x="6172200" y="3048000"/>
            <a:ext cx="228600" cy="609600"/>
          </a:xfrm>
          <a:prstGeom prst="line">
            <a:avLst/>
          </a:prstGeom>
          <a:noFill/>
          <a:ln w="25400">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6766" name="Line 62">
            <a:extLst>
              <a:ext uri="{FF2B5EF4-FFF2-40B4-BE49-F238E27FC236}">
                <a16:creationId xmlns:a16="http://schemas.microsoft.com/office/drawing/2014/main" id="{EEA87E5C-84B7-4CF6-B6D1-F8DE7E365A88}"/>
              </a:ext>
            </a:extLst>
          </p:cNvPr>
          <p:cNvSpPr>
            <a:spLocks noChangeShapeType="1"/>
          </p:cNvSpPr>
          <p:nvPr/>
        </p:nvSpPr>
        <p:spPr bwMode="auto">
          <a:xfrm flipH="1">
            <a:off x="6391275" y="3657600"/>
            <a:ext cx="238125" cy="0"/>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6767" name="Text Box 63">
            <a:extLst>
              <a:ext uri="{FF2B5EF4-FFF2-40B4-BE49-F238E27FC236}">
                <a16:creationId xmlns:a16="http://schemas.microsoft.com/office/drawing/2014/main" id="{9232B3C5-1A11-4637-B9F1-361468FD39D3}"/>
              </a:ext>
            </a:extLst>
          </p:cNvPr>
          <p:cNvSpPr txBox="1">
            <a:spLocks noChangeArrowheads="1"/>
          </p:cNvSpPr>
          <p:nvPr/>
        </p:nvSpPr>
        <p:spPr bwMode="auto">
          <a:xfrm>
            <a:off x="5810250" y="2819400"/>
            <a:ext cx="438150"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latin typeface="Arial" panose="020B0604020202020204" pitchFamily="34" charset="0"/>
                <a:ea typeface="宋体" panose="02010600030101010101" pitchFamily="2" charset="-122"/>
              </a:rPr>
              <a:t>4’</a:t>
            </a:r>
          </a:p>
        </p:txBody>
      </p:sp>
      <p:sp>
        <p:nvSpPr>
          <p:cNvPr id="456768" name="Text Box 64">
            <a:extLst>
              <a:ext uri="{FF2B5EF4-FFF2-40B4-BE49-F238E27FC236}">
                <a16:creationId xmlns:a16="http://schemas.microsoft.com/office/drawing/2014/main" id="{BBCDF96D-E1BF-4F52-8D77-93271E85DEA5}"/>
              </a:ext>
            </a:extLst>
          </p:cNvPr>
          <p:cNvSpPr txBox="1">
            <a:spLocks noChangeArrowheads="1"/>
          </p:cNvSpPr>
          <p:nvPr/>
        </p:nvSpPr>
        <p:spPr bwMode="auto">
          <a:xfrm>
            <a:off x="6038850" y="3657600"/>
            <a:ext cx="438150"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latin typeface="Arial" panose="020B0604020202020204" pitchFamily="34" charset="0"/>
                <a:ea typeface="宋体" panose="02010600030101010101" pitchFamily="2" charset="-122"/>
              </a:rPr>
              <a:t>5’</a:t>
            </a:r>
          </a:p>
        </p:txBody>
      </p:sp>
      <p:graphicFrame>
        <p:nvGraphicFramePr>
          <p:cNvPr id="456769" name="Object 65">
            <a:extLst>
              <a:ext uri="{FF2B5EF4-FFF2-40B4-BE49-F238E27FC236}">
                <a16:creationId xmlns:a16="http://schemas.microsoft.com/office/drawing/2014/main" id="{A05D2B3E-0FBE-4DD4-BB8E-2BEAB4E28348}"/>
              </a:ext>
            </a:extLst>
          </p:cNvPr>
          <p:cNvGraphicFramePr>
            <a:graphicFrameLocks noChangeAspect="1"/>
          </p:cNvGraphicFramePr>
          <p:nvPr/>
        </p:nvGraphicFramePr>
        <p:xfrm>
          <a:off x="858838" y="5516563"/>
          <a:ext cx="1966912" cy="584200"/>
        </p:xfrm>
        <a:graphic>
          <a:graphicData uri="http://schemas.openxmlformats.org/presentationml/2006/ole">
            <mc:AlternateContent xmlns:mc="http://schemas.openxmlformats.org/markup-compatibility/2006">
              <mc:Choice xmlns:v="urn:schemas-microsoft-com:vml" Requires="v">
                <p:oleObj spid="_x0000_s456942" name="Equation" r:id="rId10" imgW="723600" imgH="215640" progId="Equation.DSMT4">
                  <p:embed/>
                </p:oleObj>
              </mc:Choice>
              <mc:Fallback>
                <p:oleObj name="Equation" r:id="rId10" imgW="723600" imgH="215640" progId="Equation.DSMT4">
                  <p:embed/>
                  <p:pic>
                    <p:nvPicPr>
                      <p:cNvPr id="0" name="Object 6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8838" y="5516563"/>
                        <a:ext cx="1966912" cy="584200"/>
                      </a:xfrm>
                      <a:prstGeom prst="rect">
                        <a:avLst/>
                      </a:prstGeom>
                      <a:solidFill>
                        <a:srgbClr val="CCFFFF"/>
                      </a:solidFill>
                    </p:spPr>
                  </p:pic>
                </p:oleObj>
              </mc:Fallback>
            </mc:AlternateContent>
          </a:graphicData>
        </a:graphic>
      </p:graphicFrame>
      <p:sp>
        <p:nvSpPr>
          <p:cNvPr id="456770" name="Rectangle 66">
            <a:extLst>
              <a:ext uri="{FF2B5EF4-FFF2-40B4-BE49-F238E27FC236}">
                <a16:creationId xmlns:a16="http://schemas.microsoft.com/office/drawing/2014/main" id="{B3652EF8-2E85-4166-90DD-D1E6D282EA63}"/>
              </a:ext>
            </a:extLst>
          </p:cNvPr>
          <p:cNvSpPr>
            <a:spLocks noChangeArrowheads="1"/>
          </p:cNvSpPr>
          <p:nvPr/>
        </p:nvSpPr>
        <p:spPr bwMode="auto">
          <a:xfrm>
            <a:off x="6248400" y="908050"/>
            <a:ext cx="289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solidFill>
                  <a:schemeClr val="tx1"/>
                </a:solidFill>
                <a:ea typeface="宋体" panose="02010600030101010101" pitchFamily="2" charset="-122"/>
              </a:rPr>
              <a:t>工程上常用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456754"/>
                                        </p:tgtEl>
                                        <p:attrNameLst>
                                          <p:attrName>style.visibility</p:attrName>
                                        </p:attrNameLst>
                                      </p:cBhvr>
                                      <p:to>
                                        <p:strVal val="visible"/>
                                      </p:to>
                                    </p:set>
                                    <p:animEffect transition="in" filter="wipe(right)">
                                      <p:cBhvr>
                                        <p:cTn id="7" dur="500"/>
                                        <p:tgtEl>
                                          <p:spTgt spid="456754"/>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45675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456755"/>
                                        </p:tgtEl>
                                        <p:attrNameLst>
                                          <p:attrName>style.visibility</p:attrName>
                                        </p:attrNameLst>
                                      </p:cBhvr>
                                      <p:to>
                                        <p:strVal val="visible"/>
                                      </p:to>
                                    </p:set>
                                    <p:animEffect transition="in" filter="wipe(up)">
                                      <p:cBhvr>
                                        <p:cTn id="15" dur="500"/>
                                        <p:tgtEl>
                                          <p:spTgt spid="456755"/>
                                        </p:tgtEl>
                                      </p:cBhvr>
                                    </p:animEffect>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45675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456756"/>
                                        </p:tgtEl>
                                        <p:attrNameLst>
                                          <p:attrName>style.visibility</p:attrName>
                                        </p:attrNameLst>
                                      </p:cBhvr>
                                      <p:to>
                                        <p:strVal val="visible"/>
                                      </p:to>
                                    </p:set>
                                    <p:animEffect transition="in" filter="wipe(left)">
                                      <p:cBhvr>
                                        <p:cTn id="23" dur="500"/>
                                        <p:tgtEl>
                                          <p:spTgt spid="45675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456764"/>
                                        </p:tgtEl>
                                        <p:attrNameLst>
                                          <p:attrName>style.visibility</p:attrName>
                                        </p:attrNameLst>
                                      </p:cBhvr>
                                      <p:to>
                                        <p:strVal val="visible"/>
                                      </p:to>
                                    </p:set>
                                    <p:animEffect transition="in" filter="wipe(up)">
                                      <p:cBhvr>
                                        <p:cTn id="28" dur="500"/>
                                        <p:tgtEl>
                                          <p:spTgt spid="456764"/>
                                        </p:tgtEl>
                                      </p:cBhvr>
                                    </p:animEffect>
                                  </p:childTnLst>
                                </p:cTn>
                              </p:par>
                            </p:childTnLst>
                          </p:cTn>
                        </p:par>
                        <p:par>
                          <p:cTn id="29" fill="hold" nodeType="afterGroup">
                            <p:stCondLst>
                              <p:cond delay="500"/>
                            </p:stCondLst>
                            <p:childTnLst>
                              <p:par>
                                <p:cTn id="30" presetID="1" presetClass="entr" presetSubtype="0" fill="hold" grpId="0" nodeType="afterEffect">
                                  <p:stCondLst>
                                    <p:cond delay="0"/>
                                  </p:stCondLst>
                                  <p:childTnLst>
                                    <p:set>
                                      <p:cBhvr>
                                        <p:cTn id="31" dur="1" fill="hold">
                                          <p:stCondLst>
                                            <p:cond delay="499"/>
                                          </p:stCondLst>
                                        </p:cTn>
                                        <p:tgtEl>
                                          <p:spTgt spid="45676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nodeType="clickEffect">
                                  <p:stCondLst>
                                    <p:cond delay="0"/>
                                  </p:stCondLst>
                                  <p:childTnLst>
                                    <p:set>
                                      <p:cBhvr>
                                        <p:cTn id="35" dur="1" fill="hold">
                                          <p:stCondLst>
                                            <p:cond delay="0"/>
                                          </p:stCondLst>
                                        </p:cTn>
                                        <p:tgtEl>
                                          <p:spTgt spid="456765"/>
                                        </p:tgtEl>
                                        <p:attrNameLst>
                                          <p:attrName>style.visibility</p:attrName>
                                        </p:attrNameLst>
                                      </p:cBhvr>
                                      <p:to>
                                        <p:strVal val="visible"/>
                                      </p:to>
                                    </p:set>
                                    <p:animEffect transition="in" filter="wipe(up)">
                                      <p:cBhvr>
                                        <p:cTn id="36" dur="500"/>
                                        <p:tgtEl>
                                          <p:spTgt spid="456765"/>
                                        </p:tgtEl>
                                      </p:cBhvr>
                                    </p:animEffect>
                                  </p:childTnLst>
                                </p:cTn>
                              </p:par>
                            </p:childTnLst>
                          </p:cTn>
                        </p:par>
                        <p:par>
                          <p:cTn id="37" fill="hold" nodeType="afterGroup">
                            <p:stCondLst>
                              <p:cond delay="500"/>
                            </p:stCondLst>
                            <p:childTnLst>
                              <p:par>
                                <p:cTn id="38" presetID="1" presetClass="entr" presetSubtype="0" fill="hold" grpId="0" nodeType="afterEffect">
                                  <p:stCondLst>
                                    <p:cond delay="0"/>
                                  </p:stCondLst>
                                  <p:childTnLst>
                                    <p:set>
                                      <p:cBhvr>
                                        <p:cTn id="39" dur="1" fill="hold">
                                          <p:stCondLst>
                                            <p:cond delay="499"/>
                                          </p:stCondLst>
                                        </p:cTn>
                                        <p:tgtEl>
                                          <p:spTgt spid="456768"/>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456766"/>
                                        </p:tgtEl>
                                        <p:attrNameLst>
                                          <p:attrName>style.visibility</p:attrName>
                                        </p:attrNameLst>
                                      </p:cBhvr>
                                      <p:to>
                                        <p:strVal val="visible"/>
                                      </p:to>
                                    </p:set>
                                    <p:animEffect transition="in" filter="wipe(left)">
                                      <p:cBhvr>
                                        <p:cTn id="44" dur="500"/>
                                        <p:tgtEl>
                                          <p:spTgt spid="45676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 presetClass="entr" presetSubtype="10" fill="hold" nodeType="clickEffect">
                                  <p:stCondLst>
                                    <p:cond delay="0"/>
                                  </p:stCondLst>
                                  <p:childTnLst>
                                    <p:set>
                                      <p:cBhvr>
                                        <p:cTn id="48" dur="1" fill="hold">
                                          <p:stCondLst>
                                            <p:cond delay="0"/>
                                          </p:stCondLst>
                                        </p:cTn>
                                        <p:tgtEl>
                                          <p:spTgt spid="456751"/>
                                        </p:tgtEl>
                                        <p:attrNameLst>
                                          <p:attrName>style.visibility</p:attrName>
                                        </p:attrNameLst>
                                      </p:cBhvr>
                                      <p:to>
                                        <p:strVal val="visible"/>
                                      </p:to>
                                    </p:set>
                                    <p:animEffect transition="in" filter="checkerboard(across)">
                                      <p:cBhvr>
                                        <p:cTn id="49" dur="500"/>
                                        <p:tgtEl>
                                          <p:spTgt spid="45675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5" presetClass="entr" presetSubtype="10" fill="hold" nodeType="clickEffect">
                                  <p:stCondLst>
                                    <p:cond delay="0"/>
                                  </p:stCondLst>
                                  <p:childTnLst>
                                    <p:set>
                                      <p:cBhvr>
                                        <p:cTn id="53" dur="1" fill="hold">
                                          <p:stCondLst>
                                            <p:cond delay="0"/>
                                          </p:stCondLst>
                                        </p:cTn>
                                        <p:tgtEl>
                                          <p:spTgt spid="456769"/>
                                        </p:tgtEl>
                                        <p:attrNameLst>
                                          <p:attrName>style.visibility</p:attrName>
                                        </p:attrNameLst>
                                      </p:cBhvr>
                                      <p:to>
                                        <p:strVal val="visible"/>
                                      </p:to>
                                    </p:set>
                                    <p:animEffect transition="in" filter="checkerboard(across)">
                                      <p:cBhvr>
                                        <p:cTn id="54" dur="500"/>
                                        <p:tgtEl>
                                          <p:spTgt spid="45676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 presetClass="entr" presetSubtype="10" fill="hold" nodeType="clickEffect">
                                  <p:stCondLst>
                                    <p:cond delay="0"/>
                                  </p:stCondLst>
                                  <p:childTnLst>
                                    <p:set>
                                      <p:cBhvr>
                                        <p:cTn id="58" dur="1" fill="hold">
                                          <p:stCondLst>
                                            <p:cond delay="0"/>
                                          </p:stCondLst>
                                        </p:cTn>
                                        <p:tgtEl>
                                          <p:spTgt spid="456759"/>
                                        </p:tgtEl>
                                        <p:attrNameLst>
                                          <p:attrName>style.visibility</p:attrName>
                                        </p:attrNameLst>
                                      </p:cBhvr>
                                      <p:to>
                                        <p:strVal val="visible"/>
                                      </p:to>
                                    </p:set>
                                    <p:animEffect transition="in" filter="checkerboard(across)">
                                      <p:cBhvr>
                                        <p:cTn id="59" dur="500"/>
                                        <p:tgtEl>
                                          <p:spTgt spid="456759"/>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5" presetClass="entr" presetSubtype="10" fill="hold" nodeType="clickEffect">
                                  <p:stCondLst>
                                    <p:cond delay="0"/>
                                  </p:stCondLst>
                                  <p:childTnLst>
                                    <p:set>
                                      <p:cBhvr>
                                        <p:cTn id="63" dur="1" fill="hold">
                                          <p:stCondLst>
                                            <p:cond delay="0"/>
                                          </p:stCondLst>
                                        </p:cTn>
                                        <p:tgtEl>
                                          <p:spTgt spid="456753"/>
                                        </p:tgtEl>
                                        <p:attrNameLst>
                                          <p:attrName>style.visibility</p:attrName>
                                        </p:attrNameLst>
                                      </p:cBhvr>
                                      <p:to>
                                        <p:strVal val="visible"/>
                                      </p:to>
                                    </p:set>
                                    <p:animEffect transition="in" filter="checkerboard(across)">
                                      <p:cBhvr>
                                        <p:cTn id="64" dur="500"/>
                                        <p:tgtEl>
                                          <p:spTgt spid="45675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4" fill="hold" nodeType="clickEffect">
                                  <p:stCondLst>
                                    <p:cond delay="0"/>
                                  </p:stCondLst>
                                  <p:childTnLst>
                                    <p:set>
                                      <p:cBhvr>
                                        <p:cTn id="68" dur="1" fill="hold">
                                          <p:stCondLst>
                                            <p:cond delay="0"/>
                                          </p:stCondLst>
                                        </p:cTn>
                                        <p:tgtEl>
                                          <p:spTgt spid="456762"/>
                                        </p:tgtEl>
                                        <p:attrNameLst>
                                          <p:attrName>style.visibility</p:attrName>
                                        </p:attrNameLst>
                                      </p:cBhvr>
                                      <p:to>
                                        <p:strVal val="visible"/>
                                      </p:to>
                                    </p:set>
                                    <p:animEffect transition="in" filter="wipe(down)">
                                      <p:cBhvr>
                                        <p:cTn id="69" dur="500"/>
                                        <p:tgtEl>
                                          <p:spTgt spid="45676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456760"/>
                                        </p:tgtEl>
                                        <p:attrNameLst>
                                          <p:attrName>style.visibility</p:attrName>
                                        </p:attrNameLst>
                                      </p:cBhvr>
                                      <p:to>
                                        <p:strVal val="visible"/>
                                      </p:to>
                                    </p:set>
                                    <p:anim calcmode="lin" valueType="num">
                                      <p:cBhvr additive="base">
                                        <p:cTn id="74" dur="500" fill="hold"/>
                                        <p:tgtEl>
                                          <p:spTgt spid="456760"/>
                                        </p:tgtEl>
                                        <p:attrNameLst>
                                          <p:attrName>ppt_x</p:attrName>
                                        </p:attrNameLst>
                                      </p:cBhvr>
                                      <p:tavLst>
                                        <p:tav tm="0">
                                          <p:val>
                                            <p:strVal val="#ppt_x"/>
                                          </p:val>
                                        </p:tav>
                                        <p:tav tm="100000">
                                          <p:val>
                                            <p:strVal val="#ppt_x"/>
                                          </p:val>
                                        </p:tav>
                                      </p:tavLst>
                                    </p:anim>
                                    <p:anim calcmode="lin" valueType="num">
                                      <p:cBhvr additive="base">
                                        <p:cTn id="75" dur="500" fill="hold"/>
                                        <p:tgtEl>
                                          <p:spTgt spid="456760"/>
                                        </p:tgtEl>
                                        <p:attrNameLst>
                                          <p:attrName>ppt_y</p:attrName>
                                        </p:attrNameLst>
                                      </p:cBhvr>
                                      <p:tavLst>
                                        <p:tav tm="0">
                                          <p:val>
                                            <p:strVal val="1+#ppt_h/2"/>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4" fill="hold" nodeType="clickEffect">
                                  <p:stCondLst>
                                    <p:cond delay="0"/>
                                  </p:stCondLst>
                                  <p:childTnLst>
                                    <p:set>
                                      <p:cBhvr>
                                        <p:cTn id="79" dur="1" fill="hold">
                                          <p:stCondLst>
                                            <p:cond delay="0"/>
                                          </p:stCondLst>
                                        </p:cTn>
                                        <p:tgtEl>
                                          <p:spTgt spid="456763"/>
                                        </p:tgtEl>
                                        <p:attrNameLst>
                                          <p:attrName>style.visibility</p:attrName>
                                        </p:attrNameLst>
                                      </p:cBhvr>
                                      <p:to>
                                        <p:strVal val="visible"/>
                                      </p:to>
                                    </p:set>
                                    <p:animEffect transition="in" filter="wipe(down)">
                                      <p:cBhvr>
                                        <p:cTn id="80" dur="500"/>
                                        <p:tgtEl>
                                          <p:spTgt spid="45676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56770"/>
                                        </p:tgtEl>
                                        <p:attrNameLst>
                                          <p:attrName>style.visibility</p:attrName>
                                        </p:attrNameLst>
                                      </p:cBhvr>
                                      <p:to>
                                        <p:strVal val="visible"/>
                                      </p:to>
                                    </p:set>
                                    <p:animEffect transition="in" filter="fade">
                                      <p:cBhvr>
                                        <p:cTn id="85" dur="500"/>
                                        <p:tgtEl>
                                          <p:spTgt spid="456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57" grpId="0" autoUpdateAnimBg="0"/>
      <p:bldP spid="456758" grpId="0" autoUpdateAnimBg="0"/>
      <p:bldP spid="456760" grpId="0" autoUpdateAnimBg="0"/>
      <p:bldP spid="456767" grpId="0" autoUpdateAnimBg="0"/>
      <p:bldP spid="456768" grpId="0" autoUpdateAnimBg="0"/>
      <p:bldP spid="45677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a:extLst>
              <a:ext uri="{FF2B5EF4-FFF2-40B4-BE49-F238E27FC236}">
                <a16:creationId xmlns:a16="http://schemas.microsoft.com/office/drawing/2014/main" id="{55CB7E95-6CB2-4A8B-8647-25705A59798C}"/>
              </a:ext>
            </a:extLst>
          </p:cNvPr>
          <p:cNvSpPr>
            <a:spLocks noGrp="1" noChangeArrowheads="1"/>
          </p:cNvSpPr>
          <p:nvPr>
            <p:ph type="title"/>
          </p:nvPr>
        </p:nvSpPr>
        <p:spPr>
          <a:xfrm>
            <a:off x="1066800" y="304800"/>
            <a:ext cx="6934200" cy="823913"/>
          </a:xfrm>
        </p:spPr>
        <p:txBody>
          <a:bodyPr/>
          <a:lstStyle/>
          <a:p>
            <a:r>
              <a:rPr kumimoji="1" lang="zh-CN" altLang="en-US" sz="4800" b="1">
                <a:latin typeface="Times New Roman" panose="02020603050405020304" pitchFamily="18" charset="0"/>
                <a:ea typeface="楷体_GB2312" pitchFamily="49" charset="-122"/>
              </a:rPr>
              <a:t>制冷用压缩机</a:t>
            </a:r>
            <a:endParaRPr lang="zh-CN" altLang="en-US" sz="4800" b="1">
              <a:latin typeface="楷体_GB2312" pitchFamily="49" charset="-122"/>
              <a:ea typeface="楷体_GB2312" pitchFamily="49" charset="-122"/>
            </a:endParaRPr>
          </a:p>
        </p:txBody>
      </p:sp>
      <p:pic>
        <p:nvPicPr>
          <p:cNvPr id="600067" name="Picture 3">
            <a:extLst>
              <a:ext uri="{FF2B5EF4-FFF2-40B4-BE49-F238E27FC236}">
                <a16:creationId xmlns:a16="http://schemas.microsoft.com/office/drawing/2014/main" id="{69FD1D3A-9D61-455C-BF49-65F8CDC9964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95288" y="1700213"/>
            <a:ext cx="8367712" cy="4251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a:extLst>
              <a:ext uri="{FF2B5EF4-FFF2-40B4-BE49-F238E27FC236}">
                <a16:creationId xmlns:a16="http://schemas.microsoft.com/office/drawing/2014/main" id="{4B4897AD-8849-4631-86A1-BCADB73DC381}"/>
              </a:ext>
            </a:extLst>
          </p:cNvPr>
          <p:cNvSpPr>
            <a:spLocks noGrp="1" noChangeArrowheads="1"/>
          </p:cNvSpPr>
          <p:nvPr>
            <p:ph type="title"/>
          </p:nvPr>
        </p:nvSpPr>
        <p:spPr>
          <a:xfrm>
            <a:off x="152400" y="166688"/>
            <a:ext cx="7010400" cy="823912"/>
          </a:xfrm>
        </p:spPr>
        <p:txBody>
          <a:bodyPr/>
          <a:lstStyle/>
          <a:p>
            <a:pPr algn="l"/>
            <a:r>
              <a:rPr lang="en-US" altLang="zh-CN" sz="4800" b="1" dirty="0">
                <a:ea typeface="楷体_GB2312" pitchFamily="49" charset="-122"/>
              </a:rPr>
              <a:t>§ 8-3  </a:t>
            </a:r>
            <a:r>
              <a:rPr lang="zh-CN" altLang="en-US" sz="4800" b="1" dirty="0">
                <a:ea typeface="楷体_GB2312" pitchFamily="49" charset="-122"/>
              </a:rPr>
              <a:t>热泵</a:t>
            </a:r>
            <a:r>
              <a:rPr lang="en-US" altLang="zh-CN" sz="4800" b="1" dirty="0">
                <a:latin typeface="Times New Roman" panose="02020603050405020304" pitchFamily="18" charset="0"/>
                <a:ea typeface="楷体_GB2312" pitchFamily="49" charset="-122"/>
              </a:rPr>
              <a:t>Heat pump</a:t>
            </a:r>
          </a:p>
        </p:txBody>
      </p:sp>
      <p:sp>
        <p:nvSpPr>
          <p:cNvPr id="506883" name="Line 3">
            <a:extLst>
              <a:ext uri="{FF2B5EF4-FFF2-40B4-BE49-F238E27FC236}">
                <a16:creationId xmlns:a16="http://schemas.microsoft.com/office/drawing/2014/main" id="{3A900076-608A-45DF-929E-3F715029D864}"/>
              </a:ext>
            </a:extLst>
          </p:cNvPr>
          <p:cNvSpPr>
            <a:spLocks noChangeShapeType="1"/>
          </p:cNvSpPr>
          <p:nvPr/>
        </p:nvSpPr>
        <p:spPr bwMode="auto">
          <a:xfrm>
            <a:off x="1066800" y="1524000"/>
            <a:ext cx="0" cy="536575"/>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884" name="Line 4">
            <a:extLst>
              <a:ext uri="{FF2B5EF4-FFF2-40B4-BE49-F238E27FC236}">
                <a16:creationId xmlns:a16="http://schemas.microsoft.com/office/drawing/2014/main" id="{24A6124C-44B9-48DC-B71B-6E9ED356007A}"/>
              </a:ext>
            </a:extLst>
          </p:cNvPr>
          <p:cNvSpPr>
            <a:spLocks noChangeShapeType="1"/>
          </p:cNvSpPr>
          <p:nvPr/>
        </p:nvSpPr>
        <p:spPr bwMode="auto">
          <a:xfrm>
            <a:off x="3505200" y="1524000"/>
            <a:ext cx="0" cy="536575"/>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885" name="Line 5">
            <a:extLst>
              <a:ext uri="{FF2B5EF4-FFF2-40B4-BE49-F238E27FC236}">
                <a16:creationId xmlns:a16="http://schemas.microsoft.com/office/drawing/2014/main" id="{846F7418-77E6-46A4-9875-3E67FC485064}"/>
              </a:ext>
            </a:extLst>
          </p:cNvPr>
          <p:cNvSpPr>
            <a:spLocks noChangeShapeType="1"/>
          </p:cNvSpPr>
          <p:nvPr/>
        </p:nvSpPr>
        <p:spPr bwMode="auto">
          <a:xfrm>
            <a:off x="1066800" y="2057400"/>
            <a:ext cx="24384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886" name="Line 6">
            <a:extLst>
              <a:ext uri="{FF2B5EF4-FFF2-40B4-BE49-F238E27FC236}">
                <a16:creationId xmlns:a16="http://schemas.microsoft.com/office/drawing/2014/main" id="{5F47D92D-2F41-4D60-A142-2A671E80EC1C}"/>
              </a:ext>
            </a:extLst>
          </p:cNvPr>
          <p:cNvSpPr>
            <a:spLocks noChangeShapeType="1"/>
          </p:cNvSpPr>
          <p:nvPr/>
        </p:nvSpPr>
        <p:spPr bwMode="auto">
          <a:xfrm>
            <a:off x="5715000" y="1524000"/>
            <a:ext cx="0" cy="536575"/>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887" name="Line 7">
            <a:extLst>
              <a:ext uri="{FF2B5EF4-FFF2-40B4-BE49-F238E27FC236}">
                <a16:creationId xmlns:a16="http://schemas.microsoft.com/office/drawing/2014/main" id="{22C14CFB-8FF9-462B-9D3D-6D8564A91495}"/>
              </a:ext>
            </a:extLst>
          </p:cNvPr>
          <p:cNvSpPr>
            <a:spLocks noChangeShapeType="1"/>
          </p:cNvSpPr>
          <p:nvPr/>
        </p:nvSpPr>
        <p:spPr bwMode="auto">
          <a:xfrm>
            <a:off x="8153400" y="1524000"/>
            <a:ext cx="0" cy="536575"/>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888" name="Line 8">
            <a:extLst>
              <a:ext uri="{FF2B5EF4-FFF2-40B4-BE49-F238E27FC236}">
                <a16:creationId xmlns:a16="http://schemas.microsoft.com/office/drawing/2014/main" id="{59B0AC31-7CFC-4F6C-9FFB-F9DB3183FD7E}"/>
              </a:ext>
            </a:extLst>
          </p:cNvPr>
          <p:cNvSpPr>
            <a:spLocks noChangeShapeType="1"/>
          </p:cNvSpPr>
          <p:nvPr/>
        </p:nvSpPr>
        <p:spPr bwMode="auto">
          <a:xfrm>
            <a:off x="5715000" y="2057400"/>
            <a:ext cx="24384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889" name="Line 9">
            <a:extLst>
              <a:ext uri="{FF2B5EF4-FFF2-40B4-BE49-F238E27FC236}">
                <a16:creationId xmlns:a16="http://schemas.microsoft.com/office/drawing/2014/main" id="{784D32D2-C55B-4DF5-AE77-AF8CED4831EC}"/>
              </a:ext>
            </a:extLst>
          </p:cNvPr>
          <p:cNvSpPr>
            <a:spLocks noChangeShapeType="1"/>
          </p:cNvSpPr>
          <p:nvPr/>
        </p:nvSpPr>
        <p:spPr bwMode="auto">
          <a:xfrm>
            <a:off x="1066800" y="4264025"/>
            <a:ext cx="0" cy="536575"/>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890" name="Line 10">
            <a:extLst>
              <a:ext uri="{FF2B5EF4-FFF2-40B4-BE49-F238E27FC236}">
                <a16:creationId xmlns:a16="http://schemas.microsoft.com/office/drawing/2014/main" id="{8CB01A43-168C-49DD-B701-32E2AFD9B306}"/>
              </a:ext>
            </a:extLst>
          </p:cNvPr>
          <p:cNvSpPr>
            <a:spLocks noChangeShapeType="1"/>
          </p:cNvSpPr>
          <p:nvPr/>
        </p:nvSpPr>
        <p:spPr bwMode="auto">
          <a:xfrm>
            <a:off x="3505200" y="4267200"/>
            <a:ext cx="0" cy="536575"/>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891" name="Line 11">
            <a:extLst>
              <a:ext uri="{FF2B5EF4-FFF2-40B4-BE49-F238E27FC236}">
                <a16:creationId xmlns:a16="http://schemas.microsoft.com/office/drawing/2014/main" id="{589B82F8-9BA2-49AE-9FD5-AAB274E638B5}"/>
              </a:ext>
            </a:extLst>
          </p:cNvPr>
          <p:cNvSpPr>
            <a:spLocks noChangeShapeType="1"/>
          </p:cNvSpPr>
          <p:nvPr/>
        </p:nvSpPr>
        <p:spPr bwMode="auto">
          <a:xfrm>
            <a:off x="1066800" y="4267200"/>
            <a:ext cx="24384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892" name="Line 12">
            <a:extLst>
              <a:ext uri="{FF2B5EF4-FFF2-40B4-BE49-F238E27FC236}">
                <a16:creationId xmlns:a16="http://schemas.microsoft.com/office/drawing/2014/main" id="{7948B181-85B2-4C75-8EDE-CFEBD03515FD}"/>
              </a:ext>
            </a:extLst>
          </p:cNvPr>
          <p:cNvSpPr>
            <a:spLocks noChangeShapeType="1"/>
          </p:cNvSpPr>
          <p:nvPr/>
        </p:nvSpPr>
        <p:spPr bwMode="auto">
          <a:xfrm>
            <a:off x="5715000" y="4267200"/>
            <a:ext cx="0" cy="536575"/>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893" name="Line 13">
            <a:extLst>
              <a:ext uri="{FF2B5EF4-FFF2-40B4-BE49-F238E27FC236}">
                <a16:creationId xmlns:a16="http://schemas.microsoft.com/office/drawing/2014/main" id="{82206F54-F530-4190-954C-4DECE0DBCD57}"/>
              </a:ext>
            </a:extLst>
          </p:cNvPr>
          <p:cNvSpPr>
            <a:spLocks noChangeShapeType="1"/>
          </p:cNvSpPr>
          <p:nvPr/>
        </p:nvSpPr>
        <p:spPr bwMode="auto">
          <a:xfrm>
            <a:off x="8153400" y="4270375"/>
            <a:ext cx="0" cy="536575"/>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894" name="Line 14">
            <a:extLst>
              <a:ext uri="{FF2B5EF4-FFF2-40B4-BE49-F238E27FC236}">
                <a16:creationId xmlns:a16="http://schemas.microsoft.com/office/drawing/2014/main" id="{D885AB4B-23A8-4A16-8F16-55309B161DAE}"/>
              </a:ext>
            </a:extLst>
          </p:cNvPr>
          <p:cNvSpPr>
            <a:spLocks noChangeShapeType="1"/>
          </p:cNvSpPr>
          <p:nvPr/>
        </p:nvSpPr>
        <p:spPr bwMode="auto">
          <a:xfrm>
            <a:off x="5715000" y="4270375"/>
            <a:ext cx="24384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895" name="Oval 15">
            <a:extLst>
              <a:ext uri="{FF2B5EF4-FFF2-40B4-BE49-F238E27FC236}">
                <a16:creationId xmlns:a16="http://schemas.microsoft.com/office/drawing/2014/main" id="{E33C8492-00B3-4101-A4FE-2BFD34DCB536}"/>
              </a:ext>
            </a:extLst>
          </p:cNvPr>
          <p:cNvSpPr>
            <a:spLocks noChangeAspect="1" noChangeArrowheads="1"/>
          </p:cNvSpPr>
          <p:nvPr/>
        </p:nvSpPr>
        <p:spPr bwMode="auto">
          <a:xfrm>
            <a:off x="1905000" y="2886075"/>
            <a:ext cx="619125" cy="619125"/>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6896" name="Oval 16">
            <a:extLst>
              <a:ext uri="{FF2B5EF4-FFF2-40B4-BE49-F238E27FC236}">
                <a16:creationId xmlns:a16="http://schemas.microsoft.com/office/drawing/2014/main" id="{A89D4B0D-690F-475E-9F5D-1E28CBF02847}"/>
              </a:ext>
            </a:extLst>
          </p:cNvPr>
          <p:cNvSpPr>
            <a:spLocks noChangeAspect="1" noChangeArrowheads="1"/>
          </p:cNvSpPr>
          <p:nvPr/>
        </p:nvSpPr>
        <p:spPr bwMode="auto">
          <a:xfrm>
            <a:off x="6629400" y="2886075"/>
            <a:ext cx="619125" cy="619125"/>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6897" name="Line 17">
            <a:extLst>
              <a:ext uri="{FF2B5EF4-FFF2-40B4-BE49-F238E27FC236}">
                <a16:creationId xmlns:a16="http://schemas.microsoft.com/office/drawing/2014/main" id="{5A6CB338-3006-43D8-9039-B0A6043D26B5}"/>
              </a:ext>
            </a:extLst>
          </p:cNvPr>
          <p:cNvSpPr>
            <a:spLocks noChangeShapeType="1"/>
          </p:cNvSpPr>
          <p:nvPr/>
        </p:nvSpPr>
        <p:spPr bwMode="auto">
          <a:xfrm flipV="1">
            <a:off x="2209800" y="3505200"/>
            <a:ext cx="0" cy="762000"/>
          </a:xfrm>
          <a:prstGeom prst="line">
            <a:avLst/>
          </a:prstGeom>
          <a:noFill/>
          <a:ln w="25400" cap="sq">
            <a:solidFill>
              <a:srgbClr val="66FF66"/>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898" name="Line 18">
            <a:extLst>
              <a:ext uri="{FF2B5EF4-FFF2-40B4-BE49-F238E27FC236}">
                <a16:creationId xmlns:a16="http://schemas.microsoft.com/office/drawing/2014/main" id="{0124FDFF-1EA8-4BFE-AB51-88DA547E68DF}"/>
              </a:ext>
            </a:extLst>
          </p:cNvPr>
          <p:cNvSpPr>
            <a:spLocks noChangeShapeType="1"/>
          </p:cNvSpPr>
          <p:nvPr/>
        </p:nvSpPr>
        <p:spPr bwMode="auto">
          <a:xfrm flipV="1">
            <a:off x="6934200" y="3505200"/>
            <a:ext cx="0" cy="762000"/>
          </a:xfrm>
          <a:prstGeom prst="line">
            <a:avLst/>
          </a:prstGeom>
          <a:noFill/>
          <a:ln w="25400" cap="sq">
            <a:solidFill>
              <a:srgbClr val="66FF66"/>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899" name="Line 19">
            <a:extLst>
              <a:ext uri="{FF2B5EF4-FFF2-40B4-BE49-F238E27FC236}">
                <a16:creationId xmlns:a16="http://schemas.microsoft.com/office/drawing/2014/main" id="{3845A037-969F-4263-AFFA-C39905124D0C}"/>
              </a:ext>
            </a:extLst>
          </p:cNvPr>
          <p:cNvSpPr>
            <a:spLocks noChangeShapeType="1"/>
          </p:cNvSpPr>
          <p:nvPr/>
        </p:nvSpPr>
        <p:spPr bwMode="auto">
          <a:xfrm flipV="1">
            <a:off x="2209800" y="2057400"/>
            <a:ext cx="0" cy="798513"/>
          </a:xfrm>
          <a:prstGeom prst="line">
            <a:avLst/>
          </a:prstGeom>
          <a:noFill/>
          <a:ln w="25400" cap="sq">
            <a:solidFill>
              <a:srgbClr val="66FF66"/>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900" name="Line 20">
            <a:extLst>
              <a:ext uri="{FF2B5EF4-FFF2-40B4-BE49-F238E27FC236}">
                <a16:creationId xmlns:a16="http://schemas.microsoft.com/office/drawing/2014/main" id="{6FC1FD4C-7109-499A-9608-4B555EF2B949}"/>
              </a:ext>
            </a:extLst>
          </p:cNvPr>
          <p:cNvSpPr>
            <a:spLocks noChangeShapeType="1"/>
          </p:cNvSpPr>
          <p:nvPr/>
        </p:nvSpPr>
        <p:spPr bwMode="auto">
          <a:xfrm flipV="1">
            <a:off x="6934200" y="2057400"/>
            <a:ext cx="0" cy="798513"/>
          </a:xfrm>
          <a:prstGeom prst="line">
            <a:avLst/>
          </a:prstGeom>
          <a:noFill/>
          <a:ln w="25400" cap="sq">
            <a:solidFill>
              <a:srgbClr val="66FF66"/>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901" name="Line 21">
            <a:extLst>
              <a:ext uri="{FF2B5EF4-FFF2-40B4-BE49-F238E27FC236}">
                <a16:creationId xmlns:a16="http://schemas.microsoft.com/office/drawing/2014/main" id="{A825257B-6236-4674-B392-813BCE116C75}"/>
              </a:ext>
            </a:extLst>
          </p:cNvPr>
          <p:cNvSpPr>
            <a:spLocks noChangeShapeType="1"/>
          </p:cNvSpPr>
          <p:nvPr/>
        </p:nvSpPr>
        <p:spPr bwMode="auto">
          <a:xfrm flipH="1">
            <a:off x="2514600" y="3200400"/>
            <a:ext cx="533400" cy="0"/>
          </a:xfrm>
          <a:prstGeom prst="line">
            <a:avLst/>
          </a:prstGeom>
          <a:noFill/>
          <a:ln w="25400" cap="sq">
            <a:solidFill>
              <a:schemeClr val="tx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902" name="Line 22">
            <a:extLst>
              <a:ext uri="{FF2B5EF4-FFF2-40B4-BE49-F238E27FC236}">
                <a16:creationId xmlns:a16="http://schemas.microsoft.com/office/drawing/2014/main" id="{3CD2FD8C-A834-4652-A32E-C98FCE6EE8D2}"/>
              </a:ext>
            </a:extLst>
          </p:cNvPr>
          <p:cNvSpPr>
            <a:spLocks noChangeShapeType="1"/>
          </p:cNvSpPr>
          <p:nvPr/>
        </p:nvSpPr>
        <p:spPr bwMode="auto">
          <a:xfrm flipH="1">
            <a:off x="7239000" y="3200400"/>
            <a:ext cx="533400" cy="0"/>
          </a:xfrm>
          <a:prstGeom prst="line">
            <a:avLst/>
          </a:prstGeom>
          <a:noFill/>
          <a:ln w="25400" cap="sq">
            <a:solidFill>
              <a:schemeClr val="tx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903" name="Rectangle 23">
            <a:extLst>
              <a:ext uri="{FF2B5EF4-FFF2-40B4-BE49-F238E27FC236}">
                <a16:creationId xmlns:a16="http://schemas.microsoft.com/office/drawing/2014/main" id="{6DF6A81B-A476-4D60-8074-7E7F57C5A1B9}"/>
              </a:ext>
            </a:extLst>
          </p:cNvPr>
          <p:cNvSpPr>
            <a:spLocks noChangeArrowheads="1"/>
          </p:cNvSpPr>
          <p:nvPr/>
        </p:nvSpPr>
        <p:spPr bwMode="auto">
          <a:xfrm>
            <a:off x="2298700" y="3505200"/>
            <a:ext cx="5207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solidFill>
                  <a:srgbClr val="66FF66"/>
                </a:solidFill>
                <a:ea typeface="楷体_GB2312" pitchFamily="49" charset="-122"/>
              </a:rPr>
              <a:t>q</a:t>
            </a:r>
            <a:r>
              <a:rPr kumimoji="0" lang="en-US" altLang="zh-CN" sz="3200" baseline="-25000">
                <a:solidFill>
                  <a:srgbClr val="66FF66"/>
                </a:solidFill>
                <a:ea typeface="楷体_GB2312" pitchFamily="49" charset="-122"/>
              </a:rPr>
              <a:t>2</a:t>
            </a:r>
          </a:p>
        </p:txBody>
      </p:sp>
      <p:sp>
        <p:nvSpPr>
          <p:cNvPr id="506904" name="Rectangle 24">
            <a:extLst>
              <a:ext uri="{FF2B5EF4-FFF2-40B4-BE49-F238E27FC236}">
                <a16:creationId xmlns:a16="http://schemas.microsoft.com/office/drawing/2014/main" id="{DE673CE8-AF25-46EE-B709-41744B61A6A1}"/>
              </a:ext>
            </a:extLst>
          </p:cNvPr>
          <p:cNvSpPr>
            <a:spLocks noChangeArrowheads="1"/>
          </p:cNvSpPr>
          <p:nvPr/>
        </p:nvSpPr>
        <p:spPr bwMode="auto">
          <a:xfrm>
            <a:off x="7086600" y="3505200"/>
            <a:ext cx="5207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solidFill>
                  <a:srgbClr val="66FF66"/>
                </a:solidFill>
                <a:ea typeface="楷体_GB2312" pitchFamily="49" charset="-122"/>
              </a:rPr>
              <a:t>q</a:t>
            </a:r>
            <a:r>
              <a:rPr kumimoji="0" lang="en-US" altLang="zh-CN" sz="3200" baseline="-25000">
                <a:solidFill>
                  <a:srgbClr val="66FF66"/>
                </a:solidFill>
                <a:ea typeface="楷体_GB2312" pitchFamily="49" charset="-122"/>
              </a:rPr>
              <a:t>2</a:t>
            </a:r>
          </a:p>
        </p:txBody>
      </p:sp>
      <p:sp>
        <p:nvSpPr>
          <p:cNvPr id="506905" name="Rectangle 25">
            <a:extLst>
              <a:ext uri="{FF2B5EF4-FFF2-40B4-BE49-F238E27FC236}">
                <a16:creationId xmlns:a16="http://schemas.microsoft.com/office/drawing/2014/main" id="{9D5F285E-CE36-499B-9683-80E72081173B}"/>
              </a:ext>
            </a:extLst>
          </p:cNvPr>
          <p:cNvSpPr>
            <a:spLocks noChangeArrowheads="1"/>
          </p:cNvSpPr>
          <p:nvPr/>
        </p:nvSpPr>
        <p:spPr bwMode="auto">
          <a:xfrm>
            <a:off x="2209800" y="2133600"/>
            <a:ext cx="5207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solidFill>
                  <a:srgbClr val="66FF66"/>
                </a:solidFill>
                <a:ea typeface="楷体_GB2312" pitchFamily="49" charset="-122"/>
              </a:rPr>
              <a:t>q</a:t>
            </a:r>
            <a:r>
              <a:rPr kumimoji="0" lang="en-US" altLang="zh-CN" sz="3200" baseline="-25000">
                <a:solidFill>
                  <a:srgbClr val="66FF66"/>
                </a:solidFill>
                <a:ea typeface="楷体_GB2312" pitchFamily="49" charset="-122"/>
              </a:rPr>
              <a:t>1</a:t>
            </a:r>
          </a:p>
        </p:txBody>
      </p:sp>
      <p:sp>
        <p:nvSpPr>
          <p:cNvPr id="506906" name="Rectangle 26">
            <a:extLst>
              <a:ext uri="{FF2B5EF4-FFF2-40B4-BE49-F238E27FC236}">
                <a16:creationId xmlns:a16="http://schemas.microsoft.com/office/drawing/2014/main" id="{9A376909-B3F3-4EB1-8D46-6FFAED1F8AF4}"/>
              </a:ext>
            </a:extLst>
          </p:cNvPr>
          <p:cNvSpPr>
            <a:spLocks noChangeArrowheads="1"/>
          </p:cNvSpPr>
          <p:nvPr/>
        </p:nvSpPr>
        <p:spPr bwMode="auto">
          <a:xfrm>
            <a:off x="7010400" y="2209800"/>
            <a:ext cx="5207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solidFill>
                  <a:srgbClr val="66FF66"/>
                </a:solidFill>
                <a:ea typeface="楷体_GB2312" pitchFamily="49" charset="-122"/>
              </a:rPr>
              <a:t>q</a:t>
            </a:r>
            <a:r>
              <a:rPr kumimoji="0" lang="en-US" altLang="zh-CN" sz="3200" baseline="-25000">
                <a:solidFill>
                  <a:srgbClr val="66FF66"/>
                </a:solidFill>
                <a:ea typeface="楷体_GB2312" pitchFamily="49" charset="-122"/>
              </a:rPr>
              <a:t>1</a:t>
            </a:r>
          </a:p>
        </p:txBody>
      </p:sp>
      <p:sp>
        <p:nvSpPr>
          <p:cNvPr id="506907" name="Rectangle 27">
            <a:extLst>
              <a:ext uri="{FF2B5EF4-FFF2-40B4-BE49-F238E27FC236}">
                <a16:creationId xmlns:a16="http://schemas.microsoft.com/office/drawing/2014/main" id="{683B1F77-3DF6-4E7D-9DA7-CF974CADE0D3}"/>
              </a:ext>
            </a:extLst>
          </p:cNvPr>
          <p:cNvSpPr>
            <a:spLocks noChangeArrowheads="1"/>
          </p:cNvSpPr>
          <p:nvPr/>
        </p:nvSpPr>
        <p:spPr bwMode="auto">
          <a:xfrm>
            <a:off x="3157538" y="2895600"/>
            <a:ext cx="4556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ea typeface="楷体_GB2312" pitchFamily="49" charset="-122"/>
              </a:rPr>
              <a:t>w</a:t>
            </a:r>
            <a:endParaRPr kumimoji="0" lang="en-US" altLang="zh-CN" sz="3200" baseline="-25000">
              <a:ea typeface="楷体_GB2312" pitchFamily="49" charset="-122"/>
            </a:endParaRPr>
          </a:p>
        </p:txBody>
      </p:sp>
      <p:sp>
        <p:nvSpPr>
          <p:cNvPr id="506908" name="Rectangle 28">
            <a:extLst>
              <a:ext uri="{FF2B5EF4-FFF2-40B4-BE49-F238E27FC236}">
                <a16:creationId xmlns:a16="http://schemas.microsoft.com/office/drawing/2014/main" id="{5A2FA61A-FE73-4B92-BEA9-255390D0CF3F}"/>
              </a:ext>
            </a:extLst>
          </p:cNvPr>
          <p:cNvSpPr>
            <a:spLocks noChangeArrowheads="1"/>
          </p:cNvSpPr>
          <p:nvPr/>
        </p:nvSpPr>
        <p:spPr bwMode="auto">
          <a:xfrm>
            <a:off x="7848600" y="2895600"/>
            <a:ext cx="455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ea typeface="楷体_GB2312" pitchFamily="49" charset="-122"/>
              </a:rPr>
              <a:t>w</a:t>
            </a:r>
            <a:endParaRPr kumimoji="0" lang="en-US" altLang="zh-CN" sz="3200" baseline="-25000">
              <a:ea typeface="楷体_GB2312" pitchFamily="49" charset="-122"/>
            </a:endParaRPr>
          </a:p>
        </p:txBody>
      </p:sp>
      <p:sp>
        <p:nvSpPr>
          <p:cNvPr id="506909" name="Rectangle 29">
            <a:extLst>
              <a:ext uri="{FF2B5EF4-FFF2-40B4-BE49-F238E27FC236}">
                <a16:creationId xmlns:a16="http://schemas.microsoft.com/office/drawing/2014/main" id="{24D63C9B-8E59-4244-AB55-921F96BED245}"/>
              </a:ext>
            </a:extLst>
          </p:cNvPr>
          <p:cNvSpPr>
            <a:spLocks noChangeArrowheads="1"/>
          </p:cNvSpPr>
          <p:nvPr/>
        </p:nvSpPr>
        <p:spPr bwMode="auto">
          <a:xfrm>
            <a:off x="2035175" y="4343400"/>
            <a:ext cx="565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solidFill>
                  <a:srgbClr val="66FF66"/>
                </a:solidFill>
                <a:ea typeface="楷体_GB2312" pitchFamily="49" charset="-122"/>
              </a:rPr>
              <a:t>T</a:t>
            </a:r>
            <a:r>
              <a:rPr kumimoji="0" lang="en-US" altLang="zh-CN" sz="3200" baseline="-25000">
                <a:solidFill>
                  <a:srgbClr val="66FF66"/>
                </a:solidFill>
                <a:ea typeface="楷体_GB2312" pitchFamily="49" charset="-122"/>
              </a:rPr>
              <a:t>2</a:t>
            </a:r>
          </a:p>
        </p:txBody>
      </p:sp>
      <p:sp>
        <p:nvSpPr>
          <p:cNvPr id="506910" name="Rectangle 30">
            <a:extLst>
              <a:ext uri="{FF2B5EF4-FFF2-40B4-BE49-F238E27FC236}">
                <a16:creationId xmlns:a16="http://schemas.microsoft.com/office/drawing/2014/main" id="{038DC84E-4A07-45C3-85A0-102C6343D321}"/>
              </a:ext>
            </a:extLst>
          </p:cNvPr>
          <p:cNvSpPr>
            <a:spLocks noChangeArrowheads="1"/>
          </p:cNvSpPr>
          <p:nvPr/>
        </p:nvSpPr>
        <p:spPr bwMode="auto">
          <a:xfrm>
            <a:off x="1905000" y="1371600"/>
            <a:ext cx="565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solidFill>
                  <a:srgbClr val="66FF66"/>
                </a:solidFill>
                <a:ea typeface="楷体_GB2312" pitchFamily="49" charset="-122"/>
              </a:rPr>
              <a:t>T</a:t>
            </a:r>
            <a:r>
              <a:rPr kumimoji="0" lang="en-US" altLang="zh-CN" sz="3200" baseline="-25000">
                <a:solidFill>
                  <a:srgbClr val="66FF66"/>
                </a:solidFill>
                <a:ea typeface="楷体_GB2312" pitchFamily="49" charset="-122"/>
              </a:rPr>
              <a:t>0</a:t>
            </a:r>
          </a:p>
        </p:txBody>
      </p:sp>
      <p:sp>
        <p:nvSpPr>
          <p:cNvPr id="506911" name="Rectangle 31">
            <a:extLst>
              <a:ext uri="{FF2B5EF4-FFF2-40B4-BE49-F238E27FC236}">
                <a16:creationId xmlns:a16="http://schemas.microsoft.com/office/drawing/2014/main" id="{113E1E48-E6B8-498B-873F-E62F496C0331}"/>
              </a:ext>
            </a:extLst>
          </p:cNvPr>
          <p:cNvSpPr>
            <a:spLocks noChangeArrowheads="1"/>
          </p:cNvSpPr>
          <p:nvPr/>
        </p:nvSpPr>
        <p:spPr bwMode="auto">
          <a:xfrm>
            <a:off x="6705600" y="4343400"/>
            <a:ext cx="565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solidFill>
                  <a:srgbClr val="66FF66"/>
                </a:solidFill>
                <a:ea typeface="楷体_GB2312" pitchFamily="49" charset="-122"/>
              </a:rPr>
              <a:t>T</a:t>
            </a:r>
            <a:r>
              <a:rPr kumimoji="0" lang="en-US" altLang="zh-CN" sz="3200" baseline="-25000">
                <a:solidFill>
                  <a:srgbClr val="66FF66"/>
                </a:solidFill>
                <a:ea typeface="楷体_GB2312" pitchFamily="49" charset="-122"/>
              </a:rPr>
              <a:t>0</a:t>
            </a:r>
          </a:p>
        </p:txBody>
      </p:sp>
      <p:sp>
        <p:nvSpPr>
          <p:cNvPr id="506912" name="Rectangle 32">
            <a:extLst>
              <a:ext uri="{FF2B5EF4-FFF2-40B4-BE49-F238E27FC236}">
                <a16:creationId xmlns:a16="http://schemas.microsoft.com/office/drawing/2014/main" id="{0D5B334A-DDCD-473B-BBDB-59334C17B98F}"/>
              </a:ext>
            </a:extLst>
          </p:cNvPr>
          <p:cNvSpPr>
            <a:spLocks noChangeArrowheads="1"/>
          </p:cNvSpPr>
          <p:nvPr/>
        </p:nvSpPr>
        <p:spPr bwMode="auto">
          <a:xfrm>
            <a:off x="6629400" y="1371600"/>
            <a:ext cx="565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dirty="0">
                <a:solidFill>
                  <a:srgbClr val="66FF66"/>
                </a:solidFill>
                <a:ea typeface="楷体_GB2312" pitchFamily="49" charset="-122"/>
              </a:rPr>
              <a:t>T</a:t>
            </a:r>
            <a:r>
              <a:rPr kumimoji="0" lang="en-US" altLang="zh-CN" sz="3200" baseline="-25000" dirty="0">
                <a:solidFill>
                  <a:srgbClr val="66FF66"/>
                </a:solidFill>
                <a:ea typeface="楷体_GB2312" pitchFamily="49" charset="-122"/>
              </a:rPr>
              <a:t>1</a:t>
            </a:r>
          </a:p>
        </p:txBody>
      </p:sp>
      <p:graphicFrame>
        <p:nvGraphicFramePr>
          <p:cNvPr id="506913" name="Object 33">
            <a:extLst>
              <a:ext uri="{FF2B5EF4-FFF2-40B4-BE49-F238E27FC236}">
                <a16:creationId xmlns:a16="http://schemas.microsoft.com/office/drawing/2014/main" id="{8563AA66-7B79-4087-A69A-088CFD8C6EC6}"/>
              </a:ext>
            </a:extLst>
          </p:cNvPr>
          <p:cNvGraphicFramePr>
            <a:graphicFrameLocks noChangeAspect="1"/>
          </p:cNvGraphicFramePr>
          <p:nvPr/>
        </p:nvGraphicFramePr>
        <p:xfrm>
          <a:off x="2025650" y="5308600"/>
          <a:ext cx="1325563" cy="1063625"/>
        </p:xfrm>
        <a:graphic>
          <a:graphicData uri="http://schemas.openxmlformats.org/presentationml/2006/ole">
            <mc:AlternateContent xmlns:mc="http://schemas.openxmlformats.org/markup-compatibility/2006">
              <mc:Choice xmlns:v="urn:schemas-microsoft-com:vml" Requires="v">
                <p:oleObj spid="_x0000_s814109" name="Equation" r:id="rId4" imgW="495000" imgH="393480" progId="Equation.DSMT4">
                  <p:embed/>
                </p:oleObj>
              </mc:Choice>
              <mc:Fallback>
                <p:oleObj name="Equation" r:id="rId4" imgW="495000" imgH="393480" progId="Equation.DSMT4">
                  <p:embed/>
                  <p:pic>
                    <p:nvPicPr>
                      <p:cNvPr id="506913" name="Object 33">
                        <a:extLst>
                          <a:ext uri="{FF2B5EF4-FFF2-40B4-BE49-F238E27FC236}">
                            <a16:creationId xmlns:a16="http://schemas.microsoft.com/office/drawing/2014/main" id="{8563AA66-7B79-4087-A69A-088CFD8C6E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5650" y="5308600"/>
                        <a:ext cx="1325563" cy="1063625"/>
                      </a:xfrm>
                      <a:prstGeom prst="rect">
                        <a:avLst/>
                      </a:prstGeom>
                      <a:solidFill>
                        <a:srgbClr val="CCFFFF"/>
                      </a:solidFill>
                      <a:ln>
                        <a:noFill/>
                      </a:ln>
                      <a:extLs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506914" name="Rectangle 34">
            <a:extLst>
              <a:ext uri="{FF2B5EF4-FFF2-40B4-BE49-F238E27FC236}">
                <a16:creationId xmlns:a16="http://schemas.microsoft.com/office/drawing/2014/main" id="{A4D941A4-8274-4CA5-A0BF-13A8240EFE7C}"/>
              </a:ext>
            </a:extLst>
          </p:cNvPr>
          <p:cNvSpPr>
            <a:spLocks noChangeArrowheads="1"/>
          </p:cNvSpPr>
          <p:nvPr/>
        </p:nvSpPr>
        <p:spPr bwMode="auto">
          <a:xfrm>
            <a:off x="838200" y="5257800"/>
            <a:ext cx="100171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a:latin typeface="Arial Black" panose="020B0A04020102020204" pitchFamily="34" charset="0"/>
                <a:ea typeface="宋体" panose="02010600030101010101" pitchFamily="2" charset="-122"/>
              </a:rPr>
              <a:t>制冷系数</a:t>
            </a:r>
          </a:p>
        </p:txBody>
      </p:sp>
      <p:sp>
        <p:nvSpPr>
          <p:cNvPr id="506915" name="Rectangle 35">
            <a:extLst>
              <a:ext uri="{FF2B5EF4-FFF2-40B4-BE49-F238E27FC236}">
                <a16:creationId xmlns:a16="http://schemas.microsoft.com/office/drawing/2014/main" id="{F8B4820B-BCF4-46C3-B0C5-2712F19A227C}"/>
              </a:ext>
            </a:extLst>
          </p:cNvPr>
          <p:cNvSpPr>
            <a:spLocks noChangeArrowheads="1"/>
          </p:cNvSpPr>
          <p:nvPr/>
        </p:nvSpPr>
        <p:spPr bwMode="auto">
          <a:xfrm>
            <a:off x="5094288" y="5257800"/>
            <a:ext cx="100171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a:latin typeface="Arial Black" panose="020B0A04020102020204" pitchFamily="34" charset="0"/>
                <a:ea typeface="宋体" panose="02010600030101010101" pitchFamily="2" charset="-122"/>
              </a:rPr>
              <a:t>制热系数</a:t>
            </a:r>
          </a:p>
        </p:txBody>
      </p:sp>
      <p:graphicFrame>
        <p:nvGraphicFramePr>
          <p:cNvPr id="506916" name="Object 36">
            <a:extLst>
              <a:ext uri="{FF2B5EF4-FFF2-40B4-BE49-F238E27FC236}">
                <a16:creationId xmlns:a16="http://schemas.microsoft.com/office/drawing/2014/main" id="{244BCB7F-8A06-4739-9673-BB7CBC5598ED}"/>
              </a:ext>
            </a:extLst>
          </p:cNvPr>
          <p:cNvGraphicFramePr>
            <a:graphicFrameLocks noChangeAspect="1"/>
          </p:cNvGraphicFramePr>
          <p:nvPr/>
        </p:nvGraphicFramePr>
        <p:xfrm>
          <a:off x="6292850" y="5257800"/>
          <a:ext cx="2481263" cy="1063625"/>
        </p:xfrm>
        <a:graphic>
          <a:graphicData uri="http://schemas.openxmlformats.org/presentationml/2006/ole">
            <mc:AlternateContent xmlns:mc="http://schemas.openxmlformats.org/markup-compatibility/2006">
              <mc:Choice xmlns:v="urn:schemas-microsoft-com:vml" Requires="v">
                <p:oleObj spid="_x0000_s814110" name="Equation" r:id="rId6" imgW="927000" imgH="393480" progId="Equation.DSMT4">
                  <p:embed/>
                </p:oleObj>
              </mc:Choice>
              <mc:Fallback>
                <p:oleObj name="Equation" r:id="rId6" imgW="927000" imgH="393480" progId="Equation.DSMT4">
                  <p:embed/>
                  <p:pic>
                    <p:nvPicPr>
                      <p:cNvPr id="506916" name="Object 36">
                        <a:extLst>
                          <a:ext uri="{FF2B5EF4-FFF2-40B4-BE49-F238E27FC236}">
                            <a16:creationId xmlns:a16="http://schemas.microsoft.com/office/drawing/2014/main" id="{244BCB7F-8A06-4739-9673-BB7CBC5598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2850" y="5257800"/>
                        <a:ext cx="2481263" cy="1063625"/>
                      </a:xfrm>
                      <a:prstGeom prst="rect">
                        <a:avLst/>
                      </a:prstGeom>
                      <a:solidFill>
                        <a:srgbClr val="CCFFFF"/>
                      </a:solidFill>
                      <a:ln>
                        <a:noFill/>
                      </a:ln>
                      <a:extLs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506917" name="Object 37">
            <a:extLst>
              <a:ext uri="{FF2B5EF4-FFF2-40B4-BE49-F238E27FC236}">
                <a16:creationId xmlns:a16="http://schemas.microsoft.com/office/drawing/2014/main" id="{9C5734EC-F6E0-4889-A1CB-3F1D10B84C24}"/>
              </a:ext>
            </a:extLst>
          </p:cNvPr>
          <p:cNvGraphicFramePr>
            <a:graphicFrameLocks noChangeAspect="1"/>
          </p:cNvGraphicFramePr>
          <p:nvPr/>
        </p:nvGraphicFramePr>
        <p:xfrm>
          <a:off x="7064375" y="228600"/>
          <a:ext cx="2006600" cy="1063625"/>
        </p:xfrm>
        <a:graphic>
          <a:graphicData uri="http://schemas.openxmlformats.org/presentationml/2006/ole">
            <mc:AlternateContent xmlns:mc="http://schemas.openxmlformats.org/markup-compatibility/2006">
              <mc:Choice xmlns:v="urn:schemas-microsoft-com:vml" Requires="v">
                <p:oleObj spid="_x0000_s814111" name="Equation" r:id="rId8" imgW="749160" imgH="393480" progId="Equation.DSMT4">
                  <p:embed/>
                </p:oleObj>
              </mc:Choice>
              <mc:Fallback>
                <p:oleObj name="Equation" r:id="rId8" imgW="749160" imgH="393480" progId="Equation.DSMT4">
                  <p:embed/>
                  <p:pic>
                    <p:nvPicPr>
                      <p:cNvPr id="506917" name="Object 37">
                        <a:extLst>
                          <a:ext uri="{FF2B5EF4-FFF2-40B4-BE49-F238E27FC236}">
                            <a16:creationId xmlns:a16="http://schemas.microsoft.com/office/drawing/2014/main" id="{9C5734EC-F6E0-4889-A1CB-3F1D10B84C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64375" y="228600"/>
                        <a:ext cx="2006600" cy="1063625"/>
                      </a:xfrm>
                      <a:prstGeom prst="rect">
                        <a:avLst/>
                      </a:prstGeom>
                      <a:solidFill>
                        <a:srgbClr val="CCFFFF"/>
                      </a:solidFill>
                      <a:ln>
                        <a:noFill/>
                      </a:ln>
                      <a:extLs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506918" name="AutoShape 38">
            <a:extLst>
              <a:ext uri="{FF2B5EF4-FFF2-40B4-BE49-F238E27FC236}">
                <a16:creationId xmlns:a16="http://schemas.microsoft.com/office/drawing/2014/main" id="{85C8F833-F33C-4779-AE8D-3C828AA9E7E7}"/>
              </a:ext>
            </a:extLst>
          </p:cNvPr>
          <p:cNvSpPr>
            <a:spLocks noChangeAspect="1" noChangeArrowheads="1"/>
          </p:cNvSpPr>
          <p:nvPr/>
        </p:nvSpPr>
        <p:spPr bwMode="auto">
          <a:xfrm>
            <a:off x="1998663" y="3124200"/>
            <a:ext cx="439737" cy="265113"/>
          </a:xfrm>
          <a:prstGeom prst="curvedUpArrow">
            <a:avLst>
              <a:gd name="adj1" fmla="val 33174"/>
              <a:gd name="adj2" fmla="val 66347"/>
              <a:gd name="adj3" fmla="val 33333"/>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6919" name="AutoShape 39">
            <a:extLst>
              <a:ext uri="{FF2B5EF4-FFF2-40B4-BE49-F238E27FC236}">
                <a16:creationId xmlns:a16="http://schemas.microsoft.com/office/drawing/2014/main" id="{B76C73D5-8C6C-43E9-8DEC-FADD42F76AF2}"/>
              </a:ext>
            </a:extLst>
          </p:cNvPr>
          <p:cNvSpPr>
            <a:spLocks noChangeAspect="1" noChangeArrowheads="1"/>
          </p:cNvSpPr>
          <p:nvPr/>
        </p:nvSpPr>
        <p:spPr bwMode="auto">
          <a:xfrm>
            <a:off x="6723063" y="3124200"/>
            <a:ext cx="439737" cy="265113"/>
          </a:xfrm>
          <a:prstGeom prst="curvedUpArrow">
            <a:avLst>
              <a:gd name="adj1" fmla="val 33174"/>
              <a:gd name="adj2" fmla="val 66347"/>
              <a:gd name="adj3" fmla="val 33333"/>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6920" name="Rectangle 40">
            <a:extLst>
              <a:ext uri="{FF2B5EF4-FFF2-40B4-BE49-F238E27FC236}">
                <a16:creationId xmlns:a16="http://schemas.microsoft.com/office/drawing/2014/main" id="{1000AEC4-853D-485A-94F3-BE833A8D5F02}"/>
              </a:ext>
            </a:extLst>
          </p:cNvPr>
          <p:cNvSpPr>
            <a:spLocks noChangeArrowheads="1"/>
          </p:cNvSpPr>
          <p:nvPr/>
        </p:nvSpPr>
        <p:spPr bwMode="auto">
          <a:xfrm>
            <a:off x="838200" y="2849563"/>
            <a:ext cx="10017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a:latin typeface="Arial Black" panose="020B0A04020102020204" pitchFamily="34" charset="0"/>
                <a:ea typeface="宋体" panose="02010600030101010101" pitchFamily="2" charset="-122"/>
              </a:rPr>
              <a:t>制冷</a:t>
            </a:r>
          </a:p>
        </p:txBody>
      </p:sp>
      <p:sp>
        <p:nvSpPr>
          <p:cNvPr id="506921" name="Rectangle 41">
            <a:extLst>
              <a:ext uri="{FF2B5EF4-FFF2-40B4-BE49-F238E27FC236}">
                <a16:creationId xmlns:a16="http://schemas.microsoft.com/office/drawing/2014/main" id="{A0C5F71A-952B-43BD-9953-D60D2E26A4ED}"/>
              </a:ext>
            </a:extLst>
          </p:cNvPr>
          <p:cNvSpPr>
            <a:spLocks noChangeArrowheads="1"/>
          </p:cNvSpPr>
          <p:nvPr/>
        </p:nvSpPr>
        <p:spPr bwMode="auto">
          <a:xfrm>
            <a:off x="5486400" y="2895600"/>
            <a:ext cx="10017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a:latin typeface="Arial Black" panose="020B0A04020102020204" pitchFamily="34" charset="0"/>
                <a:ea typeface="宋体" panose="02010600030101010101" pitchFamily="2" charset="-122"/>
              </a:rPr>
              <a:t>热泵</a:t>
            </a:r>
          </a:p>
        </p:txBody>
      </p:sp>
    </p:spTree>
    <p:extLst>
      <p:ext uri="{BB962C8B-B14F-4D97-AF65-F5344CB8AC3E}">
        <p14:creationId xmlns:p14="http://schemas.microsoft.com/office/powerpoint/2010/main" val="9518955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6920"/>
                                        </p:tgtEl>
                                        <p:attrNameLst>
                                          <p:attrName>style.visibility</p:attrName>
                                        </p:attrNameLst>
                                      </p:cBhvr>
                                      <p:to>
                                        <p:strVal val="visible"/>
                                      </p:to>
                                    </p:set>
                                    <p:anim calcmode="lin" valueType="num">
                                      <p:cBhvr additive="base">
                                        <p:cTn id="7" dur="500" fill="hold"/>
                                        <p:tgtEl>
                                          <p:spTgt spid="506920"/>
                                        </p:tgtEl>
                                        <p:attrNameLst>
                                          <p:attrName>ppt_x</p:attrName>
                                        </p:attrNameLst>
                                      </p:cBhvr>
                                      <p:tavLst>
                                        <p:tav tm="0">
                                          <p:val>
                                            <p:strVal val="0-#ppt_w/2"/>
                                          </p:val>
                                        </p:tav>
                                        <p:tav tm="100000">
                                          <p:val>
                                            <p:strVal val="#ppt_x"/>
                                          </p:val>
                                        </p:tav>
                                      </p:tavLst>
                                    </p:anim>
                                    <p:anim calcmode="lin" valueType="num">
                                      <p:cBhvr additive="base">
                                        <p:cTn id="8" dur="500" fill="hold"/>
                                        <p:tgtEl>
                                          <p:spTgt spid="50692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0692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06914"/>
                                        </p:tgtEl>
                                        <p:attrNameLst>
                                          <p:attrName>style.visibility</p:attrName>
                                        </p:attrNameLst>
                                      </p:cBhvr>
                                      <p:to>
                                        <p:strVal val="visible"/>
                                      </p:to>
                                    </p:set>
                                    <p:anim calcmode="lin" valueType="num">
                                      <p:cBhvr additive="base">
                                        <p:cTn id="17" dur="500" fill="hold"/>
                                        <p:tgtEl>
                                          <p:spTgt spid="506914"/>
                                        </p:tgtEl>
                                        <p:attrNameLst>
                                          <p:attrName>ppt_x</p:attrName>
                                        </p:attrNameLst>
                                      </p:cBhvr>
                                      <p:tavLst>
                                        <p:tav tm="0">
                                          <p:val>
                                            <p:strVal val="0-#ppt_w/2"/>
                                          </p:val>
                                        </p:tav>
                                        <p:tav tm="100000">
                                          <p:val>
                                            <p:strVal val="#ppt_x"/>
                                          </p:val>
                                        </p:tav>
                                      </p:tavLst>
                                    </p:anim>
                                    <p:anim calcmode="lin" valueType="num">
                                      <p:cBhvr additive="base">
                                        <p:cTn id="18" dur="500" fill="hold"/>
                                        <p:tgtEl>
                                          <p:spTgt spid="506914"/>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506913"/>
                                        </p:tgtEl>
                                        <p:attrNameLst>
                                          <p:attrName>style.visibility</p:attrName>
                                        </p:attrNameLst>
                                      </p:cBhvr>
                                      <p:to>
                                        <p:strVal val="visible"/>
                                      </p:to>
                                    </p:set>
                                    <p:animEffect transition="in" filter="checkerboard(across)">
                                      <p:cBhvr>
                                        <p:cTn id="23" dur="500"/>
                                        <p:tgtEl>
                                          <p:spTgt spid="50691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506915"/>
                                        </p:tgtEl>
                                        <p:attrNameLst>
                                          <p:attrName>style.visibility</p:attrName>
                                        </p:attrNameLst>
                                      </p:cBhvr>
                                      <p:to>
                                        <p:strVal val="visible"/>
                                      </p:to>
                                    </p:set>
                                    <p:anim calcmode="lin" valueType="num">
                                      <p:cBhvr additive="base">
                                        <p:cTn id="28" dur="500" fill="hold"/>
                                        <p:tgtEl>
                                          <p:spTgt spid="506915"/>
                                        </p:tgtEl>
                                        <p:attrNameLst>
                                          <p:attrName>ppt_x</p:attrName>
                                        </p:attrNameLst>
                                      </p:cBhvr>
                                      <p:tavLst>
                                        <p:tav tm="0">
                                          <p:val>
                                            <p:strVal val="#ppt_x"/>
                                          </p:val>
                                        </p:tav>
                                        <p:tav tm="100000">
                                          <p:val>
                                            <p:strVal val="#ppt_x"/>
                                          </p:val>
                                        </p:tav>
                                      </p:tavLst>
                                    </p:anim>
                                    <p:anim calcmode="lin" valueType="num">
                                      <p:cBhvr additive="base">
                                        <p:cTn id="29" dur="500" fill="hold"/>
                                        <p:tgtEl>
                                          <p:spTgt spid="506915"/>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5" presetClass="entr" presetSubtype="10" fill="hold" nodeType="clickEffect">
                                  <p:stCondLst>
                                    <p:cond delay="0"/>
                                  </p:stCondLst>
                                  <p:childTnLst>
                                    <p:set>
                                      <p:cBhvr>
                                        <p:cTn id="33" dur="1" fill="hold">
                                          <p:stCondLst>
                                            <p:cond delay="0"/>
                                          </p:stCondLst>
                                        </p:cTn>
                                        <p:tgtEl>
                                          <p:spTgt spid="506916"/>
                                        </p:tgtEl>
                                        <p:attrNameLst>
                                          <p:attrName>style.visibility</p:attrName>
                                        </p:attrNameLst>
                                      </p:cBhvr>
                                      <p:to>
                                        <p:strVal val="visible"/>
                                      </p:to>
                                    </p:set>
                                    <p:animEffect transition="in" filter="checkerboard(across)">
                                      <p:cBhvr>
                                        <p:cTn id="34" dur="500"/>
                                        <p:tgtEl>
                                          <p:spTgt spid="50691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 presetClass="entr" presetSubtype="10" fill="hold" nodeType="clickEffect">
                                  <p:stCondLst>
                                    <p:cond delay="0"/>
                                  </p:stCondLst>
                                  <p:childTnLst>
                                    <p:set>
                                      <p:cBhvr>
                                        <p:cTn id="38" dur="1" fill="hold">
                                          <p:stCondLst>
                                            <p:cond delay="0"/>
                                          </p:stCondLst>
                                        </p:cTn>
                                        <p:tgtEl>
                                          <p:spTgt spid="506917"/>
                                        </p:tgtEl>
                                        <p:attrNameLst>
                                          <p:attrName>style.visibility</p:attrName>
                                        </p:attrNameLst>
                                      </p:cBhvr>
                                      <p:to>
                                        <p:strVal val="visible"/>
                                      </p:to>
                                    </p:set>
                                    <p:animEffect transition="in" filter="checkerboard(across)">
                                      <p:cBhvr>
                                        <p:cTn id="39" dur="500"/>
                                        <p:tgtEl>
                                          <p:spTgt spid="506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914" grpId="0" autoUpdateAnimBg="0"/>
      <p:bldP spid="506915" grpId="0" autoUpdateAnimBg="0"/>
      <p:bldP spid="506920" grpId="0" autoUpdateAnimBg="0"/>
      <p:bldP spid="506921"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a:extLst>
              <a:ext uri="{FF2B5EF4-FFF2-40B4-BE49-F238E27FC236}">
                <a16:creationId xmlns:a16="http://schemas.microsoft.com/office/drawing/2014/main" id="{FD8269C6-62AE-4CA5-81A9-80A1B4F830B2}"/>
              </a:ext>
            </a:extLst>
          </p:cNvPr>
          <p:cNvSpPr>
            <a:spLocks noGrp="1" noChangeArrowheads="1"/>
          </p:cNvSpPr>
          <p:nvPr>
            <p:ph type="title"/>
          </p:nvPr>
        </p:nvSpPr>
        <p:spPr>
          <a:xfrm>
            <a:off x="1600200" y="198438"/>
            <a:ext cx="7162800" cy="823912"/>
          </a:xfrm>
        </p:spPr>
        <p:txBody>
          <a:bodyPr/>
          <a:lstStyle/>
          <a:p>
            <a:pPr algn="l"/>
            <a:r>
              <a:rPr kumimoji="1" lang="zh-CN" altLang="en-US" sz="4800" b="1">
                <a:latin typeface="楷体_GB2312" pitchFamily="49" charset="-122"/>
                <a:ea typeface="楷体_GB2312" pitchFamily="49" charset="-122"/>
                <a:sym typeface="Symbol" panose="05050102010706020507" pitchFamily="18" charset="2"/>
              </a:rPr>
              <a:t>蒸气压缩式热泵</a:t>
            </a:r>
            <a:r>
              <a:rPr kumimoji="1" lang="zh-CN" altLang="en-US" sz="4800" b="1">
                <a:latin typeface="楷体_GB2312" pitchFamily="49" charset="-122"/>
                <a:ea typeface="楷体_GB2312" pitchFamily="49" charset="-122"/>
              </a:rPr>
              <a:t>装置</a:t>
            </a:r>
          </a:p>
        </p:txBody>
      </p:sp>
      <p:graphicFrame>
        <p:nvGraphicFramePr>
          <p:cNvPr id="509955" name="Object 3">
            <a:extLst>
              <a:ext uri="{FF2B5EF4-FFF2-40B4-BE49-F238E27FC236}">
                <a16:creationId xmlns:a16="http://schemas.microsoft.com/office/drawing/2014/main" id="{764266EC-6E9B-4DC3-9DC0-626B173B8CA7}"/>
              </a:ext>
            </a:extLst>
          </p:cNvPr>
          <p:cNvGraphicFramePr>
            <a:graphicFrameLocks noChangeAspect="1"/>
          </p:cNvGraphicFramePr>
          <p:nvPr/>
        </p:nvGraphicFramePr>
        <p:xfrm>
          <a:off x="838200" y="1905000"/>
          <a:ext cx="5045075" cy="3814763"/>
        </p:xfrm>
        <a:graphic>
          <a:graphicData uri="http://schemas.openxmlformats.org/presentationml/2006/ole">
            <mc:AlternateContent xmlns:mc="http://schemas.openxmlformats.org/markup-compatibility/2006">
              <mc:Choice xmlns:v="urn:schemas-microsoft-com:vml" Requires="v">
                <p:oleObj spid="_x0000_s815115" name="BMP 图象" r:id="rId4" imgW="1838095" imgH="1390844" progId="Paint.Picture">
                  <p:embed/>
                </p:oleObj>
              </mc:Choice>
              <mc:Fallback>
                <p:oleObj name="BMP 图象" r:id="rId4" imgW="1838095" imgH="1390844" progId="Paint.Picture">
                  <p:embed/>
                  <p:pic>
                    <p:nvPicPr>
                      <p:cNvPr id="509955" name="Object 3">
                        <a:extLst>
                          <a:ext uri="{FF2B5EF4-FFF2-40B4-BE49-F238E27FC236}">
                            <a16:creationId xmlns:a16="http://schemas.microsoft.com/office/drawing/2014/main" id="{764266EC-6E9B-4DC3-9DC0-626B173B8CA7}"/>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905000"/>
                        <a:ext cx="5045075"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09964" name="Group 12">
            <a:extLst>
              <a:ext uri="{FF2B5EF4-FFF2-40B4-BE49-F238E27FC236}">
                <a16:creationId xmlns:a16="http://schemas.microsoft.com/office/drawing/2014/main" id="{ED063403-CCCC-41C2-AEAD-A3ED904727F4}"/>
              </a:ext>
            </a:extLst>
          </p:cNvPr>
          <p:cNvGrpSpPr>
            <a:grpSpLocks/>
          </p:cNvGrpSpPr>
          <p:nvPr/>
        </p:nvGrpSpPr>
        <p:grpSpPr bwMode="auto">
          <a:xfrm>
            <a:off x="1844675" y="4953000"/>
            <a:ext cx="2057400" cy="685800"/>
            <a:chOff x="1824" y="3120"/>
            <a:chExt cx="1296" cy="432"/>
          </a:xfrm>
        </p:grpSpPr>
        <p:sp>
          <p:nvSpPr>
            <p:cNvPr id="509959" name="Rectangle 7">
              <a:extLst>
                <a:ext uri="{FF2B5EF4-FFF2-40B4-BE49-F238E27FC236}">
                  <a16:creationId xmlns:a16="http://schemas.microsoft.com/office/drawing/2014/main" id="{47FB036B-AC49-4F3B-A012-D27A8174D164}"/>
                </a:ext>
              </a:extLst>
            </p:cNvPr>
            <p:cNvSpPr>
              <a:spLocks noChangeArrowheads="1"/>
            </p:cNvSpPr>
            <p:nvPr/>
          </p:nvSpPr>
          <p:spPr bwMode="auto">
            <a:xfrm>
              <a:off x="1824" y="3120"/>
              <a:ext cx="1296" cy="43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9961" name="Rectangle 9">
              <a:extLst>
                <a:ext uri="{FF2B5EF4-FFF2-40B4-BE49-F238E27FC236}">
                  <a16:creationId xmlns:a16="http://schemas.microsoft.com/office/drawing/2014/main" id="{C0A61373-DC04-4CBE-9F55-C074201A7B89}"/>
                </a:ext>
              </a:extLst>
            </p:cNvPr>
            <p:cNvSpPr>
              <a:spLocks noChangeArrowheads="1"/>
            </p:cNvSpPr>
            <p:nvPr/>
          </p:nvSpPr>
          <p:spPr bwMode="auto">
            <a:xfrm>
              <a:off x="2256" y="3168"/>
              <a:ext cx="35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i="1">
                  <a:solidFill>
                    <a:schemeClr val="bg2"/>
                  </a:solidFill>
                  <a:ea typeface="楷体_GB2312" pitchFamily="49" charset="-122"/>
                </a:rPr>
                <a:t>T</a:t>
              </a:r>
              <a:r>
                <a:rPr kumimoji="0" lang="en-US" altLang="zh-CN" sz="3200" baseline="-25000">
                  <a:solidFill>
                    <a:schemeClr val="bg2"/>
                  </a:solidFill>
                  <a:ea typeface="楷体_GB2312" pitchFamily="49" charset="-122"/>
                </a:rPr>
                <a:t>0</a:t>
              </a:r>
            </a:p>
          </p:txBody>
        </p:sp>
      </p:grpSp>
      <p:sp>
        <p:nvSpPr>
          <p:cNvPr id="509962" name="Line 10">
            <a:extLst>
              <a:ext uri="{FF2B5EF4-FFF2-40B4-BE49-F238E27FC236}">
                <a16:creationId xmlns:a16="http://schemas.microsoft.com/office/drawing/2014/main" id="{220D9922-4C97-4148-8E8C-5ADE646D30A7}"/>
              </a:ext>
            </a:extLst>
          </p:cNvPr>
          <p:cNvSpPr>
            <a:spLocks noChangeShapeType="1"/>
          </p:cNvSpPr>
          <p:nvPr/>
        </p:nvSpPr>
        <p:spPr bwMode="auto">
          <a:xfrm rot="10800000">
            <a:off x="3419475" y="2967038"/>
            <a:ext cx="0" cy="533400"/>
          </a:xfrm>
          <a:prstGeom prst="line">
            <a:avLst/>
          </a:prstGeom>
          <a:noFill/>
          <a:ln w="38100" cap="sq">
            <a:solidFill>
              <a:schemeClr val="bg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9963" name="Line 11">
            <a:extLst>
              <a:ext uri="{FF2B5EF4-FFF2-40B4-BE49-F238E27FC236}">
                <a16:creationId xmlns:a16="http://schemas.microsoft.com/office/drawing/2014/main" id="{2BAD977F-2B00-4332-8CDD-54BC86884840}"/>
              </a:ext>
            </a:extLst>
          </p:cNvPr>
          <p:cNvSpPr>
            <a:spLocks noChangeShapeType="1"/>
          </p:cNvSpPr>
          <p:nvPr/>
        </p:nvSpPr>
        <p:spPr bwMode="auto">
          <a:xfrm rot="10800000">
            <a:off x="2362200" y="1981200"/>
            <a:ext cx="0" cy="533400"/>
          </a:xfrm>
          <a:prstGeom prst="line">
            <a:avLst/>
          </a:prstGeom>
          <a:noFill/>
          <a:ln w="38100" cap="sq">
            <a:solidFill>
              <a:schemeClr val="bg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509967" name="Group 15">
            <a:extLst>
              <a:ext uri="{FF2B5EF4-FFF2-40B4-BE49-F238E27FC236}">
                <a16:creationId xmlns:a16="http://schemas.microsoft.com/office/drawing/2014/main" id="{DE15122C-D4D1-4A11-8D8A-41947407B8B5}"/>
              </a:ext>
            </a:extLst>
          </p:cNvPr>
          <p:cNvGrpSpPr>
            <a:grpSpLocks/>
          </p:cNvGrpSpPr>
          <p:nvPr/>
        </p:nvGrpSpPr>
        <p:grpSpPr bwMode="auto">
          <a:xfrm>
            <a:off x="1616075" y="1066800"/>
            <a:ext cx="2514600" cy="838200"/>
            <a:chOff x="1680" y="672"/>
            <a:chExt cx="1584" cy="528"/>
          </a:xfrm>
        </p:grpSpPr>
        <p:sp>
          <p:nvSpPr>
            <p:cNvPr id="509965" name="Rectangle 13">
              <a:extLst>
                <a:ext uri="{FF2B5EF4-FFF2-40B4-BE49-F238E27FC236}">
                  <a16:creationId xmlns:a16="http://schemas.microsoft.com/office/drawing/2014/main" id="{CA6232E4-7EA8-4237-A265-C31A02A144CF}"/>
                </a:ext>
              </a:extLst>
            </p:cNvPr>
            <p:cNvSpPr>
              <a:spLocks noChangeArrowheads="1"/>
            </p:cNvSpPr>
            <p:nvPr/>
          </p:nvSpPr>
          <p:spPr bwMode="auto">
            <a:xfrm>
              <a:off x="1680" y="672"/>
              <a:ext cx="1584" cy="528"/>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9966" name="Rectangle 14">
              <a:extLst>
                <a:ext uri="{FF2B5EF4-FFF2-40B4-BE49-F238E27FC236}">
                  <a16:creationId xmlns:a16="http://schemas.microsoft.com/office/drawing/2014/main" id="{B49F6882-697F-4B45-959E-2998A2657601}"/>
                </a:ext>
              </a:extLst>
            </p:cNvPr>
            <p:cNvSpPr>
              <a:spLocks noChangeArrowheads="1"/>
            </p:cNvSpPr>
            <p:nvPr/>
          </p:nvSpPr>
          <p:spPr bwMode="auto">
            <a:xfrm>
              <a:off x="2160" y="768"/>
              <a:ext cx="63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a:solidFill>
                    <a:schemeClr val="bg2"/>
                  </a:solidFill>
                  <a:latin typeface="Arial Black" panose="020B0A04020102020204" pitchFamily="34" charset="0"/>
                  <a:ea typeface="宋体" panose="02010600030101010101" pitchFamily="2" charset="-122"/>
                </a:rPr>
                <a:t>房间</a:t>
              </a:r>
            </a:p>
          </p:txBody>
        </p:sp>
      </p:grpSp>
      <p:sp>
        <p:nvSpPr>
          <p:cNvPr id="509968" name="Rectangle 16">
            <a:extLst>
              <a:ext uri="{FF2B5EF4-FFF2-40B4-BE49-F238E27FC236}">
                <a16:creationId xmlns:a16="http://schemas.microsoft.com/office/drawing/2014/main" id="{D8CAE266-335E-41BC-A2A3-A1EEA76C0313}"/>
              </a:ext>
            </a:extLst>
          </p:cNvPr>
          <p:cNvSpPr>
            <a:spLocks noChangeArrowheads="1"/>
          </p:cNvSpPr>
          <p:nvPr/>
        </p:nvSpPr>
        <p:spPr bwMode="auto">
          <a:xfrm>
            <a:off x="7240588" y="1981200"/>
            <a:ext cx="11017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chemeClr val="tx1"/>
                </a:solidFill>
                <a:latin typeface="宋体" panose="02010600030101010101" pitchFamily="2" charset="-122"/>
                <a:ea typeface="宋体" panose="02010600030101010101" pitchFamily="2" charset="-122"/>
                <a:sym typeface="Symbol" panose="05050102010706020507" pitchFamily="18" charset="2"/>
              </a:rPr>
              <a:t>供暖</a:t>
            </a:r>
          </a:p>
        </p:txBody>
      </p:sp>
      <p:sp>
        <p:nvSpPr>
          <p:cNvPr id="509969" name="Rectangle 17">
            <a:extLst>
              <a:ext uri="{FF2B5EF4-FFF2-40B4-BE49-F238E27FC236}">
                <a16:creationId xmlns:a16="http://schemas.microsoft.com/office/drawing/2014/main" id="{0B90DFF0-1F15-47F4-9423-157263A07EEA}"/>
              </a:ext>
            </a:extLst>
          </p:cNvPr>
          <p:cNvSpPr>
            <a:spLocks noChangeArrowheads="1"/>
          </p:cNvSpPr>
          <p:nvPr/>
        </p:nvSpPr>
        <p:spPr bwMode="auto">
          <a:xfrm>
            <a:off x="7239000" y="2630488"/>
            <a:ext cx="11017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chemeClr val="tx1"/>
                </a:solidFill>
                <a:latin typeface="宋体" panose="02010600030101010101" pitchFamily="2" charset="-122"/>
                <a:ea typeface="宋体" panose="02010600030101010101" pitchFamily="2" charset="-122"/>
                <a:sym typeface="Symbol" panose="05050102010706020507" pitchFamily="18" charset="2"/>
              </a:rPr>
              <a:t>化工</a:t>
            </a:r>
          </a:p>
        </p:txBody>
      </p:sp>
      <p:sp>
        <p:nvSpPr>
          <p:cNvPr id="509970" name="AutoShape 18">
            <a:extLst>
              <a:ext uri="{FF2B5EF4-FFF2-40B4-BE49-F238E27FC236}">
                <a16:creationId xmlns:a16="http://schemas.microsoft.com/office/drawing/2014/main" id="{3E7246E7-1330-4F45-84F5-73102F1F0FC8}"/>
              </a:ext>
            </a:extLst>
          </p:cNvPr>
          <p:cNvSpPr>
            <a:spLocks noChangeArrowheads="1"/>
          </p:cNvSpPr>
          <p:nvPr/>
        </p:nvSpPr>
        <p:spPr bwMode="auto">
          <a:xfrm>
            <a:off x="7010400" y="1828800"/>
            <a:ext cx="1524000" cy="1600200"/>
          </a:xfrm>
          <a:prstGeom prst="wedgeRoundRectCallout">
            <a:avLst>
              <a:gd name="adj1" fmla="val -5000"/>
              <a:gd name="adj2" fmla="val 90278"/>
              <a:gd name="adj3" fmla="val 16667"/>
            </a:avLst>
          </a:prstGeom>
          <a:noFill/>
          <a:ln w="38100" cap="sq">
            <a:solidFill>
              <a:schemeClr val="tx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
        <p:nvSpPr>
          <p:cNvPr id="509971" name="Rectangle 19">
            <a:extLst>
              <a:ext uri="{FF2B5EF4-FFF2-40B4-BE49-F238E27FC236}">
                <a16:creationId xmlns:a16="http://schemas.microsoft.com/office/drawing/2014/main" id="{08D59FBB-FEE2-498D-80A6-EA95BCACB305}"/>
              </a:ext>
            </a:extLst>
          </p:cNvPr>
          <p:cNvSpPr>
            <a:spLocks noChangeArrowheads="1"/>
          </p:cNvSpPr>
          <p:nvPr/>
        </p:nvSpPr>
        <p:spPr bwMode="auto">
          <a:xfrm>
            <a:off x="6743700" y="4114800"/>
            <a:ext cx="2019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chemeClr val="tx1"/>
                </a:solidFill>
                <a:latin typeface="宋体" panose="02010600030101010101" pitchFamily="2" charset="-122"/>
                <a:ea typeface="宋体" panose="02010600030101010101" pitchFamily="2" charset="-122"/>
                <a:sym typeface="Symbol" panose="05050102010706020507" pitchFamily="18" charset="2"/>
              </a:rPr>
              <a:t>温度提升</a:t>
            </a:r>
          </a:p>
        </p:txBody>
      </p:sp>
      <p:sp>
        <p:nvSpPr>
          <p:cNvPr id="509972" name="Rectangle 20">
            <a:extLst>
              <a:ext uri="{FF2B5EF4-FFF2-40B4-BE49-F238E27FC236}">
                <a16:creationId xmlns:a16="http://schemas.microsoft.com/office/drawing/2014/main" id="{1B5BC04E-1652-496A-A361-9F7D95092D79}"/>
              </a:ext>
            </a:extLst>
          </p:cNvPr>
          <p:cNvSpPr>
            <a:spLocks noChangeArrowheads="1"/>
          </p:cNvSpPr>
          <p:nvPr/>
        </p:nvSpPr>
        <p:spPr bwMode="auto">
          <a:xfrm>
            <a:off x="7199313" y="4692650"/>
            <a:ext cx="11017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chemeClr val="tx1"/>
                </a:solidFill>
                <a:latin typeface="宋体" panose="02010600030101010101" pitchFamily="2" charset="-122"/>
                <a:ea typeface="宋体" panose="02010600030101010101" pitchFamily="2" charset="-122"/>
                <a:sym typeface="Symbol" panose="05050102010706020507" pitchFamily="18" charset="2"/>
              </a:rPr>
              <a:t>节能</a:t>
            </a:r>
          </a:p>
        </p:txBody>
      </p:sp>
      <p:sp>
        <p:nvSpPr>
          <p:cNvPr id="509973" name="Line 21">
            <a:extLst>
              <a:ext uri="{FF2B5EF4-FFF2-40B4-BE49-F238E27FC236}">
                <a16:creationId xmlns:a16="http://schemas.microsoft.com/office/drawing/2014/main" id="{8F0DCF7C-A6F4-4E91-8DA3-83229EB2BA4C}"/>
              </a:ext>
            </a:extLst>
          </p:cNvPr>
          <p:cNvSpPr>
            <a:spLocks noChangeShapeType="1"/>
          </p:cNvSpPr>
          <p:nvPr/>
        </p:nvSpPr>
        <p:spPr bwMode="auto">
          <a:xfrm rot="10800000">
            <a:off x="2916238" y="2997200"/>
            <a:ext cx="0" cy="533400"/>
          </a:xfrm>
          <a:prstGeom prst="line">
            <a:avLst/>
          </a:prstGeom>
          <a:noFill/>
          <a:ln w="38100" cap="sq">
            <a:solidFill>
              <a:schemeClr val="bg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9974" name="Line 22">
            <a:extLst>
              <a:ext uri="{FF2B5EF4-FFF2-40B4-BE49-F238E27FC236}">
                <a16:creationId xmlns:a16="http://schemas.microsoft.com/office/drawing/2014/main" id="{C23EEA23-D4B0-43EF-B587-AF7AFF94AFD7}"/>
              </a:ext>
            </a:extLst>
          </p:cNvPr>
          <p:cNvSpPr>
            <a:spLocks noChangeShapeType="1"/>
          </p:cNvSpPr>
          <p:nvPr/>
        </p:nvSpPr>
        <p:spPr bwMode="auto">
          <a:xfrm rot="10800000">
            <a:off x="2411413" y="2997200"/>
            <a:ext cx="0" cy="533400"/>
          </a:xfrm>
          <a:prstGeom prst="line">
            <a:avLst/>
          </a:prstGeom>
          <a:noFill/>
          <a:ln w="38100" cap="sq">
            <a:solidFill>
              <a:schemeClr val="bg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9975" name="Line 23">
            <a:extLst>
              <a:ext uri="{FF2B5EF4-FFF2-40B4-BE49-F238E27FC236}">
                <a16:creationId xmlns:a16="http://schemas.microsoft.com/office/drawing/2014/main" id="{DE81AC23-471C-436D-9878-0A8757A3344E}"/>
              </a:ext>
            </a:extLst>
          </p:cNvPr>
          <p:cNvSpPr>
            <a:spLocks noChangeShapeType="1"/>
          </p:cNvSpPr>
          <p:nvPr/>
        </p:nvSpPr>
        <p:spPr bwMode="auto">
          <a:xfrm rot="10800000">
            <a:off x="3419475" y="1989138"/>
            <a:ext cx="0" cy="533400"/>
          </a:xfrm>
          <a:prstGeom prst="line">
            <a:avLst/>
          </a:prstGeom>
          <a:noFill/>
          <a:ln w="38100" cap="sq">
            <a:solidFill>
              <a:schemeClr val="bg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9976" name="Line 24">
            <a:extLst>
              <a:ext uri="{FF2B5EF4-FFF2-40B4-BE49-F238E27FC236}">
                <a16:creationId xmlns:a16="http://schemas.microsoft.com/office/drawing/2014/main" id="{AB909DCA-56A0-4E69-929B-C99C19B0984C}"/>
              </a:ext>
            </a:extLst>
          </p:cNvPr>
          <p:cNvSpPr>
            <a:spLocks noChangeShapeType="1"/>
          </p:cNvSpPr>
          <p:nvPr/>
        </p:nvSpPr>
        <p:spPr bwMode="auto">
          <a:xfrm rot="10800000">
            <a:off x="2916238" y="1989138"/>
            <a:ext cx="0" cy="533400"/>
          </a:xfrm>
          <a:prstGeom prst="line">
            <a:avLst/>
          </a:prstGeom>
          <a:noFill/>
          <a:ln w="38100" cap="sq">
            <a:solidFill>
              <a:schemeClr val="bg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29683741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09964"/>
                                        </p:tgtEl>
                                        <p:attrNameLst>
                                          <p:attrName>style.visibility</p:attrName>
                                        </p:attrNameLst>
                                      </p:cBhvr>
                                      <p:to>
                                        <p:strVal val="visible"/>
                                      </p:to>
                                    </p:set>
                                    <p:anim calcmode="lin" valueType="num">
                                      <p:cBhvr additive="base">
                                        <p:cTn id="7" dur="500" fill="hold"/>
                                        <p:tgtEl>
                                          <p:spTgt spid="509964"/>
                                        </p:tgtEl>
                                        <p:attrNameLst>
                                          <p:attrName>ppt_x</p:attrName>
                                        </p:attrNameLst>
                                      </p:cBhvr>
                                      <p:tavLst>
                                        <p:tav tm="0">
                                          <p:val>
                                            <p:strVal val="#ppt_x"/>
                                          </p:val>
                                        </p:tav>
                                        <p:tav tm="100000">
                                          <p:val>
                                            <p:strVal val="#ppt_x"/>
                                          </p:val>
                                        </p:tav>
                                      </p:tavLst>
                                    </p:anim>
                                    <p:anim calcmode="lin" valueType="num">
                                      <p:cBhvr additive="base">
                                        <p:cTn id="8" dur="500" fill="hold"/>
                                        <p:tgtEl>
                                          <p:spTgt spid="50996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09967"/>
                                        </p:tgtEl>
                                        <p:attrNameLst>
                                          <p:attrName>style.visibility</p:attrName>
                                        </p:attrNameLst>
                                      </p:cBhvr>
                                      <p:to>
                                        <p:strVal val="visible"/>
                                      </p:to>
                                    </p:set>
                                    <p:anim calcmode="lin" valueType="num">
                                      <p:cBhvr additive="base">
                                        <p:cTn id="13" dur="500" fill="hold"/>
                                        <p:tgtEl>
                                          <p:spTgt spid="509967"/>
                                        </p:tgtEl>
                                        <p:attrNameLst>
                                          <p:attrName>ppt_x</p:attrName>
                                        </p:attrNameLst>
                                      </p:cBhvr>
                                      <p:tavLst>
                                        <p:tav tm="0">
                                          <p:val>
                                            <p:strVal val="0-#ppt_w/2"/>
                                          </p:val>
                                        </p:tav>
                                        <p:tav tm="100000">
                                          <p:val>
                                            <p:strVal val="#ppt_x"/>
                                          </p:val>
                                        </p:tav>
                                      </p:tavLst>
                                    </p:anim>
                                    <p:anim calcmode="lin" valueType="num">
                                      <p:cBhvr additive="base">
                                        <p:cTn id="14" dur="500" fill="hold"/>
                                        <p:tgtEl>
                                          <p:spTgt spid="50996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09968"/>
                                        </p:tgtEl>
                                        <p:attrNameLst>
                                          <p:attrName>style.visibility</p:attrName>
                                        </p:attrNameLst>
                                      </p:cBhvr>
                                      <p:to>
                                        <p:strVal val="visible"/>
                                      </p:to>
                                    </p:set>
                                    <p:anim calcmode="lin" valueType="num">
                                      <p:cBhvr additive="base">
                                        <p:cTn id="19" dur="500" fill="hold"/>
                                        <p:tgtEl>
                                          <p:spTgt spid="509968"/>
                                        </p:tgtEl>
                                        <p:attrNameLst>
                                          <p:attrName>ppt_x</p:attrName>
                                        </p:attrNameLst>
                                      </p:cBhvr>
                                      <p:tavLst>
                                        <p:tav tm="0">
                                          <p:val>
                                            <p:strVal val="1+#ppt_w/2"/>
                                          </p:val>
                                        </p:tav>
                                        <p:tav tm="100000">
                                          <p:val>
                                            <p:strVal val="#ppt_x"/>
                                          </p:val>
                                        </p:tav>
                                      </p:tavLst>
                                    </p:anim>
                                    <p:anim calcmode="lin" valueType="num">
                                      <p:cBhvr additive="base">
                                        <p:cTn id="20" dur="500" fill="hold"/>
                                        <p:tgtEl>
                                          <p:spTgt spid="50996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09969"/>
                                        </p:tgtEl>
                                        <p:attrNameLst>
                                          <p:attrName>style.visibility</p:attrName>
                                        </p:attrNameLst>
                                      </p:cBhvr>
                                      <p:to>
                                        <p:strVal val="visible"/>
                                      </p:to>
                                    </p:set>
                                    <p:anim calcmode="lin" valueType="num">
                                      <p:cBhvr additive="base">
                                        <p:cTn id="25" dur="500" fill="hold"/>
                                        <p:tgtEl>
                                          <p:spTgt spid="509969"/>
                                        </p:tgtEl>
                                        <p:attrNameLst>
                                          <p:attrName>ppt_x</p:attrName>
                                        </p:attrNameLst>
                                      </p:cBhvr>
                                      <p:tavLst>
                                        <p:tav tm="0">
                                          <p:val>
                                            <p:strVal val="1+#ppt_w/2"/>
                                          </p:val>
                                        </p:tav>
                                        <p:tav tm="100000">
                                          <p:val>
                                            <p:strVal val="#ppt_x"/>
                                          </p:val>
                                        </p:tav>
                                      </p:tavLst>
                                    </p:anim>
                                    <p:anim calcmode="lin" valueType="num">
                                      <p:cBhvr additive="base">
                                        <p:cTn id="26" dur="500" fill="hold"/>
                                        <p:tgtEl>
                                          <p:spTgt spid="50996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509970"/>
                                        </p:tgtEl>
                                        <p:attrNameLst>
                                          <p:attrName>style.visibility</p:attrName>
                                        </p:attrNameLst>
                                      </p:cBhvr>
                                      <p:to>
                                        <p:strVal val="visible"/>
                                      </p:to>
                                    </p:set>
                                    <p:animEffect transition="in" filter="wipe(up)">
                                      <p:cBhvr>
                                        <p:cTn id="31" dur="500"/>
                                        <p:tgtEl>
                                          <p:spTgt spid="50997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509971"/>
                                        </p:tgtEl>
                                        <p:attrNameLst>
                                          <p:attrName>style.visibility</p:attrName>
                                        </p:attrNameLst>
                                      </p:cBhvr>
                                      <p:to>
                                        <p:strVal val="visible"/>
                                      </p:to>
                                    </p:set>
                                    <p:anim calcmode="lin" valueType="num">
                                      <p:cBhvr additive="base">
                                        <p:cTn id="36" dur="500" fill="hold"/>
                                        <p:tgtEl>
                                          <p:spTgt spid="509971"/>
                                        </p:tgtEl>
                                        <p:attrNameLst>
                                          <p:attrName>ppt_x</p:attrName>
                                        </p:attrNameLst>
                                      </p:cBhvr>
                                      <p:tavLst>
                                        <p:tav tm="0">
                                          <p:val>
                                            <p:strVal val="1+#ppt_w/2"/>
                                          </p:val>
                                        </p:tav>
                                        <p:tav tm="100000">
                                          <p:val>
                                            <p:strVal val="#ppt_x"/>
                                          </p:val>
                                        </p:tav>
                                      </p:tavLst>
                                    </p:anim>
                                    <p:anim calcmode="lin" valueType="num">
                                      <p:cBhvr additive="base">
                                        <p:cTn id="37" dur="500" fill="hold"/>
                                        <p:tgtEl>
                                          <p:spTgt spid="509971"/>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509972"/>
                                        </p:tgtEl>
                                        <p:attrNameLst>
                                          <p:attrName>style.visibility</p:attrName>
                                        </p:attrNameLst>
                                      </p:cBhvr>
                                      <p:to>
                                        <p:strVal val="visible"/>
                                      </p:to>
                                    </p:set>
                                    <p:anim calcmode="lin" valueType="num">
                                      <p:cBhvr additive="base">
                                        <p:cTn id="42" dur="500" fill="hold"/>
                                        <p:tgtEl>
                                          <p:spTgt spid="509972"/>
                                        </p:tgtEl>
                                        <p:attrNameLst>
                                          <p:attrName>ppt_x</p:attrName>
                                        </p:attrNameLst>
                                      </p:cBhvr>
                                      <p:tavLst>
                                        <p:tav tm="0">
                                          <p:val>
                                            <p:strVal val="1+#ppt_w/2"/>
                                          </p:val>
                                        </p:tav>
                                        <p:tav tm="100000">
                                          <p:val>
                                            <p:strVal val="#ppt_x"/>
                                          </p:val>
                                        </p:tav>
                                      </p:tavLst>
                                    </p:anim>
                                    <p:anim calcmode="lin" valueType="num">
                                      <p:cBhvr additive="base">
                                        <p:cTn id="43" dur="500" fill="hold"/>
                                        <p:tgtEl>
                                          <p:spTgt spid="5099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68" grpId="0" autoUpdateAnimBg="0"/>
      <p:bldP spid="509969" grpId="0" autoUpdateAnimBg="0"/>
      <p:bldP spid="509970" grpId="0" animBg="1" autoUpdateAnimBg="0"/>
      <p:bldP spid="509971" grpId="0" autoUpdateAnimBg="0"/>
      <p:bldP spid="509972"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a:extLst>
              <a:ext uri="{FF2B5EF4-FFF2-40B4-BE49-F238E27FC236}">
                <a16:creationId xmlns:a16="http://schemas.microsoft.com/office/drawing/2014/main" id="{10F10A82-DBE0-4B38-AD3A-0B7BA983A2FB}"/>
              </a:ext>
            </a:extLst>
          </p:cNvPr>
          <p:cNvSpPr>
            <a:spLocks noGrp="1" noChangeArrowheads="1"/>
          </p:cNvSpPr>
          <p:nvPr>
            <p:ph type="title"/>
          </p:nvPr>
        </p:nvSpPr>
        <p:spPr>
          <a:xfrm>
            <a:off x="1981200" y="166688"/>
            <a:ext cx="5867400" cy="823912"/>
          </a:xfrm>
        </p:spPr>
        <p:txBody>
          <a:bodyPr/>
          <a:lstStyle/>
          <a:p>
            <a:pPr algn="l"/>
            <a:r>
              <a:rPr kumimoji="1" lang="zh-CN" altLang="en-US" sz="4800" b="1">
                <a:latin typeface="楷体_GB2312" pitchFamily="49" charset="-122"/>
                <a:ea typeface="楷体_GB2312" pitchFamily="49" charset="-122"/>
                <a:sym typeface="Symbol" panose="05050102010706020507" pitchFamily="18" charset="2"/>
              </a:rPr>
              <a:t>热泵</a:t>
            </a:r>
            <a:r>
              <a:rPr kumimoji="1" lang="en-US" altLang="zh-CN" sz="4800" b="1">
                <a:latin typeface="楷体_GB2312" pitchFamily="49" charset="-122"/>
                <a:ea typeface="楷体_GB2312" pitchFamily="49" charset="-122"/>
                <a:sym typeface="Symbol" panose="05050102010706020507" pitchFamily="18" charset="2"/>
              </a:rPr>
              <a:t>ln</a:t>
            </a:r>
            <a:r>
              <a:rPr kumimoji="1" lang="en-US" altLang="zh-CN" sz="4800" b="1" i="1">
                <a:latin typeface="楷体_GB2312" pitchFamily="49" charset="-122"/>
                <a:ea typeface="楷体_GB2312" pitchFamily="49" charset="-122"/>
                <a:sym typeface="Symbol" panose="05050102010706020507" pitchFamily="18" charset="2"/>
              </a:rPr>
              <a:t>p</a:t>
            </a:r>
            <a:r>
              <a:rPr kumimoji="1" lang="en-US" altLang="zh-CN" sz="4800" b="1">
                <a:latin typeface="楷体_GB2312" pitchFamily="49" charset="-122"/>
                <a:ea typeface="楷体_GB2312" pitchFamily="49" charset="-122"/>
                <a:sym typeface="Symbol" panose="05050102010706020507" pitchFamily="18" charset="2"/>
              </a:rPr>
              <a:t>-</a:t>
            </a:r>
            <a:r>
              <a:rPr kumimoji="1" lang="en-US" altLang="zh-CN" sz="4800" b="1" i="1">
                <a:latin typeface="楷体_GB2312" pitchFamily="49" charset="-122"/>
                <a:ea typeface="楷体_GB2312" pitchFamily="49" charset="-122"/>
                <a:sym typeface="Symbol" panose="05050102010706020507" pitchFamily="18" charset="2"/>
              </a:rPr>
              <a:t>h</a:t>
            </a:r>
            <a:r>
              <a:rPr kumimoji="1" lang="zh-CN" altLang="en-US" sz="4800" b="1">
                <a:latin typeface="楷体_GB2312" pitchFamily="49" charset="-122"/>
                <a:ea typeface="楷体_GB2312" pitchFamily="49" charset="-122"/>
                <a:sym typeface="Symbol" panose="05050102010706020507" pitchFamily="18" charset="2"/>
              </a:rPr>
              <a:t>图及计算</a:t>
            </a:r>
          </a:p>
        </p:txBody>
      </p:sp>
      <p:sp>
        <p:nvSpPr>
          <p:cNvPr id="510979" name="Line 3">
            <a:extLst>
              <a:ext uri="{FF2B5EF4-FFF2-40B4-BE49-F238E27FC236}">
                <a16:creationId xmlns:a16="http://schemas.microsoft.com/office/drawing/2014/main" id="{FD6A93A3-2DE6-470B-81F3-39AE1ACAAE3F}"/>
              </a:ext>
            </a:extLst>
          </p:cNvPr>
          <p:cNvSpPr>
            <a:spLocks noChangeShapeType="1"/>
          </p:cNvSpPr>
          <p:nvPr/>
        </p:nvSpPr>
        <p:spPr bwMode="auto">
          <a:xfrm flipV="1">
            <a:off x="5522913" y="1295400"/>
            <a:ext cx="0" cy="304800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0980" name="Line 4">
            <a:extLst>
              <a:ext uri="{FF2B5EF4-FFF2-40B4-BE49-F238E27FC236}">
                <a16:creationId xmlns:a16="http://schemas.microsoft.com/office/drawing/2014/main" id="{DDFF4DC9-BD47-4A3F-BE85-0EE99B35FD81}"/>
              </a:ext>
            </a:extLst>
          </p:cNvPr>
          <p:cNvSpPr>
            <a:spLocks noChangeShapeType="1"/>
          </p:cNvSpPr>
          <p:nvPr/>
        </p:nvSpPr>
        <p:spPr bwMode="auto">
          <a:xfrm>
            <a:off x="5522913" y="4343400"/>
            <a:ext cx="3276600" cy="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0981" name="Freeform 5">
            <a:extLst>
              <a:ext uri="{FF2B5EF4-FFF2-40B4-BE49-F238E27FC236}">
                <a16:creationId xmlns:a16="http://schemas.microsoft.com/office/drawing/2014/main" id="{B72D5172-8D79-4475-8E03-FEF36AF325B0}"/>
              </a:ext>
            </a:extLst>
          </p:cNvPr>
          <p:cNvSpPr>
            <a:spLocks/>
          </p:cNvSpPr>
          <p:nvPr/>
        </p:nvSpPr>
        <p:spPr bwMode="auto">
          <a:xfrm rot="158817">
            <a:off x="5829300" y="2057400"/>
            <a:ext cx="2743200" cy="1981200"/>
          </a:xfrm>
          <a:custGeom>
            <a:avLst/>
            <a:gdLst>
              <a:gd name="T0" fmla="*/ 0 w 1152"/>
              <a:gd name="T1" fmla="*/ 776 h 776"/>
              <a:gd name="T2" fmla="*/ 528 w 1152"/>
              <a:gd name="T3" fmla="*/ 8 h 776"/>
              <a:gd name="T4" fmla="*/ 1152 w 1152"/>
              <a:gd name="T5" fmla="*/ 728 h 776"/>
            </a:gdLst>
            <a:ahLst/>
            <a:cxnLst>
              <a:cxn ang="0">
                <a:pos x="T0" y="T1"/>
              </a:cxn>
              <a:cxn ang="0">
                <a:pos x="T2" y="T3"/>
              </a:cxn>
              <a:cxn ang="0">
                <a:pos x="T4" y="T5"/>
              </a:cxn>
            </a:cxnLst>
            <a:rect l="0" t="0" r="r" b="b"/>
            <a:pathLst>
              <a:path w="1152" h="776">
                <a:moveTo>
                  <a:pt x="0" y="776"/>
                </a:moveTo>
                <a:cubicBezTo>
                  <a:pt x="168" y="396"/>
                  <a:pt x="336" y="16"/>
                  <a:pt x="528" y="8"/>
                </a:cubicBezTo>
                <a:cubicBezTo>
                  <a:pt x="720" y="0"/>
                  <a:pt x="1056" y="616"/>
                  <a:pt x="1152" y="728"/>
                </a:cubicBezTo>
              </a:path>
            </a:pathLst>
          </a:custGeom>
          <a:noFill/>
          <a:ln w="25400" cap="flat" cmpd="sng">
            <a:solidFill>
              <a:srgbClr val="00FFFF"/>
            </a:solidFill>
            <a:prstDash val="solid"/>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0982" name="Line 6">
            <a:extLst>
              <a:ext uri="{FF2B5EF4-FFF2-40B4-BE49-F238E27FC236}">
                <a16:creationId xmlns:a16="http://schemas.microsoft.com/office/drawing/2014/main" id="{03FB15F8-2B57-456C-9C39-6E7F0911C5FB}"/>
              </a:ext>
            </a:extLst>
          </p:cNvPr>
          <p:cNvSpPr>
            <a:spLocks noChangeShapeType="1"/>
          </p:cNvSpPr>
          <p:nvPr/>
        </p:nvSpPr>
        <p:spPr bwMode="auto">
          <a:xfrm flipV="1">
            <a:off x="8382000" y="1905000"/>
            <a:ext cx="0" cy="1752600"/>
          </a:xfrm>
          <a:prstGeom prst="line">
            <a:avLst/>
          </a:prstGeom>
          <a:noFill/>
          <a:ln w="25400">
            <a:solidFill>
              <a:schemeClr val="tx2"/>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0983" name="Text Box 7">
            <a:extLst>
              <a:ext uri="{FF2B5EF4-FFF2-40B4-BE49-F238E27FC236}">
                <a16:creationId xmlns:a16="http://schemas.microsoft.com/office/drawing/2014/main" id="{40688047-06CE-4F73-B246-5638C5530CB0}"/>
              </a:ext>
            </a:extLst>
          </p:cNvPr>
          <p:cNvSpPr txBox="1">
            <a:spLocks noChangeArrowheads="1"/>
          </p:cNvSpPr>
          <p:nvPr/>
        </p:nvSpPr>
        <p:spPr bwMode="auto">
          <a:xfrm>
            <a:off x="4938713" y="1169988"/>
            <a:ext cx="431800" cy="5794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solidFill>
                  <a:srgbClr val="66FF66"/>
                </a:solidFill>
                <a:latin typeface="Arial" panose="020B0604020202020204" pitchFamily="34" charset="0"/>
                <a:ea typeface="宋体" panose="02010600030101010101" pitchFamily="2" charset="-122"/>
              </a:rPr>
              <a:t>T</a:t>
            </a:r>
          </a:p>
        </p:txBody>
      </p:sp>
      <p:sp>
        <p:nvSpPr>
          <p:cNvPr id="510984" name="Text Box 8">
            <a:extLst>
              <a:ext uri="{FF2B5EF4-FFF2-40B4-BE49-F238E27FC236}">
                <a16:creationId xmlns:a16="http://schemas.microsoft.com/office/drawing/2014/main" id="{379DA0F1-0A61-4082-ADDD-2EB8023B0B48}"/>
              </a:ext>
            </a:extLst>
          </p:cNvPr>
          <p:cNvSpPr txBox="1">
            <a:spLocks noChangeArrowheads="1"/>
          </p:cNvSpPr>
          <p:nvPr/>
        </p:nvSpPr>
        <p:spPr bwMode="auto">
          <a:xfrm>
            <a:off x="8647113" y="4267200"/>
            <a:ext cx="420687"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i="1">
                <a:latin typeface="Arial" panose="020B0604020202020204" pitchFamily="34" charset="0"/>
                <a:ea typeface="宋体" panose="02010600030101010101" pitchFamily="2" charset="-122"/>
              </a:rPr>
              <a:t>s</a:t>
            </a:r>
          </a:p>
        </p:txBody>
      </p:sp>
      <p:sp>
        <p:nvSpPr>
          <p:cNvPr id="510985" name="Text Box 9">
            <a:extLst>
              <a:ext uri="{FF2B5EF4-FFF2-40B4-BE49-F238E27FC236}">
                <a16:creationId xmlns:a16="http://schemas.microsoft.com/office/drawing/2014/main" id="{A2257CB9-B48F-4EF7-B06D-692120EADF31}"/>
              </a:ext>
            </a:extLst>
          </p:cNvPr>
          <p:cNvSpPr txBox="1">
            <a:spLocks noChangeArrowheads="1"/>
          </p:cNvSpPr>
          <p:nvPr/>
        </p:nvSpPr>
        <p:spPr bwMode="auto">
          <a:xfrm>
            <a:off x="8382000" y="3429000"/>
            <a:ext cx="3540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1</a:t>
            </a:r>
          </a:p>
        </p:txBody>
      </p:sp>
      <p:sp>
        <p:nvSpPr>
          <p:cNvPr id="510986" name="Text Box 10">
            <a:extLst>
              <a:ext uri="{FF2B5EF4-FFF2-40B4-BE49-F238E27FC236}">
                <a16:creationId xmlns:a16="http://schemas.microsoft.com/office/drawing/2014/main" id="{18E2E665-BD73-493D-8D79-F8FB225232B7}"/>
              </a:ext>
            </a:extLst>
          </p:cNvPr>
          <p:cNvSpPr txBox="1">
            <a:spLocks noChangeArrowheads="1"/>
          </p:cNvSpPr>
          <p:nvPr/>
        </p:nvSpPr>
        <p:spPr bwMode="auto">
          <a:xfrm>
            <a:off x="8408988" y="16002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2</a:t>
            </a:r>
          </a:p>
        </p:txBody>
      </p:sp>
      <p:sp>
        <p:nvSpPr>
          <p:cNvPr id="510987" name="Text Box 11">
            <a:extLst>
              <a:ext uri="{FF2B5EF4-FFF2-40B4-BE49-F238E27FC236}">
                <a16:creationId xmlns:a16="http://schemas.microsoft.com/office/drawing/2014/main" id="{72DF4D61-2FEC-45D8-B120-EE432C71B336}"/>
              </a:ext>
            </a:extLst>
          </p:cNvPr>
          <p:cNvSpPr txBox="1">
            <a:spLocks noChangeArrowheads="1"/>
          </p:cNvSpPr>
          <p:nvPr/>
        </p:nvSpPr>
        <p:spPr bwMode="auto">
          <a:xfrm>
            <a:off x="7732713" y="22860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3</a:t>
            </a:r>
          </a:p>
        </p:txBody>
      </p:sp>
      <p:sp>
        <p:nvSpPr>
          <p:cNvPr id="510988" name="Text Box 12">
            <a:extLst>
              <a:ext uri="{FF2B5EF4-FFF2-40B4-BE49-F238E27FC236}">
                <a16:creationId xmlns:a16="http://schemas.microsoft.com/office/drawing/2014/main" id="{8A093ADC-CA9D-416B-AB60-56D52B8033F2}"/>
              </a:ext>
            </a:extLst>
          </p:cNvPr>
          <p:cNvSpPr txBox="1">
            <a:spLocks noChangeArrowheads="1"/>
          </p:cNvSpPr>
          <p:nvPr/>
        </p:nvSpPr>
        <p:spPr bwMode="auto">
          <a:xfrm>
            <a:off x="6056313" y="23622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4</a:t>
            </a:r>
          </a:p>
        </p:txBody>
      </p:sp>
      <p:sp>
        <p:nvSpPr>
          <p:cNvPr id="510989" name="Text Box 13">
            <a:extLst>
              <a:ext uri="{FF2B5EF4-FFF2-40B4-BE49-F238E27FC236}">
                <a16:creationId xmlns:a16="http://schemas.microsoft.com/office/drawing/2014/main" id="{5BBBED49-EC7C-4DA9-84C8-4FF991DE7653}"/>
              </a:ext>
            </a:extLst>
          </p:cNvPr>
          <p:cNvSpPr txBox="1">
            <a:spLocks noChangeArrowheads="1"/>
          </p:cNvSpPr>
          <p:nvPr/>
        </p:nvSpPr>
        <p:spPr bwMode="auto">
          <a:xfrm>
            <a:off x="6513513" y="3733800"/>
            <a:ext cx="3540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Arial" panose="020B0604020202020204" pitchFamily="34" charset="0"/>
                <a:ea typeface="宋体" panose="02010600030101010101" pitchFamily="2" charset="-122"/>
              </a:rPr>
              <a:t>5</a:t>
            </a:r>
          </a:p>
        </p:txBody>
      </p:sp>
      <p:sp>
        <p:nvSpPr>
          <p:cNvPr id="510990" name="Line 14">
            <a:extLst>
              <a:ext uri="{FF2B5EF4-FFF2-40B4-BE49-F238E27FC236}">
                <a16:creationId xmlns:a16="http://schemas.microsoft.com/office/drawing/2014/main" id="{DD1E2B67-E1E6-4D5E-B284-912603D984D0}"/>
              </a:ext>
            </a:extLst>
          </p:cNvPr>
          <p:cNvSpPr>
            <a:spLocks noChangeShapeType="1"/>
          </p:cNvSpPr>
          <p:nvPr/>
        </p:nvSpPr>
        <p:spPr bwMode="auto">
          <a:xfrm>
            <a:off x="6632575" y="3657600"/>
            <a:ext cx="1749425" cy="0"/>
          </a:xfrm>
          <a:prstGeom prst="line">
            <a:avLst/>
          </a:prstGeom>
          <a:noFill/>
          <a:ln w="254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510991" name="Group 15">
            <a:extLst>
              <a:ext uri="{FF2B5EF4-FFF2-40B4-BE49-F238E27FC236}">
                <a16:creationId xmlns:a16="http://schemas.microsoft.com/office/drawing/2014/main" id="{A6A685C2-5BDF-485E-B6B0-851CB0BDB41D}"/>
              </a:ext>
            </a:extLst>
          </p:cNvPr>
          <p:cNvGrpSpPr>
            <a:grpSpLocks/>
          </p:cNvGrpSpPr>
          <p:nvPr/>
        </p:nvGrpSpPr>
        <p:grpSpPr bwMode="auto">
          <a:xfrm>
            <a:off x="6324600" y="1905000"/>
            <a:ext cx="2057400" cy="990600"/>
            <a:chOff x="3984" y="1200"/>
            <a:chExt cx="1296" cy="624"/>
          </a:xfrm>
        </p:grpSpPr>
        <p:sp>
          <p:nvSpPr>
            <p:cNvPr id="510992" name="Freeform 16">
              <a:extLst>
                <a:ext uri="{FF2B5EF4-FFF2-40B4-BE49-F238E27FC236}">
                  <a16:creationId xmlns:a16="http://schemas.microsoft.com/office/drawing/2014/main" id="{22282565-8055-4B33-A7AE-450F9CD5D122}"/>
                </a:ext>
              </a:extLst>
            </p:cNvPr>
            <p:cNvSpPr>
              <a:spLocks/>
            </p:cNvSpPr>
            <p:nvPr/>
          </p:nvSpPr>
          <p:spPr bwMode="auto">
            <a:xfrm>
              <a:off x="4992" y="1200"/>
              <a:ext cx="288" cy="624"/>
            </a:xfrm>
            <a:custGeom>
              <a:avLst/>
              <a:gdLst>
                <a:gd name="T0" fmla="*/ 288 w 288"/>
                <a:gd name="T1" fmla="*/ 0 h 624"/>
                <a:gd name="T2" fmla="*/ 144 w 288"/>
                <a:gd name="T3" fmla="*/ 432 h 624"/>
                <a:gd name="T4" fmla="*/ 0 w 288"/>
                <a:gd name="T5" fmla="*/ 624 h 624"/>
              </a:gdLst>
              <a:ahLst/>
              <a:cxnLst>
                <a:cxn ang="0">
                  <a:pos x="T0" y="T1"/>
                </a:cxn>
                <a:cxn ang="0">
                  <a:pos x="T2" y="T3"/>
                </a:cxn>
                <a:cxn ang="0">
                  <a:pos x="T4" y="T5"/>
                </a:cxn>
              </a:cxnLst>
              <a:rect l="0" t="0" r="r" b="b"/>
              <a:pathLst>
                <a:path w="288" h="624">
                  <a:moveTo>
                    <a:pt x="288" y="0"/>
                  </a:moveTo>
                  <a:cubicBezTo>
                    <a:pt x="240" y="164"/>
                    <a:pt x="192" y="328"/>
                    <a:pt x="144" y="432"/>
                  </a:cubicBezTo>
                  <a:cubicBezTo>
                    <a:pt x="96" y="536"/>
                    <a:pt x="8" y="608"/>
                    <a:pt x="0" y="624"/>
                  </a:cubicBezTo>
                </a:path>
              </a:pathLst>
            </a:custGeom>
            <a:noFill/>
            <a:ln w="25400" cap="flat" cmpd="sng">
              <a:solidFill>
                <a:schemeClr val="tx1"/>
              </a:solidFill>
              <a:prstDash val="solid"/>
              <a:round/>
              <a:headEnd type="none" w="sm" len="sm"/>
              <a:tailEnd type="none" w="lg" len="lg"/>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0993" name="Line 17">
              <a:extLst>
                <a:ext uri="{FF2B5EF4-FFF2-40B4-BE49-F238E27FC236}">
                  <a16:creationId xmlns:a16="http://schemas.microsoft.com/office/drawing/2014/main" id="{4189B7ED-6B4E-4101-9EAC-FE9537944996}"/>
                </a:ext>
              </a:extLst>
            </p:cNvPr>
            <p:cNvSpPr>
              <a:spLocks noChangeShapeType="1"/>
            </p:cNvSpPr>
            <p:nvPr/>
          </p:nvSpPr>
          <p:spPr bwMode="auto">
            <a:xfrm flipH="1">
              <a:off x="3984" y="1824"/>
              <a:ext cx="1008"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10994" name="Line 18">
            <a:extLst>
              <a:ext uri="{FF2B5EF4-FFF2-40B4-BE49-F238E27FC236}">
                <a16:creationId xmlns:a16="http://schemas.microsoft.com/office/drawing/2014/main" id="{82DF5AF5-5A2E-4C4A-B85C-8F1B9F2BB423}"/>
              </a:ext>
            </a:extLst>
          </p:cNvPr>
          <p:cNvSpPr>
            <a:spLocks noChangeShapeType="1"/>
          </p:cNvSpPr>
          <p:nvPr/>
        </p:nvSpPr>
        <p:spPr bwMode="auto">
          <a:xfrm>
            <a:off x="6324600" y="2895600"/>
            <a:ext cx="304800" cy="762000"/>
          </a:xfrm>
          <a:prstGeom prst="line">
            <a:avLst/>
          </a:prstGeom>
          <a:noFill/>
          <a:ln w="25400">
            <a:solidFill>
              <a:schemeClr val="tx2"/>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510995" name="Group 19">
            <a:extLst>
              <a:ext uri="{FF2B5EF4-FFF2-40B4-BE49-F238E27FC236}">
                <a16:creationId xmlns:a16="http://schemas.microsoft.com/office/drawing/2014/main" id="{7A60D760-6793-44FB-9DBB-EC2CC64257BA}"/>
              </a:ext>
            </a:extLst>
          </p:cNvPr>
          <p:cNvGrpSpPr>
            <a:grpSpLocks/>
          </p:cNvGrpSpPr>
          <p:nvPr/>
        </p:nvGrpSpPr>
        <p:grpSpPr bwMode="auto">
          <a:xfrm>
            <a:off x="304800" y="1143000"/>
            <a:ext cx="4114800" cy="3733800"/>
            <a:chOff x="192" y="720"/>
            <a:chExt cx="2592" cy="2352"/>
          </a:xfrm>
        </p:grpSpPr>
        <p:sp>
          <p:nvSpPr>
            <p:cNvPr id="510996" name="Line 20">
              <a:extLst>
                <a:ext uri="{FF2B5EF4-FFF2-40B4-BE49-F238E27FC236}">
                  <a16:creationId xmlns:a16="http://schemas.microsoft.com/office/drawing/2014/main" id="{64121F24-C027-477B-BC94-66134E7D8F58}"/>
                </a:ext>
              </a:extLst>
            </p:cNvPr>
            <p:cNvSpPr>
              <a:spLocks noChangeShapeType="1"/>
            </p:cNvSpPr>
            <p:nvPr/>
          </p:nvSpPr>
          <p:spPr bwMode="auto">
            <a:xfrm flipV="1">
              <a:off x="704" y="799"/>
              <a:ext cx="0" cy="192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0997" name="Line 21">
              <a:extLst>
                <a:ext uri="{FF2B5EF4-FFF2-40B4-BE49-F238E27FC236}">
                  <a16:creationId xmlns:a16="http://schemas.microsoft.com/office/drawing/2014/main" id="{A194AFCE-32A0-4466-A5E1-C6CF9FCC471B}"/>
                </a:ext>
              </a:extLst>
            </p:cNvPr>
            <p:cNvSpPr>
              <a:spLocks noChangeShapeType="1"/>
            </p:cNvSpPr>
            <p:nvPr/>
          </p:nvSpPr>
          <p:spPr bwMode="auto">
            <a:xfrm>
              <a:off x="704" y="2719"/>
              <a:ext cx="2064" cy="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0998" name="Text Box 22">
              <a:extLst>
                <a:ext uri="{FF2B5EF4-FFF2-40B4-BE49-F238E27FC236}">
                  <a16:creationId xmlns:a16="http://schemas.microsoft.com/office/drawing/2014/main" id="{D88647D8-CD19-44CA-8CBD-55DB65DA9A11}"/>
                </a:ext>
              </a:extLst>
            </p:cNvPr>
            <p:cNvSpPr txBox="1">
              <a:spLocks noChangeArrowheads="1"/>
            </p:cNvSpPr>
            <p:nvPr/>
          </p:nvSpPr>
          <p:spPr bwMode="auto">
            <a:xfrm>
              <a:off x="192" y="720"/>
              <a:ext cx="499" cy="36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66FF66"/>
                  </a:solidFill>
                  <a:latin typeface="Arial" panose="020B0604020202020204" pitchFamily="34" charset="0"/>
                  <a:ea typeface="宋体" panose="02010600030101010101" pitchFamily="2" charset="-122"/>
                </a:rPr>
                <a:t>ln</a:t>
              </a:r>
              <a:r>
                <a:rPr lang="en-US" altLang="zh-CN" sz="3200" i="1">
                  <a:solidFill>
                    <a:srgbClr val="66FF66"/>
                  </a:solidFill>
                  <a:latin typeface="Arial" panose="020B0604020202020204" pitchFamily="34" charset="0"/>
                  <a:ea typeface="宋体" panose="02010600030101010101" pitchFamily="2" charset="-122"/>
                </a:rPr>
                <a:t>p</a:t>
              </a:r>
            </a:p>
          </p:txBody>
        </p:sp>
        <p:sp>
          <p:nvSpPr>
            <p:cNvPr id="510999" name="Text Box 23">
              <a:extLst>
                <a:ext uri="{FF2B5EF4-FFF2-40B4-BE49-F238E27FC236}">
                  <a16:creationId xmlns:a16="http://schemas.microsoft.com/office/drawing/2014/main" id="{823EF2EC-B6FE-4A7B-AFEC-18550ACA906C}"/>
                </a:ext>
              </a:extLst>
            </p:cNvPr>
            <p:cNvSpPr txBox="1">
              <a:spLocks noChangeArrowheads="1"/>
            </p:cNvSpPr>
            <p:nvPr/>
          </p:nvSpPr>
          <p:spPr bwMode="auto">
            <a:xfrm>
              <a:off x="2519" y="2707"/>
              <a:ext cx="265" cy="36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i="1">
                  <a:latin typeface="Arial" panose="020B0604020202020204" pitchFamily="34" charset="0"/>
                  <a:ea typeface="宋体" panose="02010600030101010101" pitchFamily="2" charset="-122"/>
                </a:rPr>
                <a:t>h</a:t>
              </a:r>
            </a:p>
          </p:txBody>
        </p:sp>
      </p:grpSp>
      <p:grpSp>
        <p:nvGrpSpPr>
          <p:cNvPr id="511000" name="Group 24">
            <a:extLst>
              <a:ext uri="{FF2B5EF4-FFF2-40B4-BE49-F238E27FC236}">
                <a16:creationId xmlns:a16="http://schemas.microsoft.com/office/drawing/2014/main" id="{0BB52AA5-05FC-4E8A-9205-4E28157A6A27}"/>
              </a:ext>
            </a:extLst>
          </p:cNvPr>
          <p:cNvGrpSpPr>
            <a:grpSpLocks/>
          </p:cNvGrpSpPr>
          <p:nvPr/>
        </p:nvGrpSpPr>
        <p:grpSpPr bwMode="auto">
          <a:xfrm>
            <a:off x="1600200" y="1905000"/>
            <a:ext cx="2146300" cy="1676400"/>
            <a:chOff x="1008" y="1200"/>
            <a:chExt cx="1352" cy="1056"/>
          </a:xfrm>
        </p:grpSpPr>
        <p:sp>
          <p:nvSpPr>
            <p:cNvPr id="511001" name="Freeform 25">
              <a:extLst>
                <a:ext uri="{FF2B5EF4-FFF2-40B4-BE49-F238E27FC236}">
                  <a16:creationId xmlns:a16="http://schemas.microsoft.com/office/drawing/2014/main" id="{B8A3A8F5-5992-4E90-9399-869B7E4EBEE6}"/>
                </a:ext>
              </a:extLst>
            </p:cNvPr>
            <p:cNvSpPr>
              <a:spLocks/>
            </p:cNvSpPr>
            <p:nvPr/>
          </p:nvSpPr>
          <p:spPr bwMode="auto">
            <a:xfrm>
              <a:off x="1008" y="1200"/>
              <a:ext cx="624" cy="1008"/>
            </a:xfrm>
            <a:custGeom>
              <a:avLst/>
              <a:gdLst>
                <a:gd name="T0" fmla="*/ 624 w 624"/>
                <a:gd name="T1" fmla="*/ 0 h 1008"/>
                <a:gd name="T2" fmla="*/ 240 w 624"/>
                <a:gd name="T3" fmla="*/ 432 h 1008"/>
                <a:gd name="T4" fmla="*/ 0 w 624"/>
                <a:gd name="T5" fmla="*/ 1008 h 1008"/>
              </a:gdLst>
              <a:ahLst/>
              <a:cxnLst>
                <a:cxn ang="0">
                  <a:pos x="T0" y="T1"/>
                </a:cxn>
                <a:cxn ang="0">
                  <a:pos x="T2" y="T3"/>
                </a:cxn>
                <a:cxn ang="0">
                  <a:pos x="T4" y="T5"/>
                </a:cxn>
              </a:cxnLst>
              <a:rect l="0" t="0" r="r" b="b"/>
              <a:pathLst>
                <a:path w="624" h="1008">
                  <a:moveTo>
                    <a:pt x="624" y="0"/>
                  </a:moveTo>
                  <a:cubicBezTo>
                    <a:pt x="484" y="132"/>
                    <a:pt x="344" y="264"/>
                    <a:pt x="240" y="432"/>
                  </a:cubicBezTo>
                  <a:cubicBezTo>
                    <a:pt x="136" y="600"/>
                    <a:pt x="68" y="804"/>
                    <a:pt x="0" y="1008"/>
                  </a:cubicBezTo>
                </a:path>
              </a:pathLst>
            </a:custGeom>
            <a:noFill/>
            <a:ln w="25400" cap="sq" cmpd="sng">
              <a:solidFill>
                <a:srgbClr val="00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1002" name="Freeform 26">
              <a:extLst>
                <a:ext uri="{FF2B5EF4-FFF2-40B4-BE49-F238E27FC236}">
                  <a16:creationId xmlns:a16="http://schemas.microsoft.com/office/drawing/2014/main" id="{72E9272B-28C5-4B2B-8BFC-7F396D6E8325}"/>
                </a:ext>
              </a:extLst>
            </p:cNvPr>
            <p:cNvSpPr>
              <a:spLocks/>
            </p:cNvSpPr>
            <p:nvPr/>
          </p:nvSpPr>
          <p:spPr bwMode="auto">
            <a:xfrm>
              <a:off x="2208" y="1248"/>
              <a:ext cx="152" cy="1008"/>
            </a:xfrm>
            <a:custGeom>
              <a:avLst/>
              <a:gdLst>
                <a:gd name="T0" fmla="*/ 0 w 152"/>
                <a:gd name="T1" fmla="*/ 0 h 1008"/>
                <a:gd name="T2" fmla="*/ 96 w 152"/>
                <a:gd name="T3" fmla="*/ 192 h 1008"/>
                <a:gd name="T4" fmla="*/ 144 w 152"/>
                <a:gd name="T5" fmla="*/ 624 h 1008"/>
                <a:gd name="T6" fmla="*/ 48 w 152"/>
                <a:gd name="T7" fmla="*/ 1008 h 1008"/>
              </a:gdLst>
              <a:ahLst/>
              <a:cxnLst>
                <a:cxn ang="0">
                  <a:pos x="T0" y="T1"/>
                </a:cxn>
                <a:cxn ang="0">
                  <a:pos x="T2" y="T3"/>
                </a:cxn>
                <a:cxn ang="0">
                  <a:pos x="T4" y="T5"/>
                </a:cxn>
                <a:cxn ang="0">
                  <a:pos x="T6" y="T7"/>
                </a:cxn>
              </a:cxnLst>
              <a:rect l="0" t="0" r="r" b="b"/>
              <a:pathLst>
                <a:path w="152" h="1008">
                  <a:moveTo>
                    <a:pt x="0" y="0"/>
                  </a:moveTo>
                  <a:cubicBezTo>
                    <a:pt x="36" y="44"/>
                    <a:pt x="72" y="88"/>
                    <a:pt x="96" y="192"/>
                  </a:cubicBezTo>
                  <a:cubicBezTo>
                    <a:pt x="120" y="296"/>
                    <a:pt x="152" y="488"/>
                    <a:pt x="144" y="624"/>
                  </a:cubicBezTo>
                  <a:cubicBezTo>
                    <a:pt x="136" y="760"/>
                    <a:pt x="92" y="884"/>
                    <a:pt x="48" y="1008"/>
                  </a:cubicBezTo>
                </a:path>
              </a:pathLst>
            </a:custGeom>
            <a:noFill/>
            <a:ln w="25400" cap="sq" cmpd="sng">
              <a:solidFill>
                <a:srgbClr val="00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11003" name="Line 27">
            <a:extLst>
              <a:ext uri="{FF2B5EF4-FFF2-40B4-BE49-F238E27FC236}">
                <a16:creationId xmlns:a16="http://schemas.microsoft.com/office/drawing/2014/main" id="{0ADD7DAF-DAC0-4A83-AD05-52EFAF6D7DA9}"/>
              </a:ext>
            </a:extLst>
          </p:cNvPr>
          <p:cNvSpPr>
            <a:spLocks noChangeShapeType="1"/>
          </p:cNvSpPr>
          <p:nvPr/>
        </p:nvSpPr>
        <p:spPr bwMode="auto">
          <a:xfrm>
            <a:off x="2209800" y="2286000"/>
            <a:ext cx="21336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1004" name="Freeform 28">
            <a:extLst>
              <a:ext uri="{FF2B5EF4-FFF2-40B4-BE49-F238E27FC236}">
                <a16:creationId xmlns:a16="http://schemas.microsoft.com/office/drawing/2014/main" id="{2BE828FE-D64A-4C3B-B3B6-FEF8F094957E}"/>
              </a:ext>
            </a:extLst>
          </p:cNvPr>
          <p:cNvSpPr>
            <a:spLocks/>
          </p:cNvSpPr>
          <p:nvPr/>
        </p:nvSpPr>
        <p:spPr bwMode="auto">
          <a:xfrm>
            <a:off x="3657600" y="2286000"/>
            <a:ext cx="685800" cy="1066800"/>
          </a:xfrm>
          <a:custGeom>
            <a:avLst/>
            <a:gdLst>
              <a:gd name="T0" fmla="*/ 432 w 432"/>
              <a:gd name="T1" fmla="*/ 0 h 672"/>
              <a:gd name="T2" fmla="*/ 192 w 432"/>
              <a:gd name="T3" fmla="*/ 336 h 672"/>
              <a:gd name="T4" fmla="*/ 0 w 432"/>
              <a:gd name="T5" fmla="*/ 672 h 672"/>
            </a:gdLst>
            <a:ahLst/>
            <a:cxnLst>
              <a:cxn ang="0">
                <a:pos x="T0" y="T1"/>
              </a:cxn>
              <a:cxn ang="0">
                <a:pos x="T2" y="T3"/>
              </a:cxn>
              <a:cxn ang="0">
                <a:pos x="T4" y="T5"/>
              </a:cxn>
            </a:cxnLst>
            <a:rect l="0" t="0" r="r" b="b"/>
            <a:pathLst>
              <a:path w="432" h="672">
                <a:moveTo>
                  <a:pt x="432" y="0"/>
                </a:moveTo>
                <a:cubicBezTo>
                  <a:pt x="348" y="112"/>
                  <a:pt x="264" y="224"/>
                  <a:pt x="192" y="336"/>
                </a:cubicBezTo>
                <a:cubicBezTo>
                  <a:pt x="120" y="448"/>
                  <a:pt x="60" y="560"/>
                  <a:pt x="0" y="672"/>
                </a:cubicBezTo>
              </a:path>
            </a:pathLst>
          </a:custGeom>
          <a:noFill/>
          <a:ln w="25400" cap="sq" cmpd="sng">
            <a:solidFill>
              <a:schemeClr val="tx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1005" name="Line 29">
            <a:extLst>
              <a:ext uri="{FF2B5EF4-FFF2-40B4-BE49-F238E27FC236}">
                <a16:creationId xmlns:a16="http://schemas.microsoft.com/office/drawing/2014/main" id="{FB14CF56-8FD4-4EE0-B9EC-8724F35672E4}"/>
              </a:ext>
            </a:extLst>
          </p:cNvPr>
          <p:cNvSpPr>
            <a:spLocks noChangeShapeType="1"/>
          </p:cNvSpPr>
          <p:nvPr/>
        </p:nvSpPr>
        <p:spPr bwMode="auto">
          <a:xfrm>
            <a:off x="2209800" y="2286000"/>
            <a:ext cx="0" cy="1066800"/>
          </a:xfrm>
          <a:prstGeom prst="line">
            <a:avLst/>
          </a:prstGeom>
          <a:noFill/>
          <a:ln w="25400">
            <a:solidFill>
              <a:schemeClr val="tx2"/>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1006" name="Line 30">
            <a:extLst>
              <a:ext uri="{FF2B5EF4-FFF2-40B4-BE49-F238E27FC236}">
                <a16:creationId xmlns:a16="http://schemas.microsoft.com/office/drawing/2014/main" id="{7BE9A48E-86AA-469E-B7A9-9D4C7878AD70}"/>
              </a:ext>
            </a:extLst>
          </p:cNvPr>
          <p:cNvSpPr>
            <a:spLocks noChangeShapeType="1"/>
          </p:cNvSpPr>
          <p:nvPr/>
        </p:nvSpPr>
        <p:spPr bwMode="auto">
          <a:xfrm>
            <a:off x="2209800" y="3352800"/>
            <a:ext cx="1450975"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1007" name="Text Box 31">
            <a:extLst>
              <a:ext uri="{FF2B5EF4-FFF2-40B4-BE49-F238E27FC236}">
                <a16:creationId xmlns:a16="http://schemas.microsoft.com/office/drawing/2014/main" id="{6873DD98-ED15-4B85-A714-53B8A35A46E0}"/>
              </a:ext>
            </a:extLst>
          </p:cNvPr>
          <p:cNvSpPr txBox="1">
            <a:spLocks noChangeArrowheads="1"/>
          </p:cNvSpPr>
          <p:nvPr/>
        </p:nvSpPr>
        <p:spPr bwMode="auto">
          <a:xfrm>
            <a:off x="3733800" y="3048000"/>
            <a:ext cx="3540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1</a:t>
            </a:r>
          </a:p>
        </p:txBody>
      </p:sp>
      <p:sp>
        <p:nvSpPr>
          <p:cNvPr id="511008" name="Text Box 32">
            <a:extLst>
              <a:ext uri="{FF2B5EF4-FFF2-40B4-BE49-F238E27FC236}">
                <a16:creationId xmlns:a16="http://schemas.microsoft.com/office/drawing/2014/main" id="{9C5FD194-3939-4B9F-B597-64D38AFD93A7}"/>
              </a:ext>
            </a:extLst>
          </p:cNvPr>
          <p:cNvSpPr txBox="1">
            <a:spLocks noChangeArrowheads="1"/>
          </p:cNvSpPr>
          <p:nvPr/>
        </p:nvSpPr>
        <p:spPr bwMode="auto">
          <a:xfrm>
            <a:off x="4495800" y="1905000"/>
            <a:ext cx="3540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2</a:t>
            </a:r>
          </a:p>
        </p:txBody>
      </p:sp>
      <p:sp>
        <p:nvSpPr>
          <p:cNvPr id="511009" name="Text Box 33">
            <a:extLst>
              <a:ext uri="{FF2B5EF4-FFF2-40B4-BE49-F238E27FC236}">
                <a16:creationId xmlns:a16="http://schemas.microsoft.com/office/drawing/2014/main" id="{9DC9F627-9CF5-40B0-9BD7-DE1E45DA80CC}"/>
              </a:ext>
            </a:extLst>
          </p:cNvPr>
          <p:cNvSpPr txBox="1">
            <a:spLocks noChangeArrowheads="1"/>
          </p:cNvSpPr>
          <p:nvPr/>
        </p:nvSpPr>
        <p:spPr bwMode="auto">
          <a:xfrm>
            <a:off x="3733800" y="1752600"/>
            <a:ext cx="3540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3</a:t>
            </a:r>
          </a:p>
        </p:txBody>
      </p:sp>
      <p:sp>
        <p:nvSpPr>
          <p:cNvPr id="511010" name="Text Box 34">
            <a:extLst>
              <a:ext uri="{FF2B5EF4-FFF2-40B4-BE49-F238E27FC236}">
                <a16:creationId xmlns:a16="http://schemas.microsoft.com/office/drawing/2014/main" id="{C5C5FF07-8FA1-43CE-9ADC-147C15C37DE2}"/>
              </a:ext>
            </a:extLst>
          </p:cNvPr>
          <p:cNvSpPr txBox="1">
            <a:spLocks noChangeArrowheads="1"/>
          </p:cNvSpPr>
          <p:nvPr/>
        </p:nvSpPr>
        <p:spPr bwMode="auto">
          <a:xfrm>
            <a:off x="1752600" y="1828800"/>
            <a:ext cx="3540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latin typeface="Arial" panose="020B0604020202020204" pitchFamily="34" charset="0"/>
                <a:ea typeface="宋体" panose="02010600030101010101" pitchFamily="2" charset="-122"/>
              </a:rPr>
              <a:t>4</a:t>
            </a:r>
          </a:p>
        </p:txBody>
      </p:sp>
      <p:sp>
        <p:nvSpPr>
          <p:cNvPr id="511011" name="Text Box 35">
            <a:extLst>
              <a:ext uri="{FF2B5EF4-FFF2-40B4-BE49-F238E27FC236}">
                <a16:creationId xmlns:a16="http://schemas.microsoft.com/office/drawing/2014/main" id="{F45F9187-222F-4C67-A05D-4AC65A254EDB}"/>
              </a:ext>
            </a:extLst>
          </p:cNvPr>
          <p:cNvSpPr txBox="1">
            <a:spLocks noChangeArrowheads="1"/>
          </p:cNvSpPr>
          <p:nvPr/>
        </p:nvSpPr>
        <p:spPr bwMode="auto">
          <a:xfrm>
            <a:off x="1905000" y="3276600"/>
            <a:ext cx="3540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Arial" panose="020B0604020202020204" pitchFamily="34" charset="0"/>
                <a:ea typeface="宋体" panose="02010600030101010101" pitchFamily="2" charset="-122"/>
              </a:rPr>
              <a:t>5</a:t>
            </a:r>
          </a:p>
        </p:txBody>
      </p:sp>
      <p:sp>
        <p:nvSpPr>
          <p:cNvPr id="511012" name="Line 36">
            <a:extLst>
              <a:ext uri="{FF2B5EF4-FFF2-40B4-BE49-F238E27FC236}">
                <a16:creationId xmlns:a16="http://schemas.microsoft.com/office/drawing/2014/main" id="{F5DEC040-2EE4-42A6-8E2A-C9832ED16750}"/>
              </a:ext>
            </a:extLst>
          </p:cNvPr>
          <p:cNvSpPr>
            <a:spLocks noChangeShapeType="1"/>
          </p:cNvSpPr>
          <p:nvPr/>
        </p:nvSpPr>
        <p:spPr bwMode="auto">
          <a:xfrm>
            <a:off x="2209800" y="3352800"/>
            <a:ext cx="0" cy="762000"/>
          </a:xfrm>
          <a:prstGeom prst="line">
            <a:avLst/>
          </a:prstGeom>
          <a:noFill/>
          <a:ln w="12700">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1013" name="Line 37">
            <a:extLst>
              <a:ext uri="{FF2B5EF4-FFF2-40B4-BE49-F238E27FC236}">
                <a16:creationId xmlns:a16="http://schemas.microsoft.com/office/drawing/2014/main" id="{B7B08ECF-A0F1-4264-BDEA-80237695DEB0}"/>
              </a:ext>
            </a:extLst>
          </p:cNvPr>
          <p:cNvSpPr>
            <a:spLocks noChangeShapeType="1"/>
          </p:cNvSpPr>
          <p:nvPr/>
        </p:nvSpPr>
        <p:spPr bwMode="auto">
          <a:xfrm>
            <a:off x="3657600" y="3352800"/>
            <a:ext cx="0" cy="762000"/>
          </a:xfrm>
          <a:prstGeom prst="line">
            <a:avLst/>
          </a:prstGeom>
          <a:noFill/>
          <a:ln w="12700">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1014" name="Line 38">
            <a:extLst>
              <a:ext uri="{FF2B5EF4-FFF2-40B4-BE49-F238E27FC236}">
                <a16:creationId xmlns:a16="http://schemas.microsoft.com/office/drawing/2014/main" id="{77F0FFB0-B129-4667-837E-63308C18F090}"/>
              </a:ext>
            </a:extLst>
          </p:cNvPr>
          <p:cNvSpPr>
            <a:spLocks noChangeShapeType="1"/>
          </p:cNvSpPr>
          <p:nvPr/>
        </p:nvSpPr>
        <p:spPr bwMode="auto">
          <a:xfrm>
            <a:off x="2209800" y="3886200"/>
            <a:ext cx="1447800" cy="0"/>
          </a:xfrm>
          <a:prstGeom prst="line">
            <a:avLst/>
          </a:prstGeom>
          <a:noFill/>
          <a:ln w="12700" cap="sq">
            <a:solidFill>
              <a:srgbClr val="66FF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511015" name="Object 39">
            <a:extLst>
              <a:ext uri="{FF2B5EF4-FFF2-40B4-BE49-F238E27FC236}">
                <a16:creationId xmlns:a16="http://schemas.microsoft.com/office/drawing/2014/main" id="{3545DA04-75FC-4562-A469-AA43F5E5B5F1}"/>
              </a:ext>
            </a:extLst>
          </p:cNvPr>
          <p:cNvGraphicFramePr>
            <a:graphicFrameLocks noChangeAspect="1"/>
          </p:cNvGraphicFramePr>
          <p:nvPr/>
        </p:nvGraphicFramePr>
        <p:xfrm>
          <a:off x="2705100" y="3530600"/>
          <a:ext cx="447675" cy="584200"/>
        </p:xfrm>
        <a:graphic>
          <a:graphicData uri="http://schemas.openxmlformats.org/presentationml/2006/ole">
            <mc:AlternateContent xmlns:mc="http://schemas.openxmlformats.org/markup-compatibility/2006">
              <mc:Choice xmlns:v="urn:schemas-microsoft-com:vml" Requires="v">
                <p:oleObj spid="_x0000_s816184" name="Equation" r:id="rId4" imgW="164880" imgH="215640" progId="Equation.DSMT4">
                  <p:embed/>
                </p:oleObj>
              </mc:Choice>
              <mc:Fallback>
                <p:oleObj name="Equation" r:id="rId4" imgW="164880" imgH="215640" progId="Equation.DSMT4">
                  <p:embed/>
                  <p:pic>
                    <p:nvPicPr>
                      <p:cNvPr id="511015" name="Object 39">
                        <a:extLst>
                          <a:ext uri="{FF2B5EF4-FFF2-40B4-BE49-F238E27FC236}">
                            <a16:creationId xmlns:a16="http://schemas.microsoft.com/office/drawing/2014/main" id="{3545DA04-75FC-4562-A469-AA43F5E5B5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100" y="3530600"/>
                        <a:ext cx="447675" cy="584200"/>
                      </a:xfrm>
                      <a:prstGeom prst="rect">
                        <a:avLst/>
                      </a:prstGeom>
                      <a:solidFill>
                        <a:srgbClr val="66FF66"/>
                      </a:solidFill>
                    </p:spPr>
                  </p:pic>
                </p:oleObj>
              </mc:Fallback>
            </mc:AlternateContent>
          </a:graphicData>
        </a:graphic>
      </p:graphicFrame>
      <p:sp>
        <p:nvSpPr>
          <p:cNvPr id="511016" name="Line 40">
            <a:extLst>
              <a:ext uri="{FF2B5EF4-FFF2-40B4-BE49-F238E27FC236}">
                <a16:creationId xmlns:a16="http://schemas.microsoft.com/office/drawing/2014/main" id="{A8AB97C3-9B18-4920-AE25-B6EAB785BC15}"/>
              </a:ext>
            </a:extLst>
          </p:cNvPr>
          <p:cNvSpPr>
            <a:spLocks noChangeShapeType="1"/>
          </p:cNvSpPr>
          <p:nvPr/>
        </p:nvSpPr>
        <p:spPr bwMode="auto">
          <a:xfrm>
            <a:off x="2209800" y="1524000"/>
            <a:ext cx="0" cy="762000"/>
          </a:xfrm>
          <a:prstGeom prst="line">
            <a:avLst/>
          </a:prstGeom>
          <a:noFill/>
          <a:ln w="12700">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1017" name="Line 41">
            <a:extLst>
              <a:ext uri="{FF2B5EF4-FFF2-40B4-BE49-F238E27FC236}">
                <a16:creationId xmlns:a16="http://schemas.microsoft.com/office/drawing/2014/main" id="{76058C97-BEA3-4E98-9829-33F91E9818FB}"/>
              </a:ext>
            </a:extLst>
          </p:cNvPr>
          <p:cNvSpPr>
            <a:spLocks noChangeShapeType="1"/>
          </p:cNvSpPr>
          <p:nvPr/>
        </p:nvSpPr>
        <p:spPr bwMode="auto">
          <a:xfrm>
            <a:off x="4343400" y="1524000"/>
            <a:ext cx="0" cy="762000"/>
          </a:xfrm>
          <a:prstGeom prst="line">
            <a:avLst/>
          </a:prstGeom>
          <a:noFill/>
          <a:ln w="12700">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1018" name="Line 42">
            <a:extLst>
              <a:ext uri="{FF2B5EF4-FFF2-40B4-BE49-F238E27FC236}">
                <a16:creationId xmlns:a16="http://schemas.microsoft.com/office/drawing/2014/main" id="{C77591A6-5568-420E-9F6B-705C5AD2F6C4}"/>
              </a:ext>
            </a:extLst>
          </p:cNvPr>
          <p:cNvSpPr>
            <a:spLocks noChangeShapeType="1"/>
          </p:cNvSpPr>
          <p:nvPr/>
        </p:nvSpPr>
        <p:spPr bwMode="auto">
          <a:xfrm>
            <a:off x="2209800" y="1676400"/>
            <a:ext cx="2130425" cy="0"/>
          </a:xfrm>
          <a:prstGeom prst="line">
            <a:avLst/>
          </a:prstGeom>
          <a:noFill/>
          <a:ln w="12700" cap="sq">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511019" name="Object 43">
            <a:extLst>
              <a:ext uri="{FF2B5EF4-FFF2-40B4-BE49-F238E27FC236}">
                <a16:creationId xmlns:a16="http://schemas.microsoft.com/office/drawing/2014/main" id="{FB103059-DC7F-429E-99E1-EEB8B4214FEF}"/>
              </a:ext>
            </a:extLst>
          </p:cNvPr>
          <p:cNvGraphicFramePr>
            <a:graphicFrameLocks noChangeAspect="1"/>
          </p:cNvGraphicFramePr>
          <p:nvPr/>
        </p:nvGraphicFramePr>
        <p:xfrm>
          <a:off x="2921000" y="1371600"/>
          <a:ext cx="414338" cy="584200"/>
        </p:xfrm>
        <a:graphic>
          <a:graphicData uri="http://schemas.openxmlformats.org/presentationml/2006/ole">
            <mc:AlternateContent xmlns:mc="http://schemas.openxmlformats.org/markup-compatibility/2006">
              <mc:Choice xmlns:v="urn:schemas-microsoft-com:vml" Requires="v">
                <p:oleObj spid="_x0000_s816185" name="Equation" r:id="rId6" imgW="152280" imgH="215640" progId="Equation.DSMT4">
                  <p:embed/>
                </p:oleObj>
              </mc:Choice>
              <mc:Fallback>
                <p:oleObj name="Equation" r:id="rId6" imgW="152280" imgH="215640" progId="Equation.DSMT4">
                  <p:embed/>
                  <p:pic>
                    <p:nvPicPr>
                      <p:cNvPr id="511019" name="Object 43">
                        <a:extLst>
                          <a:ext uri="{FF2B5EF4-FFF2-40B4-BE49-F238E27FC236}">
                            <a16:creationId xmlns:a16="http://schemas.microsoft.com/office/drawing/2014/main" id="{FB103059-DC7F-429E-99E1-EEB8B4214F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1000" y="1371600"/>
                        <a:ext cx="414338" cy="584200"/>
                      </a:xfrm>
                      <a:prstGeom prst="rect">
                        <a:avLst/>
                      </a:prstGeom>
                      <a:solidFill>
                        <a:schemeClr val="tx2"/>
                      </a:solidFill>
                    </p:spPr>
                  </p:pic>
                </p:oleObj>
              </mc:Fallback>
            </mc:AlternateContent>
          </a:graphicData>
        </a:graphic>
      </p:graphicFrame>
      <p:sp>
        <p:nvSpPr>
          <p:cNvPr id="511020" name="Line 44">
            <a:extLst>
              <a:ext uri="{FF2B5EF4-FFF2-40B4-BE49-F238E27FC236}">
                <a16:creationId xmlns:a16="http://schemas.microsoft.com/office/drawing/2014/main" id="{E87696E2-5920-403B-B550-423AFEC0F3C5}"/>
              </a:ext>
            </a:extLst>
          </p:cNvPr>
          <p:cNvSpPr>
            <a:spLocks noChangeShapeType="1"/>
          </p:cNvSpPr>
          <p:nvPr/>
        </p:nvSpPr>
        <p:spPr bwMode="auto">
          <a:xfrm>
            <a:off x="4343400" y="2286000"/>
            <a:ext cx="0" cy="1770063"/>
          </a:xfrm>
          <a:prstGeom prst="line">
            <a:avLst/>
          </a:prstGeom>
          <a:noFill/>
          <a:ln w="12700">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1021" name="Line 45">
            <a:extLst>
              <a:ext uri="{FF2B5EF4-FFF2-40B4-BE49-F238E27FC236}">
                <a16:creationId xmlns:a16="http://schemas.microsoft.com/office/drawing/2014/main" id="{1559D7D7-4397-41E1-919E-183DEB1529E0}"/>
              </a:ext>
            </a:extLst>
          </p:cNvPr>
          <p:cNvSpPr>
            <a:spLocks noChangeShapeType="1"/>
          </p:cNvSpPr>
          <p:nvPr/>
        </p:nvSpPr>
        <p:spPr bwMode="auto">
          <a:xfrm>
            <a:off x="3652838" y="3886200"/>
            <a:ext cx="690562" cy="0"/>
          </a:xfrm>
          <a:prstGeom prst="line">
            <a:avLst/>
          </a:prstGeom>
          <a:noFill/>
          <a:ln w="12700" cap="sq">
            <a:solidFill>
              <a:srgbClr val="66FF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511022" name="Object 46">
            <a:extLst>
              <a:ext uri="{FF2B5EF4-FFF2-40B4-BE49-F238E27FC236}">
                <a16:creationId xmlns:a16="http://schemas.microsoft.com/office/drawing/2014/main" id="{43C39601-17BD-4B9C-8811-4C95A60563B5}"/>
              </a:ext>
            </a:extLst>
          </p:cNvPr>
          <p:cNvGraphicFramePr>
            <a:graphicFrameLocks noChangeAspect="1"/>
          </p:cNvGraphicFramePr>
          <p:nvPr/>
        </p:nvGraphicFramePr>
        <p:xfrm>
          <a:off x="3810000" y="3660775"/>
          <a:ext cx="414338" cy="377825"/>
        </p:xfrm>
        <a:graphic>
          <a:graphicData uri="http://schemas.openxmlformats.org/presentationml/2006/ole">
            <mc:AlternateContent xmlns:mc="http://schemas.openxmlformats.org/markup-compatibility/2006">
              <mc:Choice xmlns:v="urn:schemas-microsoft-com:vml" Requires="v">
                <p:oleObj spid="_x0000_s816186" name="Equation" r:id="rId8" imgW="152280" imgH="139680" progId="Equation.DSMT4">
                  <p:embed/>
                </p:oleObj>
              </mc:Choice>
              <mc:Fallback>
                <p:oleObj name="Equation" r:id="rId8" imgW="152280" imgH="139680" progId="Equation.DSMT4">
                  <p:embed/>
                  <p:pic>
                    <p:nvPicPr>
                      <p:cNvPr id="511022" name="Object 46">
                        <a:extLst>
                          <a:ext uri="{FF2B5EF4-FFF2-40B4-BE49-F238E27FC236}">
                            <a16:creationId xmlns:a16="http://schemas.microsoft.com/office/drawing/2014/main" id="{43C39601-17BD-4B9C-8811-4C95A60563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0" y="3660775"/>
                        <a:ext cx="414338" cy="377825"/>
                      </a:xfrm>
                      <a:prstGeom prst="rect">
                        <a:avLst/>
                      </a:prstGeom>
                      <a:solidFill>
                        <a:srgbClr val="66FF66"/>
                      </a:solidFill>
                    </p:spPr>
                  </p:pic>
                </p:oleObj>
              </mc:Fallback>
            </mc:AlternateContent>
          </a:graphicData>
        </a:graphic>
      </p:graphicFrame>
      <p:graphicFrame>
        <p:nvGraphicFramePr>
          <p:cNvPr id="511023" name="Object 47">
            <a:extLst>
              <a:ext uri="{FF2B5EF4-FFF2-40B4-BE49-F238E27FC236}">
                <a16:creationId xmlns:a16="http://schemas.microsoft.com/office/drawing/2014/main" id="{F6591810-3688-43F7-A750-A79CEF3FF535}"/>
              </a:ext>
            </a:extLst>
          </p:cNvPr>
          <p:cNvGraphicFramePr>
            <a:graphicFrameLocks noChangeAspect="1"/>
          </p:cNvGraphicFramePr>
          <p:nvPr/>
        </p:nvGraphicFramePr>
        <p:xfrm>
          <a:off x="873125" y="4946650"/>
          <a:ext cx="3292475" cy="615950"/>
        </p:xfrm>
        <a:graphic>
          <a:graphicData uri="http://schemas.openxmlformats.org/presentationml/2006/ole">
            <mc:AlternateContent xmlns:mc="http://schemas.openxmlformats.org/markup-compatibility/2006">
              <mc:Choice xmlns:v="urn:schemas-microsoft-com:vml" Requires="v">
                <p:oleObj spid="_x0000_s816187" name="Equation" r:id="rId10" imgW="1218960" imgH="228600" progId="Equation.DSMT4">
                  <p:embed/>
                </p:oleObj>
              </mc:Choice>
              <mc:Fallback>
                <p:oleObj name="Equation" r:id="rId10" imgW="1218960" imgH="228600" progId="Equation.DSMT4">
                  <p:embed/>
                  <p:pic>
                    <p:nvPicPr>
                      <p:cNvPr id="511023" name="Object 47">
                        <a:extLst>
                          <a:ext uri="{FF2B5EF4-FFF2-40B4-BE49-F238E27FC236}">
                            <a16:creationId xmlns:a16="http://schemas.microsoft.com/office/drawing/2014/main" id="{F6591810-3688-43F7-A750-A79CEF3FF5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3125" y="4946650"/>
                        <a:ext cx="3292475" cy="615950"/>
                      </a:xfrm>
                      <a:prstGeom prst="rect">
                        <a:avLst/>
                      </a:prstGeom>
                      <a:solidFill>
                        <a:srgbClr val="CCFFFF"/>
                      </a:solidFill>
                    </p:spPr>
                  </p:pic>
                </p:oleObj>
              </mc:Fallback>
            </mc:AlternateContent>
          </a:graphicData>
        </a:graphic>
      </p:graphicFrame>
      <p:graphicFrame>
        <p:nvGraphicFramePr>
          <p:cNvPr id="511024" name="Object 48">
            <a:extLst>
              <a:ext uri="{FF2B5EF4-FFF2-40B4-BE49-F238E27FC236}">
                <a16:creationId xmlns:a16="http://schemas.microsoft.com/office/drawing/2014/main" id="{C1E1BEAD-0D64-4A25-84D9-7F38F34C944A}"/>
              </a:ext>
            </a:extLst>
          </p:cNvPr>
          <p:cNvGraphicFramePr>
            <a:graphicFrameLocks noChangeAspect="1"/>
          </p:cNvGraphicFramePr>
          <p:nvPr/>
        </p:nvGraphicFramePr>
        <p:xfrm>
          <a:off x="893763" y="5740400"/>
          <a:ext cx="1897062" cy="584200"/>
        </p:xfrm>
        <a:graphic>
          <a:graphicData uri="http://schemas.openxmlformats.org/presentationml/2006/ole">
            <mc:AlternateContent xmlns:mc="http://schemas.openxmlformats.org/markup-compatibility/2006">
              <mc:Choice xmlns:v="urn:schemas-microsoft-com:vml" Requires="v">
                <p:oleObj spid="_x0000_s816188" name="Equation" r:id="rId12" imgW="698400" imgH="215640" progId="Equation.DSMT4">
                  <p:embed/>
                </p:oleObj>
              </mc:Choice>
              <mc:Fallback>
                <p:oleObj name="Equation" r:id="rId12" imgW="698400" imgH="215640" progId="Equation.DSMT4">
                  <p:embed/>
                  <p:pic>
                    <p:nvPicPr>
                      <p:cNvPr id="511024" name="Object 48">
                        <a:extLst>
                          <a:ext uri="{FF2B5EF4-FFF2-40B4-BE49-F238E27FC236}">
                            <a16:creationId xmlns:a16="http://schemas.microsoft.com/office/drawing/2014/main" id="{C1E1BEAD-0D64-4A25-84D9-7F38F34C944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3763" y="5740400"/>
                        <a:ext cx="1897062" cy="584200"/>
                      </a:xfrm>
                      <a:prstGeom prst="rect">
                        <a:avLst/>
                      </a:prstGeom>
                      <a:solidFill>
                        <a:srgbClr val="CCFFFF"/>
                      </a:solidFill>
                    </p:spPr>
                  </p:pic>
                </p:oleObj>
              </mc:Fallback>
            </mc:AlternateContent>
          </a:graphicData>
        </a:graphic>
      </p:graphicFrame>
      <p:graphicFrame>
        <p:nvGraphicFramePr>
          <p:cNvPr id="511025" name="Object 49">
            <a:extLst>
              <a:ext uri="{FF2B5EF4-FFF2-40B4-BE49-F238E27FC236}">
                <a16:creationId xmlns:a16="http://schemas.microsoft.com/office/drawing/2014/main" id="{84D2EC1B-7DE1-4514-BB9B-D786F3FAFE48}"/>
              </a:ext>
            </a:extLst>
          </p:cNvPr>
          <p:cNvGraphicFramePr>
            <a:graphicFrameLocks noChangeAspect="1"/>
          </p:cNvGraphicFramePr>
          <p:nvPr/>
        </p:nvGraphicFramePr>
        <p:xfrm>
          <a:off x="5086350" y="4876800"/>
          <a:ext cx="2890838" cy="1166813"/>
        </p:xfrm>
        <a:graphic>
          <a:graphicData uri="http://schemas.openxmlformats.org/presentationml/2006/ole">
            <mc:AlternateContent xmlns:mc="http://schemas.openxmlformats.org/markup-compatibility/2006">
              <mc:Choice xmlns:v="urn:schemas-microsoft-com:vml" Requires="v">
                <p:oleObj spid="_x0000_s816189" name="Equation" r:id="rId14" imgW="1079280" imgH="431640" progId="Equation.DSMT4">
                  <p:embed/>
                </p:oleObj>
              </mc:Choice>
              <mc:Fallback>
                <p:oleObj name="Equation" r:id="rId14" imgW="1079280" imgH="431640" progId="Equation.DSMT4">
                  <p:embed/>
                  <p:pic>
                    <p:nvPicPr>
                      <p:cNvPr id="511025" name="Object 49">
                        <a:extLst>
                          <a:ext uri="{FF2B5EF4-FFF2-40B4-BE49-F238E27FC236}">
                            <a16:creationId xmlns:a16="http://schemas.microsoft.com/office/drawing/2014/main" id="{84D2EC1B-7DE1-4514-BB9B-D786F3FAFE4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86350" y="4876800"/>
                        <a:ext cx="2890838" cy="1166813"/>
                      </a:xfrm>
                      <a:prstGeom prst="rect">
                        <a:avLst/>
                      </a:prstGeom>
                      <a:solidFill>
                        <a:srgbClr val="CCFFFF"/>
                      </a:solidFill>
                      <a:ln>
                        <a:noFill/>
                      </a:ln>
                      <a:extLs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906874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11023"/>
                                        </p:tgtEl>
                                        <p:attrNameLst>
                                          <p:attrName>style.visibility</p:attrName>
                                        </p:attrNameLst>
                                      </p:cBhvr>
                                      <p:to>
                                        <p:strVal val="visible"/>
                                      </p:to>
                                    </p:set>
                                    <p:animEffect transition="in" filter="checkerboard(across)">
                                      <p:cBhvr>
                                        <p:cTn id="7" dur="500"/>
                                        <p:tgtEl>
                                          <p:spTgt spid="5110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11024"/>
                                        </p:tgtEl>
                                        <p:attrNameLst>
                                          <p:attrName>style.visibility</p:attrName>
                                        </p:attrNameLst>
                                      </p:cBhvr>
                                      <p:to>
                                        <p:strVal val="visible"/>
                                      </p:to>
                                    </p:set>
                                    <p:animEffect transition="in" filter="checkerboard(across)">
                                      <p:cBhvr>
                                        <p:cTn id="12" dur="500"/>
                                        <p:tgtEl>
                                          <p:spTgt spid="5110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511025"/>
                                        </p:tgtEl>
                                        <p:attrNameLst>
                                          <p:attrName>style.visibility</p:attrName>
                                        </p:attrNameLst>
                                      </p:cBhvr>
                                      <p:to>
                                        <p:strVal val="visible"/>
                                      </p:to>
                                    </p:set>
                                    <p:animEffect transition="in" filter="checkerboard(across)">
                                      <p:cBhvr>
                                        <p:cTn id="17" dur="500"/>
                                        <p:tgtEl>
                                          <p:spTgt spid="51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Text Box 2">
            <a:extLst>
              <a:ext uri="{FF2B5EF4-FFF2-40B4-BE49-F238E27FC236}">
                <a16:creationId xmlns:a16="http://schemas.microsoft.com/office/drawing/2014/main" id="{540C5F9B-C4BC-45CA-A35B-40890759022E}"/>
              </a:ext>
            </a:extLst>
          </p:cNvPr>
          <p:cNvSpPr txBox="1">
            <a:spLocks noChangeArrowheads="1"/>
          </p:cNvSpPr>
          <p:nvPr/>
        </p:nvSpPr>
        <p:spPr bwMode="auto">
          <a:xfrm>
            <a:off x="2743200" y="304800"/>
            <a:ext cx="46482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4800">
                <a:ea typeface="楷体_GB2312" pitchFamily="49" charset="-122"/>
              </a:rPr>
              <a:t>主要供暖方式</a:t>
            </a:r>
          </a:p>
        </p:txBody>
      </p:sp>
      <p:sp>
        <p:nvSpPr>
          <p:cNvPr id="507907" name="Text Box 3">
            <a:extLst>
              <a:ext uri="{FF2B5EF4-FFF2-40B4-BE49-F238E27FC236}">
                <a16:creationId xmlns:a16="http://schemas.microsoft.com/office/drawing/2014/main" id="{51844A28-9EAC-4CC1-ABE4-B8B2A3F40448}"/>
              </a:ext>
            </a:extLst>
          </p:cNvPr>
          <p:cNvSpPr txBox="1">
            <a:spLocks noChangeArrowheads="1"/>
          </p:cNvSpPr>
          <p:nvPr/>
        </p:nvSpPr>
        <p:spPr bwMode="auto">
          <a:xfrm>
            <a:off x="838200" y="2133600"/>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zh-CN" altLang="zh-CN" b="0">
              <a:solidFill>
                <a:schemeClr val="tx1"/>
              </a:solidFill>
              <a:ea typeface="宋体" panose="02010600030101010101" pitchFamily="2" charset="-122"/>
            </a:endParaRPr>
          </a:p>
        </p:txBody>
      </p:sp>
      <p:sp>
        <p:nvSpPr>
          <p:cNvPr id="507909" name="Oval 5">
            <a:extLst>
              <a:ext uri="{FF2B5EF4-FFF2-40B4-BE49-F238E27FC236}">
                <a16:creationId xmlns:a16="http://schemas.microsoft.com/office/drawing/2014/main" id="{779495E9-D8BA-4475-93DD-B5048EE0BB15}"/>
              </a:ext>
            </a:extLst>
          </p:cNvPr>
          <p:cNvSpPr>
            <a:spLocks noChangeArrowheads="1"/>
          </p:cNvSpPr>
          <p:nvPr/>
        </p:nvSpPr>
        <p:spPr bwMode="auto">
          <a:xfrm>
            <a:off x="3810000" y="2667000"/>
            <a:ext cx="1524000" cy="1524000"/>
          </a:xfrm>
          <a:prstGeom prst="ellipse">
            <a:avLst/>
          </a:prstGeom>
          <a:solidFill>
            <a:srgbClr val="FF66FF"/>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7913" name="Text Box 9">
            <a:extLst>
              <a:ext uri="{FF2B5EF4-FFF2-40B4-BE49-F238E27FC236}">
                <a16:creationId xmlns:a16="http://schemas.microsoft.com/office/drawing/2014/main" id="{7978D8E7-5783-40AB-9849-A94187B71E31}"/>
              </a:ext>
            </a:extLst>
          </p:cNvPr>
          <p:cNvSpPr txBox="1">
            <a:spLocks noChangeArrowheads="1"/>
          </p:cNvSpPr>
          <p:nvPr/>
        </p:nvSpPr>
        <p:spPr bwMode="auto">
          <a:xfrm>
            <a:off x="3962400" y="3124200"/>
            <a:ext cx="1600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a:solidFill>
                  <a:schemeClr val="bg2"/>
                </a:solidFill>
              </a:rPr>
              <a:t>热用户</a:t>
            </a:r>
          </a:p>
        </p:txBody>
      </p:sp>
      <p:grpSp>
        <p:nvGrpSpPr>
          <p:cNvPr id="507917" name="Group 13">
            <a:extLst>
              <a:ext uri="{FF2B5EF4-FFF2-40B4-BE49-F238E27FC236}">
                <a16:creationId xmlns:a16="http://schemas.microsoft.com/office/drawing/2014/main" id="{7BCFF818-A746-4967-A323-9EAB50701B0A}"/>
              </a:ext>
            </a:extLst>
          </p:cNvPr>
          <p:cNvGrpSpPr>
            <a:grpSpLocks/>
          </p:cNvGrpSpPr>
          <p:nvPr/>
        </p:nvGrpSpPr>
        <p:grpSpPr bwMode="auto">
          <a:xfrm>
            <a:off x="381000" y="1981200"/>
            <a:ext cx="2743200" cy="1828800"/>
            <a:chOff x="240" y="1248"/>
            <a:chExt cx="1728" cy="1152"/>
          </a:xfrm>
        </p:grpSpPr>
        <p:sp>
          <p:nvSpPr>
            <p:cNvPr id="507910" name="AutoShape 6">
              <a:extLst>
                <a:ext uri="{FF2B5EF4-FFF2-40B4-BE49-F238E27FC236}">
                  <a16:creationId xmlns:a16="http://schemas.microsoft.com/office/drawing/2014/main" id="{09C1D58D-184D-49E6-9CEC-B16068F86AE9}"/>
                </a:ext>
              </a:extLst>
            </p:cNvPr>
            <p:cNvSpPr>
              <a:spLocks noChangeArrowheads="1"/>
            </p:cNvSpPr>
            <p:nvPr/>
          </p:nvSpPr>
          <p:spPr bwMode="auto">
            <a:xfrm>
              <a:off x="240" y="1248"/>
              <a:ext cx="1728" cy="1152"/>
            </a:xfrm>
            <a:prstGeom prst="wedgeRoundRectCallout">
              <a:avLst>
                <a:gd name="adj1" fmla="val 74134"/>
                <a:gd name="adj2" fmla="val 27259"/>
                <a:gd name="adj3" fmla="val 16667"/>
              </a:avLst>
            </a:prstGeom>
            <a:solidFill>
              <a:schemeClr val="hlink"/>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
          <p:nvSpPr>
            <p:cNvPr id="507914" name="Text Box 10">
              <a:extLst>
                <a:ext uri="{FF2B5EF4-FFF2-40B4-BE49-F238E27FC236}">
                  <a16:creationId xmlns:a16="http://schemas.microsoft.com/office/drawing/2014/main" id="{658A4F81-EAFD-4CEA-8695-10678E0A67C6}"/>
                </a:ext>
              </a:extLst>
            </p:cNvPr>
            <p:cNvSpPr txBox="1">
              <a:spLocks noChangeArrowheads="1"/>
            </p:cNvSpPr>
            <p:nvPr/>
          </p:nvSpPr>
          <p:spPr bwMode="auto">
            <a:xfrm>
              <a:off x="384" y="1344"/>
              <a:ext cx="1488" cy="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a:solidFill>
                    <a:schemeClr val="bg2"/>
                  </a:solidFill>
                </a:rPr>
                <a:t>燃煤、燃气</a:t>
              </a:r>
            </a:p>
            <a:p>
              <a:r>
                <a:rPr lang="zh-CN" altLang="en-US" sz="3200">
                  <a:solidFill>
                    <a:schemeClr val="bg2"/>
                  </a:solidFill>
                </a:rPr>
                <a:t>锅炉</a:t>
              </a:r>
            </a:p>
            <a:p>
              <a:r>
                <a:rPr lang="zh-CN" altLang="en-US" sz="3200">
                  <a:solidFill>
                    <a:schemeClr val="bg2"/>
                  </a:solidFill>
                </a:rPr>
                <a:t>集中供热</a:t>
              </a:r>
            </a:p>
          </p:txBody>
        </p:sp>
      </p:grpSp>
      <p:grpSp>
        <p:nvGrpSpPr>
          <p:cNvPr id="507920" name="Group 16">
            <a:extLst>
              <a:ext uri="{FF2B5EF4-FFF2-40B4-BE49-F238E27FC236}">
                <a16:creationId xmlns:a16="http://schemas.microsoft.com/office/drawing/2014/main" id="{EAE9C23E-BC46-4D07-9739-06A90B2D0CCA}"/>
              </a:ext>
            </a:extLst>
          </p:cNvPr>
          <p:cNvGrpSpPr>
            <a:grpSpLocks/>
          </p:cNvGrpSpPr>
          <p:nvPr/>
        </p:nvGrpSpPr>
        <p:grpSpPr bwMode="auto">
          <a:xfrm>
            <a:off x="6019800" y="2133600"/>
            <a:ext cx="3124200" cy="2286000"/>
            <a:chOff x="3792" y="1344"/>
            <a:chExt cx="1968" cy="1440"/>
          </a:xfrm>
        </p:grpSpPr>
        <p:sp>
          <p:nvSpPr>
            <p:cNvPr id="507911" name="AutoShape 7">
              <a:extLst>
                <a:ext uri="{FF2B5EF4-FFF2-40B4-BE49-F238E27FC236}">
                  <a16:creationId xmlns:a16="http://schemas.microsoft.com/office/drawing/2014/main" id="{E17302F6-9FD2-436F-AA0E-2BA6CC20D496}"/>
                </a:ext>
              </a:extLst>
            </p:cNvPr>
            <p:cNvSpPr>
              <a:spLocks noChangeArrowheads="1"/>
            </p:cNvSpPr>
            <p:nvPr/>
          </p:nvSpPr>
          <p:spPr bwMode="auto">
            <a:xfrm>
              <a:off x="3792" y="1344"/>
              <a:ext cx="1776" cy="1440"/>
            </a:xfrm>
            <a:prstGeom prst="wedgeRoundRectCallout">
              <a:avLst>
                <a:gd name="adj1" fmla="val -72634"/>
                <a:gd name="adj2" fmla="val 2986"/>
                <a:gd name="adj3" fmla="val 16667"/>
              </a:avLst>
            </a:prstGeom>
            <a:solidFill>
              <a:schemeClr val="folHlink"/>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
          <p:nvSpPr>
            <p:cNvPr id="507915" name="Text Box 11">
              <a:extLst>
                <a:ext uri="{FF2B5EF4-FFF2-40B4-BE49-F238E27FC236}">
                  <a16:creationId xmlns:a16="http://schemas.microsoft.com/office/drawing/2014/main" id="{E73AFCDB-FE51-4867-9FF0-2AA4DA3BB9D9}"/>
                </a:ext>
              </a:extLst>
            </p:cNvPr>
            <p:cNvSpPr txBox="1">
              <a:spLocks noChangeArrowheads="1"/>
            </p:cNvSpPr>
            <p:nvPr/>
          </p:nvSpPr>
          <p:spPr bwMode="auto">
            <a:xfrm>
              <a:off x="3936" y="1392"/>
              <a:ext cx="1824" cy="1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dirty="0"/>
                <a:t>直接电采暖</a:t>
              </a:r>
            </a:p>
            <a:p>
              <a:r>
                <a:rPr lang="zh-CN" altLang="en-US" sz="3200" dirty="0"/>
                <a:t>（电热毯、</a:t>
              </a:r>
            </a:p>
            <a:p>
              <a:r>
                <a:rPr lang="zh-CN" altLang="en-US" sz="3200" dirty="0"/>
                <a:t>地板辐射、</a:t>
              </a:r>
            </a:p>
            <a:p>
              <a:r>
                <a:rPr lang="zh-CN" altLang="en-US" sz="3200" dirty="0"/>
                <a:t>电热膜）</a:t>
              </a:r>
            </a:p>
          </p:txBody>
        </p:sp>
      </p:grpSp>
      <p:grpSp>
        <p:nvGrpSpPr>
          <p:cNvPr id="507918" name="Group 14">
            <a:extLst>
              <a:ext uri="{FF2B5EF4-FFF2-40B4-BE49-F238E27FC236}">
                <a16:creationId xmlns:a16="http://schemas.microsoft.com/office/drawing/2014/main" id="{A2940843-BAAE-48A7-A78E-2314F8D7E421}"/>
              </a:ext>
            </a:extLst>
          </p:cNvPr>
          <p:cNvGrpSpPr>
            <a:grpSpLocks/>
          </p:cNvGrpSpPr>
          <p:nvPr/>
        </p:nvGrpSpPr>
        <p:grpSpPr bwMode="auto">
          <a:xfrm>
            <a:off x="2667000" y="5105400"/>
            <a:ext cx="3505200" cy="1371600"/>
            <a:chOff x="1680" y="3216"/>
            <a:chExt cx="2208" cy="864"/>
          </a:xfrm>
        </p:grpSpPr>
        <p:sp>
          <p:nvSpPr>
            <p:cNvPr id="507912" name="AutoShape 8">
              <a:extLst>
                <a:ext uri="{FF2B5EF4-FFF2-40B4-BE49-F238E27FC236}">
                  <a16:creationId xmlns:a16="http://schemas.microsoft.com/office/drawing/2014/main" id="{B7B89316-DB7D-4B92-8310-96FEB7D5225C}"/>
                </a:ext>
              </a:extLst>
            </p:cNvPr>
            <p:cNvSpPr>
              <a:spLocks noChangeArrowheads="1"/>
            </p:cNvSpPr>
            <p:nvPr/>
          </p:nvSpPr>
          <p:spPr bwMode="auto">
            <a:xfrm>
              <a:off x="1680" y="3216"/>
              <a:ext cx="2208" cy="864"/>
            </a:xfrm>
            <a:prstGeom prst="wedgeRoundRectCallout">
              <a:avLst>
                <a:gd name="adj1" fmla="val -4620"/>
                <a:gd name="adj2" fmla="val -117477"/>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
          <p:nvSpPr>
            <p:cNvPr id="507916" name="Text Box 12">
              <a:extLst>
                <a:ext uri="{FF2B5EF4-FFF2-40B4-BE49-F238E27FC236}">
                  <a16:creationId xmlns:a16="http://schemas.microsoft.com/office/drawing/2014/main" id="{415584B5-5E58-44F4-9BD7-4503D68B9C83}"/>
                </a:ext>
              </a:extLst>
            </p:cNvPr>
            <p:cNvSpPr txBox="1">
              <a:spLocks noChangeArrowheads="1"/>
            </p:cNvSpPr>
            <p:nvPr/>
          </p:nvSpPr>
          <p:spPr bwMode="auto">
            <a:xfrm>
              <a:off x="2016" y="3312"/>
              <a:ext cx="1680"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a:solidFill>
                    <a:schemeClr val="bg2"/>
                  </a:solidFill>
                </a:rPr>
                <a:t>热泵（空气</a:t>
              </a:r>
            </a:p>
            <a:p>
              <a:r>
                <a:rPr lang="zh-CN" altLang="en-US" sz="3200">
                  <a:solidFill>
                    <a:schemeClr val="bg2"/>
                  </a:solidFill>
                </a:rPr>
                <a:t>源、水源）</a:t>
              </a:r>
            </a:p>
          </p:txBody>
        </p:sp>
      </p:grpSp>
    </p:spTree>
    <p:extLst>
      <p:ext uri="{BB962C8B-B14F-4D97-AF65-F5344CB8AC3E}">
        <p14:creationId xmlns:p14="http://schemas.microsoft.com/office/powerpoint/2010/main" val="4213804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07917"/>
                                        </p:tgtEl>
                                        <p:attrNameLst>
                                          <p:attrName>style.visibility</p:attrName>
                                        </p:attrNameLst>
                                      </p:cBhvr>
                                      <p:to>
                                        <p:strVal val="visible"/>
                                      </p:to>
                                    </p:set>
                                    <p:anim calcmode="lin" valueType="num">
                                      <p:cBhvr additive="base">
                                        <p:cTn id="7" dur="500" fill="hold"/>
                                        <p:tgtEl>
                                          <p:spTgt spid="507917"/>
                                        </p:tgtEl>
                                        <p:attrNameLst>
                                          <p:attrName>ppt_x</p:attrName>
                                        </p:attrNameLst>
                                      </p:cBhvr>
                                      <p:tavLst>
                                        <p:tav tm="0">
                                          <p:val>
                                            <p:strVal val="0-#ppt_w/2"/>
                                          </p:val>
                                        </p:tav>
                                        <p:tav tm="100000">
                                          <p:val>
                                            <p:strVal val="#ppt_x"/>
                                          </p:val>
                                        </p:tav>
                                      </p:tavLst>
                                    </p:anim>
                                    <p:anim calcmode="lin" valueType="num">
                                      <p:cBhvr additive="base">
                                        <p:cTn id="8" dur="500" fill="hold"/>
                                        <p:tgtEl>
                                          <p:spTgt spid="50791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507920"/>
                                        </p:tgtEl>
                                        <p:attrNameLst>
                                          <p:attrName>style.visibility</p:attrName>
                                        </p:attrNameLst>
                                      </p:cBhvr>
                                      <p:to>
                                        <p:strVal val="visible"/>
                                      </p:to>
                                    </p:set>
                                    <p:anim calcmode="lin" valueType="num">
                                      <p:cBhvr additive="base">
                                        <p:cTn id="13" dur="500" fill="hold"/>
                                        <p:tgtEl>
                                          <p:spTgt spid="507920"/>
                                        </p:tgtEl>
                                        <p:attrNameLst>
                                          <p:attrName>ppt_x</p:attrName>
                                        </p:attrNameLst>
                                      </p:cBhvr>
                                      <p:tavLst>
                                        <p:tav tm="0">
                                          <p:val>
                                            <p:strVal val="1+#ppt_w/2"/>
                                          </p:val>
                                        </p:tav>
                                        <p:tav tm="100000">
                                          <p:val>
                                            <p:strVal val="#ppt_x"/>
                                          </p:val>
                                        </p:tav>
                                      </p:tavLst>
                                    </p:anim>
                                    <p:anim calcmode="lin" valueType="num">
                                      <p:cBhvr additive="base">
                                        <p:cTn id="14" dur="500" fill="hold"/>
                                        <p:tgtEl>
                                          <p:spTgt spid="50792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07918"/>
                                        </p:tgtEl>
                                        <p:attrNameLst>
                                          <p:attrName>style.visibility</p:attrName>
                                        </p:attrNameLst>
                                      </p:cBhvr>
                                      <p:to>
                                        <p:strVal val="visible"/>
                                      </p:to>
                                    </p:set>
                                    <p:anim calcmode="lin" valueType="num">
                                      <p:cBhvr additive="base">
                                        <p:cTn id="19" dur="500" fill="hold"/>
                                        <p:tgtEl>
                                          <p:spTgt spid="507918"/>
                                        </p:tgtEl>
                                        <p:attrNameLst>
                                          <p:attrName>ppt_x</p:attrName>
                                        </p:attrNameLst>
                                      </p:cBhvr>
                                      <p:tavLst>
                                        <p:tav tm="0">
                                          <p:val>
                                            <p:strVal val="#ppt_x"/>
                                          </p:val>
                                        </p:tav>
                                        <p:tav tm="100000">
                                          <p:val>
                                            <p:strVal val="#ppt_x"/>
                                          </p:val>
                                        </p:tav>
                                      </p:tavLst>
                                    </p:anim>
                                    <p:anim calcmode="lin" valueType="num">
                                      <p:cBhvr additive="base">
                                        <p:cTn id="20" dur="500" fill="hold"/>
                                        <p:tgtEl>
                                          <p:spTgt spid="5079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Text Box 1026">
            <a:extLst>
              <a:ext uri="{FF2B5EF4-FFF2-40B4-BE49-F238E27FC236}">
                <a16:creationId xmlns:a16="http://schemas.microsoft.com/office/drawing/2014/main" id="{C26BFB77-3D13-495E-824F-0ECFF707514C}"/>
              </a:ext>
            </a:extLst>
          </p:cNvPr>
          <p:cNvSpPr txBox="1">
            <a:spLocks noChangeArrowheads="1"/>
          </p:cNvSpPr>
          <p:nvPr/>
        </p:nvSpPr>
        <p:spPr bwMode="auto">
          <a:xfrm>
            <a:off x="1187450" y="260350"/>
            <a:ext cx="72009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400">
                <a:latin typeface="楷体_GB2312" pitchFamily="49" charset="-122"/>
                <a:ea typeface="楷体_GB2312" pitchFamily="49" charset="-122"/>
              </a:rPr>
              <a:t>热泵与能源</a:t>
            </a:r>
            <a:endParaRPr lang="zh-CN" altLang="en-US" sz="4400">
              <a:ea typeface="宋体" panose="02010600030101010101" pitchFamily="2" charset="-122"/>
            </a:endParaRPr>
          </a:p>
        </p:txBody>
      </p:sp>
      <p:sp>
        <p:nvSpPr>
          <p:cNvPr id="583683" name="Text Box 1027">
            <a:extLst>
              <a:ext uri="{FF2B5EF4-FFF2-40B4-BE49-F238E27FC236}">
                <a16:creationId xmlns:a16="http://schemas.microsoft.com/office/drawing/2014/main" id="{8AEA4D8F-647B-4DAD-8FF4-DC225D607266}"/>
              </a:ext>
            </a:extLst>
          </p:cNvPr>
          <p:cNvSpPr txBox="1">
            <a:spLocks noChangeArrowheads="1"/>
          </p:cNvSpPr>
          <p:nvPr/>
        </p:nvSpPr>
        <p:spPr bwMode="auto">
          <a:xfrm>
            <a:off x="971550" y="2492375"/>
            <a:ext cx="1079500" cy="638175"/>
          </a:xfrm>
          <a:prstGeom prst="rect">
            <a:avLst/>
          </a:prstGeom>
          <a:noFill/>
          <a:ln w="952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lang="zh-CN" altLang="en-US" sz="3200">
                <a:solidFill>
                  <a:schemeClr val="tx1"/>
                </a:solidFill>
                <a:ea typeface="宋体" panose="02010600030101010101" pitchFamily="2" charset="-122"/>
              </a:rPr>
              <a:t>燃烧</a:t>
            </a:r>
            <a:endParaRPr lang="zh-CN" altLang="en-US" sz="3200">
              <a:latin typeface="宋体" panose="02010600030101010101" pitchFamily="2" charset="-122"/>
              <a:ea typeface="宋体" panose="02010600030101010101" pitchFamily="2" charset="-122"/>
            </a:endParaRPr>
          </a:p>
        </p:txBody>
      </p:sp>
      <p:sp>
        <p:nvSpPr>
          <p:cNvPr id="583684" name="Rectangle 1028">
            <a:extLst>
              <a:ext uri="{FF2B5EF4-FFF2-40B4-BE49-F238E27FC236}">
                <a16:creationId xmlns:a16="http://schemas.microsoft.com/office/drawing/2014/main" id="{A5120D3A-D883-4F97-8311-0990FAD081DC}"/>
              </a:ext>
            </a:extLst>
          </p:cNvPr>
          <p:cNvSpPr>
            <a:spLocks noChangeArrowheads="1"/>
          </p:cNvSpPr>
          <p:nvPr/>
        </p:nvSpPr>
        <p:spPr bwMode="auto">
          <a:xfrm>
            <a:off x="6948488" y="4005263"/>
            <a:ext cx="1149350" cy="1566862"/>
          </a:xfrm>
          <a:prstGeom prst="rect">
            <a:avLst/>
          </a:prstGeom>
          <a:noFill/>
          <a:ln w="12700" cap="sq">
            <a:solidFill>
              <a:srgbClr val="00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ea typeface="宋体" panose="02010600030101010101" pitchFamily="2" charset="-122"/>
              </a:rPr>
              <a:t>供热供冷热水</a:t>
            </a:r>
          </a:p>
        </p:txBody>
      </p:sp>
      <p:grpSp>
        <p:nvGrpSpPr>
          <p:cNvPr id="583685" name="Group 1029">
            <a:extLst>
              <a:ext uri="{FF2B5EF4-FFF2-40B4-BE49-F238E27FC236}">
                <a16:creationId xmlns:a16="http://schemas.microsoft.com/office/drawing/2014/main" id="{223CFF28-F01B-4F34-8466-C8F5D055EB7B}"/>
              </a:ext>
            </a:extLst>
          </p:cNvPr>
          <p:cNvGrpSpPr>
            <a:grpSpLocks/>
          </p:cNvGrpSpPr>
          <p:nvPr/>
        </p:nvGrpSpPr>
        <p:grpSpPr bwMode="auto">
          <a:xfrm>
            <a:off x="3779838" y="3719513"/>
            <a:ext cx="2667000" cy="1871662"/>
            <a:chOff x="2515" y="1797"/>
            <a:chExt cx="1680" cy="1179"/>
          </a:xfrm>
        </p:grpSpPr>
        <p:sp>
          <p:nvSpPr>
            <p:cNvPr id="583686" name="Oval 1030">
              <a:extLst>
                <a:ext uri="{FF2B5EF4-FFF2-40B4-BE49-F238E27FC236}">
                  <a16:creationId xmlns:a16="http://schemas.microsoft.com/office/drawing/2014/main" id="{057FC580-8A86-4DAC-A143-D6F8659CF9B0}"/>
                </a:ext>
              </a:extLst>
            </p:cNvPr>
            <p:cNvSpPr>
              <a:spLocks noChangeArrowheads="1"/>
            </p:cNvSpPr>
            <p:nvPr/>
          </p:nvSpPr>
          <p:spPr bwMode="auto">
            <a:xfrm>
              <a:off x="2562" y="1797"/>
              <a:ext cx="1179" cy="1179"/>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687" name="Text Box 1031">
              <a:extLst>
                <a:ext uri="{FF2B5EF4-FFF2-40B4-BE49-F238E27FC236}">
                  <a16:creationId xmlns:a16="http://schemas.microsoft.com/office/drawing/2014/main" id="{FA47370C-046D-40EA-AAD0-AC9E144C3276}"/>
                </a:ext>
              </a:extLst>
            </p:cNvPr>
            <p:cNvSpPr txBox="1">
              <a:spLocks noChangeArrowheads="1"/>
            </p:cNvSpPr>
            <p:nvPr/>
          </p:nvSpPr>
          <p:spPr bwMode="auto">
            <a:xfrm>
              <a:off x="2515" y="2115"/>
              <a:ext cx="16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600">
                  <a:solidFill>
                    <a:schemeClr val="bg2"/>
                  </a:solidFill>
                </a:rPr>
                <a:t>    </a:t>
              </a:r>
              <a:r>
                <a:rPr lang="zh-CN" altLang="en-US" sz="3600">
                  <a:solidFill>
                    <a:schemeClr val="bg2"/>
                  </a:solidFill>
                </a:rPr>
                <a:t>热泵</a:t>
              </a:r>
            </a:p>
          </p:txBody>
        </p:sp>
      </p:grpSp>
      <p:sp>
        <p:nvSpPr>
          <p:cNvPr id="583688" name="AutoShape 1032">
            <a:extLst>
              <a:ext uri="{FF2B5EF4-FFF2-40B4-BE49-F238E27FC236}">
                <a16:creationId xmlns:a16="http://schemas.microsoft.com/office/drawing/2014/main" id="{789436DC-E443-4426-AA92-94A2B10D1603}"/>
              </a:ext>
            </a:extLst>
          </p:cNvPr>
          <p:cNvSpPr>
            <a:spLocks noChangeArrowheads="1"/>
          </p:cNvSpPr>
          <p:nvPr/>
        </p:nvSpPr>
        <p:spPr bwMode="auto">
          <a:xfrm>
            <a:off x="6011863" y="4652963"/>
            <a:ext cx="792162" cy="144462"/>
          </a:xfrm>
          <a:prstGeom prst="rightArrow">
            <a:avLst>
              <a:gd name="adj1" fmla="val 50000"/>
              <a:gd name="adj2" fmla="val 137088"/>
            </a:avLst>
          </a:prstGeom>
          <a:solidFill>
            <a:srgbClr val="00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689" name="AutoShape 1033">
            <a:extLst>
              <a:ext uri="{FF2B5EF4-FFF2-40B4-BE49-F238E27FC236}">
                <a16:creationId xmlns:a16="http://schemas.microsoft.com/office/drawing/2014/main" id="{0CA35463-D530-44E8-92F9-6DEF3344320E}"/>
              </a:ext>
            </a:extLst>
          </p:cNvPr>
          <p:cNvSpPr>
            <a:spLocks noChangeArrowheads="1"/>
          </p:cNvSpPr>
          <p:nvPr/>
        </p:nvSpPr>
        <p:spPr bwMode="auto">
          <a:xfrm rot="19800000">
            <a:off x="2320925" y="2063750"/>
            <a:ext cx="1943100" cy="144463"/>
          </a:xfrm>
          <a:prstGeom prst="rightArrow">
            <a:avLst>
              <a:gd name="adj1" fmla="val 50000"/>
              <a:gd name="adj2" fmla="val 336263"/>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690" name="AutoShape 1034">
            <a:extLst>
              <a:ext uri="{FF2B5EF4-FFF2-40B4-BE49-F238E27FC236}">
                <a16:creationId xmlns:a16="http://schemas.microsoft.com/office/drawing/2014/main" id="{ED367A77-4E93-4D8B-B83E-147EAB47750F}"/>
              </a:ext>
            </a:extLst>
          </p:cNvPr>
          <p:cNvSpPr>
            <a:spLocks noChangeArrowheads="1"/>
          </p:cNvSpPr>
          <p:nvPr/>
        </p:nvSpPr>
        <p:spPr bwMode="auto">
          <a:xfrm>
            <a:off x="1619250" y="1844675"/>
            <a:ext cx="144463" cy="576263"/>
          </a:xfrm>
          <a:prstGeom prst="downArrow">
            <a:avLst>
              <a:gd name="adj1" fmla="val 50000"/>
              <a:gd name="adj2" fmla="val 99725"/>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691" name="Rectangle 1035">
            <a:extLst>
              <a:ext uri="{FF2B5EF4-FFF2-40B4-BE49-F238E27FC236}">
                <a16:creationId xmlns:a16="http://schemas.microsoft.com/office/drawing/2014/main" id="{80302FEC-F760-4D4C-9D68-5E8D7F39FCF2}"/>
              </a:ext>
            </a:extLst>
          </p:cNvPr>
          <p:cNvSpPr>
            <a:spLocks noChangeArrowheads="1"/>
          </p:cNvSpPr>
          <p:nvPr/>
        </p:nvSpPr>
        <p:spPr bwMode="auto">
          <a:xfrm>
            <a:off x="611188" y="1052513"/>
            <a:ext cx="2089150" cy="592137"/>
          </a:xfrm>
          <a:prstGeom prst="rect">
            <a:avLst/>
          </a:prstGeom>
          <a:noFill/>
          <a:ln w="12700" cap="sq">
            <a:solidFill>
              <a:srgbClr val="FF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solidFill>
                  <a:srgbClr val="FFFF00"/>
                </a:solidFill>
                <a:ea typeface="宋体" panose="02010600030101010101" pitchFamily="2" charset="-122"/>
              </a:rPr>
              <a:t>化石燃料</a:t>
            </a:r>
          </a:p>
        </p:txBody>
      </p:sp>
      <p:sp>
        <p:nvSpPr>
          <p:cNvPr id="583692" name="Rectangle 1036">
            <a:extLst>
              <a:ext uri="{FF2B5EF4-FFF2-40B4-BE49-F238E27FC236}">
                <a16:creationId xmlns:a16="http://schemas.microsoft.com/office/drawing/2014/main" id="{3A2D28C9-28CA-4725-8E54-6345E846D47C}"/>
              </a:ext>
            </a:extLst>
          </p:cNvPr>
          <p:cNvSpPr>
            <a:spLocks noChangeArrowheads="1"/>
          </p:cNvSpPr>
          <p:nvPr/>
        </p:nvSpPr>
        <p:spPr bwMode="auto">
          <a:xfrm>
            <a:off x="4283075" y="1125538"/>
            <a:ext cx="1114425" cy="654050"/>
          </a:xfrm>
          <a:prstGeom prst="rect">
            <a:avLst/>
          </a:prstGeom>
          <a:solidFill>
            <a:srgbClr val="FFFF00"/>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chemeClr val="bg2"/>
                </a:solidFill>
              </a:rPr>
              <a:t>热能</a:t>
            </a:r>
          </a:p>
        </p:txBody>
      </p:sp>
      <p:sp>
        <p:nvSpPr>
          <p:cNvPr id="583693" name="Rectangle 1037">
            <a:extLst>
              <a:ext uri="{FF2B5EF4-FFF2-40B4-BE49-F238E27FC236}">
                <a16:creationId xmlns:a16="http://schemas.microsoft.com/office/drawing/2014/main" id="{87FE1F19-38F5-4B3F-9465-53C2AE6821C1}"/>
              </a:ext>
            </a:extLst>
          </p:cNvPr>
          <p:cNvSpPr>
            <a:spLocks noChangeArrowheads="1"/>
          </p:cNvSpPr>
          <p:nvPr/>
        </p:nvSpPr>
        <p:spPr bwMode="auto">
          <a:xfrm>
            <a:off x="4210050" y="2493963"/>
            <a:ext cx="1114425" cy="654050"/>
          </a:xfrm>
          <a:prstGeom prst="rect">
            <a:avLst/>
          </a:prstGeom>
          <a:solidFill>
            <a:srgbClr val="00FF00"/>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chemeClr val="bg2"/>
                </a:solidFill>
              </a:rPr>
              <a:t>电能</a:t>
            </a:r>
          </a:p>
        </p:txBody>
      </p:sp>
      <p:sp>
        <p:nvSpPr>
          <p:cNvPr id="583694" name="AutoShape 1038">
            <a:extLst>
              <a:ext uri="{FF2B5EF4-FFF2-40B4-BE49-F238E27FC236}">
                <a16:creationId xmlns:a16="http://schemas.microsoft.com/office/drawing/2014/main" id="{212ECE51-A981-4403-9702-B07F9E90E2D1}"/>
              </a:ext>
            </a:extLst>
          </p:cNvPr>
          <p:cNvSpPr>
            <a:spLocks noChangeArrowheads="1"/>
          </p:cNvSpPr>
          <p:nvPr/>
        </p:nvSpPr>
        <p:spPr bwMode="auto">
          <a:xfrm>
            <a:off x="4697413" y="1873250"/>
            <a:ext cx="144462" cy="576263"/>
          </a:xfrm>
          <a:prstGeom prst="downArrow">
            <a:avLst>
              <a:gd name="adj1" fmla="val 50000"/>
              <a:gd name="adj2" fmla="val 99726"/>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695" name="AutoShape 1039">
            <a:extLst>
              <a:ext uri="{FF2B5EF4-FFF2-40B4-BE49-F238E27FC236}">
                <a16:creationId xmlns:a16="http://schemas.microsoft.com/office/drawing/2014/main" id="{D9B82A5C-2587-4919-A8C9-B877B5FF3C68}"/>
              </a:ext>
            </a:extLst>
          </p:cNvPr>
          <p:cNvSpPr>
            <a:spLocks noChangeArrowheads="1"/>
          </p:cNvSpPr>
          <p:nvPr/>
        </p:nvSpPr>
        <p:spPr bwMode="auto">
          <a:xfrm>
            <a:off x="4697413" y="3170238"/>
            <a:ext cx="144462" cy="576262"/>
          </a:xfrm>
          <a:prstGeom prst="downArrow">
            <a:avLst>
              <a:gd name="adj1" fmla="val 50000"/>
              <a:gd name="adj2" fmla="val 99726"/>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696" name="Rectangle 1040">
            <a:extLst>
              <a:ext uri="{FF2B5EF4-FFF2-40B4-BE49-F238E27FC236}">
                <a16:creationId xmlns:a16="http://schemas.microsoft.com/office/drawing/2014/main" id="{6218E11C-6EAF-4662-8AC1-4C0B744FF20C}"/>
              </a:ext>
            </a:extLst>
          </p:cNvPr>
          <p:cNvSpPr>
            <a:spLocks noChangeArrowheads="1"/>
          </p:cNvSpPr>
          <p:nvPr/>
        </p:nvSpPr>
        <p:spPr bwMode="auto">
          <a:xfrm>
            <a:off x="6804025" y="981075"/>
            <a:ext cx="2339975" cy="1566863"/>
          </a:xfrm>
          <a:prstGeom prst="rect">
            <a:avLst/>
          </a:prstGeom>
          <a:noFill/>
          <a:ln w="12700" cap="sq">
            <a:solidFill>
              <a:srgbClr val="FF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solidFill>
                  <a:srgbClr val="FFFF00"/>
                </a:solidFill>
                <a:ea typeface="宋体" panose="02010600030101010101" pitchFamily="2" charset="-122"/>
              </a:rPr>
              <a:t>原子能，自然能（水、风、太阳）</a:t>
            </a:r>
          </a:p>
        </p:txBody>
      </p:sp>
      <p:sp>
        <p:nvSpPr>
          <p:cNvPr id="583697" name="AutoShape 1041">
            <a:extLst>
              <a:ext uri="{FF2B5EF4-FFF2-40B4-BE49-F238E27FC236}">
                <a16:creationId xmlns:a16="http://schemas.microsoft.com/office/drawing/2014/main" id="{E7240096-D87C-4F8A-A398-D042C94F0F4E}"/>
              </a:ext>
            </a:extLst>
          </p:cNvPr>
          <p:cNvSpPr>
            <a:spLocks noChangeArrowheads="1"/>
          </p:cNvSpPr>
          <p:nvPr/>
        </p:nvSpPr>
        <p:spPr bwMode="auto">
          <a:xfrm rot="10800000">
            <a:off x="5795963" y="1484313"/>
            <a:ext cx="792162" cy="144462"/>
          </a:xfrm>
          <a:prstGeom prst="rightArrow">
            <a:avLst>
              <a:gd name="adj1" fmla="val 50000"/>
              <a:gd name="adj2" fmla="val 137088"/>
            </a:avLst>
          </a:prstGeom>
          <a:solidFill>
            <a:srgbClr val="00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698" name="AutoShape 1042">
            <a:extLst>
              <a:ext uri="{FF2B5EF4-FFF2-40B4-BE49-F238E27FC236}">
                <a16:creationId xmlns:a16="http://schemas.microsoft.com/office/drawing/2014/main" id="{3F35DD8E-9A95-4C97-9EB1-C8EB50231E61}"/>
              </a:ext>
            </a:extLst>
          </p:cNvPr>
          <p:cNvSpPr>
            <a:spLocks noChangeArrowheads="1"/>
          </p:cNvSpPr>
          <p:nvPr/>
        </p:nvSpPr>
        <p:spPr bwMode="auto">
          <a:xfrm rot="8400000">
            <a:off x="5195888" y="3176588"/>
            <a:ext cx="1727200" cy="142875"/>
          </a:xfrm>
          <a:prstGeom prst="rightArrow">
            <a:avLst>
              <a:gd name="adj1" fmla="val 50000"/>
              <a:gd name="adj2" fmla="val 302222"/>
            </a:avLst>
          </a:prstGeom>
          <a:solidFill>
            <a:srgbClr val="00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699" name="AutoShape 1043">
            <a:extLst>
              <a:ext uri="{FF2B5EF4-FFF2-40B4-BE49-F238E27FC236}">
                <a16:creationId xmlns:a16="http://schemas.microsoft.com/office/drawing/2014/main" id="{840715F8-0F89-49BA-A6B7-70F1760B37F8}"/>
              </a:ext>
            </a:extLst>
          </p:cNvPr>
          <p:cNvSpPr>
            <a:spLocks noChangeArrowheads="1"/>
          </p:cNvSpPr>
          <p:nvPr/>
        </p:nvSpPr>
        <p:spPr bwMode="auto">
          <a:xfrm rot="8400000">
            <a:off x="5221288" y="2205038"/>
            <a:ext cx="1727200" cy="142875"/>
          </a:xfrm>
          <a:prstGeom prst="rightArrow">
            <a:avLst>
              <a:gd name="adj1" fmla="val 50000"/>
              <a:gd name="adj2" fmla="val 302222"/>
            </a:avLst>
          </a:prstGeom>
          <a:solidFill>
            <a:srgbClr val="00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700" name="AutoShape 1044">
            <a:extLst>
              <a:ext uri="{FF2B5EF4-FFF2-40B4-BE49-F238E27FC236}">
                <a16:creationId xmlns:a16="http://schemas.microsoft.com/office/drawing/2014/main" id="{0498818A-8E5F-4851-8D9E-F50E1D080D2A}"/>
              </a:ext>
            </a:extLst>
          </p:cNvPr>
          <p:cNvSpPr>
            <a:spLocks noChangeArrowheads="1"/>
          </p:cNvSpPr>
          <p:nvPr/>
        </p:nvSpPr>
        <p:spPr bwMode="auto">
          <a:xfrm rot="1920000">
            <a:off x="2268538" y="3573463"/>
            <a:ext cx="1727200" cy="142875"/>
          </a:xfrm>
          <a:prstGeom prst="rightArrow">
            <a:avLst>
              <a:gd name="adj1" fmla="val 50000"/>
              <a:gd name="adj2" fmla="val 302222"/>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701" name="Rectangle 1045">
            <a:extLst>
              <a:ext uri="{FF2B5EF4-FFF2-40B4-BE49-F238E27FC236}">
                <a16:creationId xmlns:a16="http://schemas.microsoft.com/office/drawing/2014/main" id="{F7216B5D-75F9-475F-8BF6-7A2718387B99}"/>
              </a:ext>
            </a:extLst>
          </p:cNvPr>
          <p:cNvSpPr>
            <a:spLocks noChangeArrowheads="1"/>
          </p:cNvSpPr>
          <p:nvPr/>
        </p:nvSpPr>
        <p:spPr bwMode="auto">
          <a:xfrm>
            <a:off x="323850" y="4868863"/>
            <a:ext cx="2663825" cy="1176337"/>
          </a:xfrm>
          <a:prstGeom prst="rect">
            <a:avLst/>
          </a:prstGeom>
          <a:noFill/>
          <a:ln w="12700" cap="sq">
            <a:solidFill>
              <a:srgbClr val="FF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solidFill>
                  <a:srgbClr val="FFFF00"/>
                </a:solidFill>
                <a:ea typeface="宋体" panose="02010600030101010101" pitchFamily="2" charset="-122"/>
              </a:rPr>
              <a:t>城市排热</a:t>
            </a:r>
          </a:p>
          <a:p>
            <a:r>
              <a:rPr lang="zh-CN" altLang="en-US" sz="3200">
                <a:solidFill>
                  <a:srgbClr val="FFFF00"/>
                </a:solidFill>
                <a:ea typeface="宋体" panose="02010600030101010101" pitchFamily="2" charset="-122"/>
              </a:rPr>
              <a:t>自然热源</a:t>
            </a:r>
          </a:p>
        </p:txBody>
      </p:sp>
      <p:sp>
        <p:nvSpPr>
          <p:cNvPr id="583702" name="AutoShape 1046">
            <a:extLst>
              <a:ext uri="{FF2B5EF4-FFF2-40B4-BE49-F238E27FC236}">
                <a16:creationId xmlns:a16="http://schemas.microsoft.com/office/drawing/2014/main" id="{EB517B5C-9D6E-45D3-B5AD-07482840B433}"/>
              </a:ext>
            </a:extLst>
          </p:cNvPr>
          <p:cNvSpPr>
            <a:spLocks noChangeArrowheads="1"/>
          </p:cNvSpPr>
          <p:nvPr/>
        </p:nvSpPr>
        <p:spPr bwMode="auto">
          <a:xfrm rot="20700000">
            <a:off x="3049588" y="4941888"/>
            <a:ext cx="792162" cy="144462"/>
          </a:xfrm>
          <a:prstGeom prst="rightArrow">
            <a:avLst>
              <a:gd name="adj1" fmla="val 50000"/>
              <a:gd name="adj2" fmla="val 137088"/>
            </a:avLst>
          </a:prstGeom>
          <a:solidFill>
            <a:srgbClr val="00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703" name="Oval 1047">
            <a:extLst>
              <a:ext uri="{FF2B5EF4-FFF2-40B4-BE49-F238E27FC236}">
                <a16:creationId xmlns:a16="http://schemas.microsoft.com/office/drawing/2014/main" id="{4AACAF74-21E9-47AA-A212-68E29AA4FAEB}"/>
              </a:ext>
            </a:extLst>
          </p:cNvPr>
          <p:cNvSpPr>
            <a:spLocks noChangeArrowheads="1"/>
          </p:cNvSpPr>
          <p:nvPr/>
        </p:nvSpPr>
        <p:spPr bwMode="auto">
          <a:xfrm>
            <a:off x="0" y="4365625"/>
            <a:ext cx="3132138" cy="2159000"/>
          </a:xfrm>
          <a:prstGeom prst="ellipse">
            <a:avLst/>
          </a:prstGeom>
          <a:noFill/>
          <a:ln w="38100" cap="sq">
            <a:solidFill>
              <a:schemeClr val="tx2"/>
            </a:solidFill>
            <a:round/>
            <a:headEnd type="none" w="sm" len="sm"/>
            <a:tailEnd type="none" w="sm" len="sm"/>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83704" name="Group 1048">
            <a:extLst>
              <a:ext uri="{FF2B5EF4-FFF2-40B4-BE49-F238E27FC236}">
                <a16:creationId xmlns:a16="http://schemas.microsoft.com/office/drawing/2014/main" id="{948955C2-A524-420B-9D33-BF5A384C9A36}"/>
              </a:ext>
            </a:extLst>
          </p:cNvPr>
          <p:cNvGrpSpPr>
            <a:grpSpLocks/>
          </p:cNvGrpSpPr>
          <p:nvPr/>
        </p:nvGrpSpPr>
        <p:grpSpPr bwMode="auto">
          <a:xfrm>
            <a:off x="468313" y="4221163"/>
            <a:ext cx="7847012" cy="1295400"/>
            <a:chOff x="295" y="2659"/>
            <a:chExt cx="4943" cy="816"/>
          </a:xfrm>
        </p:grpSpPr>
        <p:sp>
          <p:nvSpPr>
            <p:cNvPr id="583705" name="Rectangle 1049">
              <a:extLst>
                <a:ext uri="{FF2B5EF4-FFF2-40B4-BE49-F238E27FC236}">
                  <a16:creationId xmlns:a16="http://schemas.microsoft.com/office/drawing/2014/main" id="{2A2A7498-1432-4D35-AEE1-C58053D63984}"/>
                </a:ext>
              </a:extLst>
            </p:cNvPr>
            <p:cNvSpPr>
              <a:spLocks noChangeArrowheads="1"/>
            </p:cNvSpPr>
            <p:nvPr/>
          </p:nvSpPr>
          <p:spPr bwMode="auto">
            <a:xfrm>
              <a:off x="2154" y="2659"/>
              <a:ext cx="3084" cy="680"/>
            </a:xfrm>
            <a:prstGeom prst="rect">
              <a:avLst/>
            </a:prstGeom>
            <a:solidFill>
              <a:srgbClr val="CCFFFF"/>
            </a:solidFill>
            <a:ln w="12700" cap="sq">
              <a:solidFill>
                <a:srgbClr val="FFFF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solidFill>
                    <a:schemeClr val="bg1"/>
                  </a:solidFill>
                  <a:ea typeface="宋体" panose="02010600030101010101" pitchFamily="2" charset="-122"/>
                </a:rPr>
                <a:t>下水、地下铁道、工厂、大楼、变电所、垃圾焚烧</a:t>
              </a:r>
            </a:p>
          </p:txBody>
        </p:sp>
        <p:sp>
          <p:nvSpPr>
            <p:cNvPr id="583706" name="AutoShape 1050">
              <a:extLst>
                <a:ext uri="{FF2B5EF4-FFF2-40B4-BE49-F238E27FC236}">
                  <a16:creationId xmlns:a16="http://schemas.microsoft.com/office/drawing/2014/main" id="{71373D50-6D2E-48F9-BFDF-EA1EAD9808C6}"/>
                </a:ext>
              </a:extLst>
            </p:cNvPr>
            <p:cNvSpPr>
              <a:spLocks noChangeArrowheads="1"/>
            </p:cNvSpPr>
            <p:nvPr/>
          </p:nvSpPr>
          <p:spPr bwMode="auto">
            <a:xfrm>
              <a:off x="295" y="3067"/>
              <a:ext cx="1406" cy="408"/>
            </a:xfrm>
            <a:prstGeom prst="wedgeRoundRectCallout">
              <a:avLst>
                <a:gd name="adj1" fmla="val 80866"/>
                <a:gd name="adj2" fmla="val -74019"/>
                <a:gd name="adj3" fmla="val 16667"/>
              </a:avLst>
            </a:prstGeom>
            <a:noFill/>
            <a:ln w="38100" cap="sq">
              <a:solidFill>
                <a:srgbClr val="00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grpSp>
      <p:grpSp>
        <p:nvGrpSpPr>
          <p:cNvPr id="583707" name="Group 1051">
            <a:extLst>
              <a:ext uri="{FF2B5EF4-FFF2-40B4-BE49-F238E27FC236}">
                <a16:creationId xmlns:a16="http://schemas.microsoft.com/office/drawing/2014/main" id="{5AE334C3-C726-4BC4-B165-8B5E00755B49}"/>
              </a:ext>
            </a:extLst>
          </p:cNvPr>
          <p:cNvGrpSpPr>
            <a:grpSpLocks/>
          </p:cNvGrpSpPr>
          <p:nvPr/>
        </p:nvGrpSpPr>
        <p:grpSpPr bwMode="auto">
          <a:xfrm>
            <a:off x="468313" y="5445125"/>
            <a:ext cx="7848600" cy="1079500"/>
            <a:chOff x="295" y="3430"/>
            <a:chExt cx="4944" cy="680"/>
          </a:xfrm>
        </p:grpSpPr>
        <p:sp>
          <p:nvSpPr>
            <p:cNvPr id="583708" name="Rectangle 1052">
              <a:extLst>
                <a:ext uri="{FF2B5EF4-FFF2-40B4-BE49-F238E27FC236}">
                  <a16:creationId xmlns:a16="http://schemas.microsoft.com/office/drawing/2014/main" id="{F38BB48D-9A33-441F-B1EB-111BCB9C694D}"/>
                </a:ext>
              </a:extLst>
            </p:cNvPr>
            <p:cNvSpPr>
              <a:spLocks noChangeArrowheads="1"/>
            </p:cNvSpPr>
            <p:nvPr/>
          </p:nvSpPr>
          <p:spPr bwMode="auto">
            <a:xfrm>
              <a:off x="2155" y="3430"/>
              <a:ext cx="3084" cy="680"/>
            </a:xfrm>
            <a:prstGeom prst="rect">
              <a:avLst/>
            </a:prstGeom>
            <a:solidFill>
              <a:srgbClr val="CCFFFF"/>
            </a:solidFill>
            <a:ln w="12700" cap="sq">
              <a:solidFill>
                <a:srgbClr val="FFFF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solidFill>
                    <a:schemeClr val="bg1"/>
                  </a:solidFill>
                  <a:ea typeface="宋体" panose="02010600030101010101" pitchFamily="2" charset="-122"/>
                </a:rPr>
                <a:t>空气、地下水、海水、河川水、土壤、生物质气</a:t>
              </a:r>
            </a:p>
          </p:txBody>
        </p:sp>
        <p:sp>
          <p:nvSpPr>
            <p:cNvPr id="583709" name="AutoShape 1053">
              <a:extLst>
                <a:ext uri="{FF2B5EF4-FFF2-40B4-BE49-F238E27FC236}">
                  <a16:creationId xmlns:a16="http://schemas.microsoft.com/office/drawing/2014/main" id="{A9CA69F8-C715-4B1E-B864-F22DA7A3776A}"/>
                </a:ext>
              </a:extLst>
            </p:cNvPr>
            <p:cNvSpPr>
              <a:spLocks noChangeArrowheads="1"/>
            </p:cNvSpPr>
            <p:nvPr/>
          </p:nvSpPr>
          <p:spPr bwMode="auto">
            <a:xfrm>
              <a:off x="295" y="3430"/>
              <a:ext cx="1406" cy="408"/>
            </a:xfrm>
            <a:prstGeom prst="wedgeRoundRectCallout">
              <a:avLst>
                <a:gd name="adj1" fmla="val 85991"/>
                <a:gd name="adj2" fmla="val 34806"/>
                <a:gd name="adj3" fmla="val 16667"/>
              </a:avLst>
            </a:prstGeom>
            <a:noFill/>
            <a:ln w="38100" cap="sq">
              <a:solidFill>
                <a:srgbClr val="00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grpSp>
    </p:spTree>
    <p:extLst>
      <p:ext uri="{BB962C8B-B14F-4D97-AF65-F5344CB8AC3E}">
        <p14:creationId xmlns:p14="http://schemas.microsoft.com/office/powerpoint/2010/main" val="7834043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83704"/>
                                        </p:tgtEl>
                                        <p:attrNameLst>
                                          <p:attrName>style.visibility</p:attrName>
                                        </p:attrNameLst>
                                      </p:cBhvr>
                                      <p:to>
                                        <p:strVal val="visible"/>
                                      </p:to>
                                    </p:set>
                                    <p:anim calcmode="lin" valueType="num">
                                      <p:cBhvr additive="base">
                                        <p:cTn id="7" dur="500" fill="hold"/>
                                        <p:tgtEl>
                                          <p:spTgt spid="583704"/>
                                        </p:tgtEl>
                                        <p:attrNameLst>
                                          <p:attrName>ppt_x</p:attrName>
                                        </p:attrNameLst>
                                      </p:cBhvr>
                                      <p:tavLst>
                                        <p:tav tm="0">
                                          <p:val>
                                            <p:strVal val="#ppt_x"/>
                                          </p:val>
                                        </p:tav>
                                        <p:tav tm="100000">
                                          <p:val>
                                            <p:strVal val="#ppt_x"/>
                                          </p:val>
                                        </p:tav>
                                      </p:tavLst>
                                    </p:anim>
                                    <p:anim calcmode="lin" valueType="num">
                                      <p:cBhvr additive="base">
                                        <p:cTn id="8" dur="500" fill="hold"/>
                                        <p:tgtEl>
                                          <p:spTgt spid="58370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83707"/>
                                        </p:tgtEl>
                                        <p:attrNameLst>
                                          <p:attrName>style.visibility</p:attrName>
                                        </p:attrNameLst>
                                      </p:cBhvr>
                                      <p:to>
                                        <p:strVal val="visible"/>
                                      </p:to>
                                    </p:set>
                                    <p:anim calcmode="lin" valueType="num">
                                      <p:cBhvr additive="base">
                                        <p:cTn id="13" dur="500" fill="hold"/>
                                        <p:tgtEl>
                                          <p:spTgt spid="583707"/>
                                        </p:tgtEl>
                                        <p:attrNameLst>
                                          <p:attrName>ppt_x</p:attrName>
                                        </p:attrNameLst>
                                      </p:cBhvr>
                                      <p:tavLst>
                                        <p:tav tm="0">
                                          <p:val>
                                            <p:strVal val="#ppt_x"/>
                                          </p:val>
                                        </p:tav>
                                        <p:tav tm="100000">
                                          <p:val>
                                            <p:strVal val="#ppt_x"/>
                                          </p:val>
                                        </p:tav>
                                      </p:tavLst>
                                    </p:anim>
                                    <p:anim calcmode="lin" valueType="num">
                                      <p:cBhvr additive="base">
                                        <p:cTn id="14" dur="500" fill="hold"/>
                                        <p:tgtEl>
                                          <p:spTgt spid="5837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Text Box 1026">
            <a:extLst>
              <a:ext uri="{FF2B5EF4-FFF2-40B4-BE49-F238E27FC236}">
                <a16:creationId xmlns:a16="http://schemas.microsoft.com/office/drawing/2014/main" id="{F076C1CA-5A5E-4AE2-950F-40378D85C650}"/>
              </a:ext>
            </a:extLst>
          </p:cNvPr>
          <p:cNvSpPr txBox="1">
            <a:spLocks noChangeArrowheads="1"/>
          </p:cNvSpPr>
          <p:nvPr/>
        </p:nvSpPr>
        <p:spPr bwMode="auto">
          <a:xfrm>
            <a:off x="1403350" y="260350"/>
            <a:ext cx="72009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5400">
                <a:latin typeface="楷体_GB2312" pitchFamily="49" charset="-122"/>
                <a:ea typeface="楷体_GB2312" pitchFamily="49" charset="-122"/>
              </a:rPr>
              <a:t>水源热泵的效果</a:t>
            </a:r>
            <a:endParaRPr lang="zh-CN" altLang="en-US" sz="5400">
              <a:ea typeface="宋体" panose="02010600030101010101" pitchFamily="2" charset="-122"/>
            </a:endParaRPr>
          </a:p>
        </p:txBody>
      </p:sp>
      <p:sp>
        <p:nvSpPr>
          <p:cNvPr id="584707" name="Text Box 1027">
            <a:extLst>
              <a:ext uri="{FF2B5EF4-FFF2-40B4-BE49-F238E27FC236}">
                <a16:creationId xmlns:a16="http://schemas.microsoft.com/office/drawing/2014/main" id="{60FDC216-3A27-4B1B-BB45-3FC9C15E6AC2}"/>
              </a:ext>
            </a:extLst>
          </p:cNvPr>
          <p:cNvSpPr txBox="1">
            <a:spLocks noChangeArrowheads="1"/>
          </p:cNvSpPr>
          <p:nvPr/>
        </p:nvSpPr>
        <p:spPr bwMode="auto">
          <a:xfrm>
            <a:off x="539750" y="2043113"/>
            <a:ext cx="2519363" cy="3257550"/>
          </a:xfrm>
          <a:prstGeom prst="rect">
            <a:avLst/>
          </a:prstGeom>
          <a:noFill/>
          <a:ln w="952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50000"/>
              </a:spcBef>
            </a:pPr>
            <a:r>
              <a:rPr lang="en-US" altLang="zh-CN" sz="4400">
                <a:solidFill>
                  <a:schemeClr val="tx1"/>
                </a:solidFill>
                <a:ea typeface="宋体" panose="02010600030101010101" pitchFamily="2" charset="-122"/>
              </a:rPr>
              <a:t> </a:t>
            </a:r>
            <a:r>
              <a:rPr lang="zh-CN" altLang="en-US" sz="3600">
                <a:solidFill>
                  <a:schemeClr val="tx1"/>
                </a:solidFill>
                <a:latin typeface="宋体" panose="02010600030101010101" pitchFamily="2" charset="-122"/>
                <a:ea typeface="宋体" panose="02010600030101010101" pitchFamily="2" charset="-122"/>
              </a:rPr>
              <a:t>地热水、工业余热水、地表水、土壤等</a:t>
            </a:r>
            <a:r>
              <a:rPr lang="en-US" altLang="zh-CN" sz="3600">
                <a:ea typeface="楷体_GB2312" pitchFamily="49" charset="-122"/>
              </a:rPr>
              <a:t>10</a:t>
            </a:r>
            <a:r>
              <a:rPr lang="en-US" altLang="zh-CN" sz="3600">
                <a:ea typeface="楷体_GB2312" pitchFamily="49" charset="-122"/>
                <a:cs typeface="Times New Roman" panose="02020603050405020304" pitchFamily="18" charset="0"/>
              </a:rPr>
              <a:t>ºC~</a:t>
            </a:r>
            <a:r>
              <a:rPr lang="en-US" altLang="zh-CN" sz="3600">
                <a:ea typeface="楷体_GB2312" pitchFamily="49" charset="-122"/>
              </a:rPr>
              <a:t>60ºC</a:t>
            </a:r>
            <a:endParaRPr lang="en-US" altLang="zh-CN" sz="3600">
              <a:latin typeface="宋体" panose="02010600030101010101" pitchFamily="2" charset="-122"/>
              <a:ea typeface="宋体" panose="02010600030101010101" pitchFamily="2" charset="-122"/>
            </a:endParaRPr>
          </a:p>
        </p:txBody>
      </p:sp>
      <p:sp>
        <p:nvSpPr>
          <p:cNvPr id="584708" name="Rectangle 1028">
            <a:extLst>
              <a:ext uri="{FF2B5EF4-FFF2-40B4-BE49-F238E27FC236}">
                <a16:creationId xmlns:a16="http://schemas.microsoft.com/office/drawing/2014/main" id="{0B420BDD-F850-436D-86B2-BE8180B5C8F9}"/>
              </a:ext>
            </a:extLst>
          </p:cNvPr>
          <p:cNvSpPr>
            <a:spLocks noChangeArrowheads="1"/>
          </p:cNvSpPr>
          <p:nvPr/>
        </p:nvSpPr>
        <p:spPr bwMode="auto">
          <a:xfrm>
            <a:off x="3276600" y="5445125"/>
            <a:ext cx="3887788" cy="914400"/>
          </a:xfrm>
          <a:prstGeom prst="rect">
            <a:avLst/>
          </a:prstGeom>
          <a:solidFill>
            <a:srgbClr val="99FFCC"/>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5400">
                <a:solidFill>
                  <a:schemeClr val="bg2"/>
                </a:solidFill>
                <a:ea typeface="楷体_GB2312" pitchFamily="49" charset="-122"/>
              </a:rPr>
              <a:t>节能，环保</a:t>
            </a:r>
          </a:p>
        </p:txBody>
      </p:sp>
      <p:sp>
        <p:nvSpPr>
          <p:cNvPr id="584709" name="Rectangle 1029">
            <a:extLst>
              <a:ext uri="{FF2B5EF4-FFF2-40B4-BE49-F238E27FC236}">
                <a16:creationId xmlns:a16="http://schemas.microsoft.com/office/drawing/2014/main" id="{49F8B612-4956-4481-A18F-4D3A55438F31}"/>
              </a:ext>
            </a:extLst>
          </p:cNvPr>
          <p:cNvSpPr>
            <a:spLocks noChangeArrowheads="1"/>
          </p:cNvSpPr>
          <p:nvPr/>
        </p:nvSpPr>
        <p:spPr bwMode="auto">
          <a:xfrm>
            <a:off x="6948488" y="2852738"/>
            <a:ext cx="1582737" cy="1752600"/>
          </a:xfrm>
          <a:prstGeom prst="rect">
            <a:avLst/>
          </a:prstGeom>
          <a:noFill/>
          <a:ln w="12700" cap="sq">
            <a:solidFill>
              <a:srgbClr val="00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600"/>
              <a:t>45ºC~90ºC</a:t>
            </a:r>
            <a:r>
              <a:rPr lang="zh-CN" altLang="en-US" sz="3600">
                <a:solidFill>
                  <a:schemeClr val="tx1"/>
                </a:solidFill>
                <a:ea typeface="宋体" panose="02010600030101010101" pitchFamily="2" charset="-122"/>
              </a:rPr>
              <a:t>的热水</a:t>
            </a:r>
            <a:endParaRPr lang="zh-CN" altLang="en-US" sz="3600">
              <a:ea typeface="宋体" panose="02010600030101010101" pitchFamily="2" charset="-122"/>
            </a:endParaRPr>
          </a:p>
        </p:txBody>
      </p:sp>
      <p:sp>
        <p:nvSpPr>
          <p:cNvPr id="584710" name="Oval 1030">
            <a:extLst>
              <a:ext uri="{FF2B5EF4-FFF2-40B4-BE49-F238E27FC236}">
                <a16:creationId xmlns:a16="http://schemas.microsoft.com/office/drawing/2014/main" id="{982B0AAF-375E-4135-A030-B71E1D4C4461}"/>
              </a:ext>
            </a:extLst>
          </p:cNvPr>
          <p:cNvSpPr>
            <a:spLocks noChangeArrowheads="1"/>
          </p:cNvSpPr>
          <p:nvPr/>
        </p:nvSpPr>
        <p:spPr bwMode="auto">
          <a:xfrm>
            <a:off x="4064000" y="2852738"/>
            <a:ext cx="1871663" cy="1871662"/>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1" name="Text Box 1031">
            <a:extLst>
              <a:ext uri="{FF2B5EF4-FFF2-40B4-BE49-F238E27FC236}">
                <a16:creationId xmlns:a16="http://schemas.microsoft.com/office/drawing/2014/main" id="{C850C375-11B2-4B99-9CFB-3D0D9E86D860}"/>
              </a:ext>
            </a:extLst>
          </p:cNvPr>
          <p:cNvSpPr txBox="1">
            <a:spLocks noChangeArrowheads="1"/>
          </p:cNvSpPr>
          <p:nvPr/>
        </p:nvSpPr>
        <p:spPr bwMode="auto">
          <a:xfrm>
            <a:off x="3992563" y="3357563"/>
            <a:ext cx="2667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600">
                <a:solidFill>
                  <a:schemeClr val="bg2"/>
                </a:solidFill>
              </a:rPr>
              <a:t>水源热泵</a:t>
            </a:r>
          </a:p>
        </p:txBody>
      </p:sp>
      <p:sp>
        <p:nvSpPr>
          <p:cNvPr id="584712" name="AutoShape 1032">
            <a:extLst>
              <a:ext uri="{FF2B5EF4-FFF2-40B4-BE49-F238E27FC236}">
                <a16:creationId xmlns:a16="http://schemas.microsoft.com/office/drawing/2014/main" id="{FD39707E-FA4A-489F-960B-A5F381865BAB}"/>
              </a:ext>
            </a:extLst>
          </p:cNvPr>
          <p:cNvSpPr>
            <a:spLocks noChangeArrowheads="1"/>
          </p:cNvSpPr>
          <p:nvPr/>
        </p:nvSpPr>
        <p:spPr bwMode="auto">
          <a:xfrm>
            <a:off x="6011863" y="3573463"/>
            <a:ext cx="792162" cy="503237"/>
          </a:xfrm>
          <a:prstGeom prst="rightArrow">
            <a:avLst>
              <a:gd name="adj1" fmla="val 50000"/>
              <a:gd name="adj2" fmla="val 39353"/>
            </a:avLst>
          </a:prstGeom>
          <a:solidFill>
            <a:srgbClr val="00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3" name="AutoShape 1033">
            <a:extLst>
              <a:ext uri="{FF2B5EF4-FFF2-40B4-BE49-F238E27FC236}">
                <a16:creationId xmlns:a16="http://schemas.microsoft.com/office/drawing/2014/main" id="{8FD597D5-DFD4-467D-9741-0EA10EDA81F1}"/>
              </a:ext>
            </a:extLst>
          </p:cNvPr>
          <p:cNvSpPr>
            <a:spLocks noChangeArrowheads="1"/>
          </p:cNvSpPr>
          <p:nvPr/>
        </p:nvSpPr>
        <p:spPr bwMode="auto">
          <a:xfrm>
            <a:off x="3203575" y="3644900"/>
            <a:ext cx="792163" cy="360363"/>
          </a:xfrm>
          <a:prstGeom prst="rightArrow">
            <a:avLst>
              <a:gd name="adj1" fmla="val 50000"/>
              <a:gd name="adj2" fmla="val 54956"/>
            </a:avLst>
          </a:prstGeom>
          <a:solidFill>
            <a:srgbClr val="00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4" name="AutoShape 1034">
            <a:extLst>
              <a:ext uri="{FF2B5EF4-FFF2-40B4-BE49-F238E27FC236}">
                <a16:creationId xmlns:a16="http://schemas.microsoft.com/office/drawing/2014/main" id="{E0EFD36A-340D-4BE5-9225-8BF6233A5FA4}"/>
              </a:ext>
            </a:extLst>
          </p:cNvPr>
          <p:cNvSpPr>
            <a:spLocks noChangeArrowheads="1"/>
          </p:cNvSpPr>
          <p:nvPr/>
        </p:nvSpPr>
        <p:spPr bwMode="auto">
          <a:xfrm>
            <a:off x="4929188" y="2276475"/>
            <a:ext cx="144462" cy="576263"/>
          </a:xfrm>
          <a:prstGeom prst="downArrow">
            <a:avLst>
              <a:gd name="adj1" fmla="val 50000"/>
              <a:gd name="adj2" fmla="val 99726"/>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5" name="Rectangle 1035">
            <a:extLst>
              <a:ext uri="{FF2B5EF4-FFF2-40B4-BE49-F238E27FC236}">
                <a16:creationId xmlns:a16="http://schemas.microsoft.com/office/drawing/2014/main" id="{C9F13994-153C-4566-BBB9-ABB1AAD62569}"/>
              </a:ext>
            </a:extLst>
          </p:cNvPr>
          <p:cNvSpPr>
            <a:spLocks noChangeArrowheads="1"/>
          </p:cNvSpPr>
          <p:nvPr/>
        </p:nvSpPr>
        <p:spPr bwMode="auto">
          <a:xfrm>
            <a:off x="4065588" y="1557338"/>
            <a:ext cx="2089150" cy="654050"/>
          </a:xfrm>
          <a:prstGeom prst="rect">
            <a:avLst/>
          </a:prstGeom>
          <a:noFill/>
          <a:ln w="12700" cap="sq">
            <a:solidFill>
              <a:srgbClr val="FF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600">
                <a:solidFill>
                  <a:srgbClr val="FFFF00"/>
                </a:solidFill>
                <a:ea typeface="宋体" panose="02010600030101010101" pitchFamily="2" charset="-122"/>
              </a:rPr>
              <a:t>少量电</a:t>
            </a:r>
          </a:p>
        </p:txBody>
      </p:sp>
      <p:sp>
        <p:nvSpPr>
          <p:cNvPr id="584716" name="Rectangle 1036">
            <a:extLst>
              <a:ext uri="{FF2B5EF4-FFF2-40B4-BE49-F238E27FC236}">
                <a16:creationId xmlns:a16="http://schemas.microsoft.com/office/drawing/2014/main" id="{2696D308-07F9-46EB-8E6F-D279F36486AA}"/>
              </a:ext>
            </a:extLst>
          </p:cNvPr>
          <p:cNvSpPr>
            <a:spLocks noChangeArrowheads="1"/>
          </p:cNvSpPr>
          <p:nvPr/>
        </p:nvSpPr>
        <p:spPr bwMode="auto">
          <a:xfrm>
            <a:off x="5175250" y="2205038"/>
            <a:ext cx="425450" cy="654050"/>
          </a:xfrm>
          <a:prstGeom prst="rect">
            <a:avLst/>
          </a:prstGeom>
          <a:solidFill>
            <a:srgbClr val="FFFF00"/>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solidFill>
                  <a:schemeClr val="bg2"/>
                </a:solidFill>
              </a:rPr>
              <a:t>1</a:t>
            </a:r>
          </a:p>
        </p:txBody>
      </p:sp>
      <p:sp>
        <p:nvSpPr>
          <p:cNvPr id="584717" name="Rectangle 1037">
            <a:extLst>
              <a:ext uri="{FF2B5EF4-FFF2-40B4-BE49-F238E27FC236}">
                <a16:creationId xmlns:a16="http://schemas.microsoft.com/office/drawing/2014/main" id="{2A57F4A9-5B6E-402F-819B-034B197A7B25}"/>
              </a:ext>
            </a:extLst>
          </p:cNvPr>
          <p:cNvSpPr>
            <a:spLocks noChangeArrowheads="1"/>
          </p:cNvSpPr>
          <p:nvPr/>
        </p:nvSpPr>
        <p:spPr bwMode="auto">
          <a:xfrm>
            <a:off x="3348038" y="2919413"/>
            <a:ext cx="425450" cy="654050"/>
          </a:xfrm>
          <a:prstGeom prst="rect">
            <a:avLst/>
          </a:prstGeom>
          <a:solidFill>
            <a:srgbClr val="00FF00"/>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solidFill>
                  <a:schemeClr val="bg2"/>
                </a:solidFill>
              </a:rPr>
              <a:t>3</a:t>
            </a:r>
          </a:p>
        </p:txBody>
      </p:sp>
      <p:sp>
        <p:nvSpPr>
          <p:cNvPr id="584718" name="Rectangle 1038">
            <a:extLst>
              <a:ext uri="{FF2B5EF4-FFF2-40B4-BE49-F238E27FC236}">
                <a16:creationId xmlns:a16="http://schemas.microsoft.com/office/drawing/2014/main" id="{02BF0DED-2039-4440-81B3-69FC62C5A645}"/>
              </a:ext>
            </a:extLst>
          </p:cNvPr>
          <p:cNvSpPr>
            <a:spLocks noChangeArrowheads="1"/>
          </p:cNvSpPr>
          <p:nvPr/>
        </p:nvSpPr>
        <p:spPr bwMode="auto">
          <a:xfrm>
            <a:off x="6156325" y="2781300"/>
            <a:ext cx="425450" cy="654050"/>
          </a:xfrm>
          <a:prstGeom prst="rect">
            <a:avLst/>
          </a:prstGeom>
          <a:solidFill>
            <a:srgbClr val="00FF00"/>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solidFill>
                  <a:schemeClr val="bg2"/>
                </a:solidFill>
              </a:rPr>
              <a:t>4</a:t>
            </a:r>
          </a:p>
        </p:txBody>
      </p:sp>
    </p:spTree>
    <p:extLst>
      <p:ext uri="{BB962C8B-B14F-4D97-AF65-F5344CB8AC3E}">
        <p14:creationId xmlns:p14="http://schemas.microsoft.com/office/powerpoint/2010/main" val="22552769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4716"/>
                                        </p:tgtEl>
                                        <p:attrNameLst>
                                          <p:attrName>style.visibility</p:attrName>
                                        </p:attrNameLst>
                                      </p:cBhvr>
                                      <p:to>
                                        <p:strVal val="visible"/>
                                      </p:to>
                                    </p:set>
                                    <p:animEffect transition="in" filter="blinds(horizontal)">
                                      <p:cBhvr>
                                        <p:cTn id="7" dur="500"/>
                                        <p:tgtEl>
                                          <p:spTgt spid="5847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84717"/>
                                        </p:tgtEl>
                                        <p:attrNameLst>
                                          <p:attrName>style.visibility</p:attrName>
                                        </p:attrNameLst>
                                      </p:cBhvr>
                                      <p:to>
                                        <p:strVal val="visible"/>
                                      </p:to>
                                    </p:set>
                                    <p:animEffect transition="in" filter="blinds(horizontal)">
                                      <p:cBhvr>
                                        <p:cTn id="12" dur="500"/>
                                        <p:tgtEl>
                                          <p:spTgt spid="5847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84718"/>
                                        </p:tgtEl>
                                        <p:attrNameLst>
                                          <p:attrName>style.visibility</p:attrName>
                                        </p:attrNameLst>
                                      </p:cBhvr>
                                      <p:to>
                                        <p:strVal val="visible"/>
                                      </p:to>
                                    </p:set>
                                    <p:animEffect transition="in" filter="blinds(horizontal)">
                                      <p:cBhvr>
                                        <p:cTn id="17" dur="500"/>
                                        <p:tgtEl>
                                          <p:spTgt spid="5847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84708"/>
                                        </p:tgtEl>
                                        <p:attrNameLst>
                                          <p:attrName>style.visibility</p:attrName>
                                        </p:attrNameLst>
                                      </p:cBhvr>
                                      <p:to>
                                        <p:strVal val="visible"/>
                                      </p:to>
                                    </p:set>
                                    <p:animEffect transition="in" filter="blinds(horizontal)">
                                      <p:cBhvr>
                                        <p:cTn id="22" dur="1000"/>
                                        <p:tgtEl>
                                          <p:spTgt spid="584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8" grpId="0" animBg="1"/>
      <p:bldP spid="584716" grpId="0" animBg="1"/>
      <p:bldP spid="584717" grpId="0" animBg="1"/>
      <p:bldP spid="5847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60" name="Rectangle 32">
            <a:extLst>
              <a:ext uri="{FF2B5EF4-FFF2-40B4-BE49-F238E27FC236}">
                <a16:creationId xmlns:a16="http://schemas.microsoft.com/office/drawing/2014/main" id="{D2BDCF24-D98F-4A40-A0B2-6F739B7A4A03}"/>
              </a:ext>
            </a:extLst>
          </p:cNvPr>
          <p:cNvSpPr>
            <a:spLocks noChangeArrowheads="1"/>
          </p:cNvSpPr>
          <p:nvPr/>
        </p:nvSpPr>
        <p:spPr bwMode="auto">
          <a:xfrm>
            <a:off x="6324600" y="4954488"/>
            <a:ext cx="609600" cy="106680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31" name="Text Box 3">
            <a:extLst>
              <a:ext uri="{FF2B5EF4-FFF2-40B4-BE49-F238E27FC236}">
                <a16:creationId xmlns:a16="http://schemas.microsoft.com/office/drawing/2014/main" id="{B524E64E-F71C-43E9-8B47-F4FEB20230BA}"/>
              </a:ext>
            </a:extLst>
          </p:cNvPr>
          <p:cNvSpPr txBox="1">
            <a:spLocks noChangeArrowheads="1"/>
          </p:cNvSpPr>
          <p:nvPr/>
        </p:nvSpPr>
        <p:spPr bwMode="auto">
          <a:xfrm>
            <a:off x="2743200" y="228600"/>
            <a:ext cx="46482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4800">
                <a:ea typeface="楷体_GB2312" pitchFamily="49" charset="-122"/>
              </a:rPr>
              <a:t>能量利用系数</a:t>
            </a:r>
          </a:p>
        </p:txBody>
      </p:sp>
      <p:sp>
        <p:nvSpPr>
          <p:cNvPr id="508932" name="Text Box 4">
            <a:extLst>
              <a:ext uri="{FF2B5EF4-FFF2-40B4-BE49-F238E27FC236}">
                <a16:creationId xmlns:a16="http://schemas.microsoft.com/office/drawing/2014/main" id="{7DC27966-F232-42AB-B7AC-64A4E5FCA547}"/>
              </a:ext>
            </a:extLst>
          </p:cNvPr>
          <p:cNvSpPr txBox="1">
            <a:spLocks noChangeArrowheads="1"/>
          </p:cNvSpPr>
          <p:nvPr/>
        </p:nvSpPr>
        <p:spPr bwMode="auto">
          <a:xfrm>
            <a:off x="304800" y="1600200"/>
            <a:ext cx="152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a:t>直接电</a:t>
            </a:r>
          </a:p>
        </p:txBody>
      </p:sp>
      <p:sp>
        <p:nvSpPr>
          <p:cNvPr id="508934" name="Text Box 6">
            <a:extLst>
              <a:ext uri="{FF2B5EF4-FFF2-40B4-BE49-F238E27FC236}">
                <a16:creationId xmlns:a16="http://schemas.microsoft.com/office/drawing/2014/main" id="{1C244B18-D1DC-46F7-8E72-314033EE5AD1}"/>
              </a:ext>
            </a:extLst>
          </p:cNvPr>
          <p:cNvSpPr txBox="1">
            <a:spLocks noChangeArrowheads="1"/>
          </p:cNvSpPr>
          <p:nvPr/>
        </p:nvSpPr>
        <p:spPr bwMode="auto">
          <a:xfrm>
            <a:off x="1828800" y="1600200"/>
            <a:ext cx="1219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a:t>100%</a:t>
            </a:r>
          </a:p>
        </p:txBody>
      </p:sp>
      <p:sp>
        <p:nvSpPr>
          <p:cNvPr id="508935" name="Oval 7">
            <a:extLst>
              <a:ext uri="{FF2B5EF4-FFF2-40B4-BE49-F238E27FC236}">
                <a16:creationId xmlns:a16="http://schemas.microsoft.com/office/drawing/2014/main" id="{56BEC0FC-54F1-4025-ADE2-2D6611E099DA}"/>
              </a:ext>
            </a:extLst>
          </p:cNvPr>
          <p:cNvSpPr>
            <a:spLocks noChangeArrowheads="1"/>
          </p:cNvSpPr>
          <p:nvPr/>
        </p:nvSpPr>
        <p:spPr bwMode="auto">
          <a:xfrm>
            <a:off x="3048000" y="1600200"/>
            <a:ext cx="609600" cy="609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36" name="Line 8">
            <a:extLst>
              <a:ext uri="{FF2B5EF4-FFF2-40B4-BE49-F238E27FC236}">
                <a16:creationId xmlns:a16="http://schemas.microsoft.com/office/drawing/2014/main" id="{A2030763-1763-4304-BB34-DF225328828A}"/>
              </a:ext>
            </a:extLst>
          </p:cNvPr>
          <p:cNvSpPr>
            <a:spLocks noChangeShapeType="1"/>
          </p:cNvSpPr>
          <p:nvPr/>
        </p:nvSpPr>
        <p:spPr bwMode="auto">
          <a:xfrm>
            <a:off x="3657600" y="1905000"/>
            <a:ext cx="3200400"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8937" name="Text Box 9">
            <a:extLst>
              <a:ext uri="{FF2B5EF4-FFF2-40B4-BE49-F238E27FC236}">
                <a16:creationId xmlns:a16="http://schemas.microsoft.com/office/drawing/2014/main" id="{39C549A0-11AC-44D3-BF6E-0B3D64DCE467}"/>
              </a:ext>
            </a:extLst>
          </p:cNvPr>
          <p:cNvSpPr txBox="1">
            <a:spLocks noChangeArrowheads="1"/>
          </p:cNvSpPr>
          <p:nvPr/>
        </p:nvSpPr>
        <p:spPr bwMode="auto">
          <a:xfrm>
            <a:off x="2971800" y="2286000"/>
            <a:ext cx="1219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dirty="0"/>
              <a:t>电厂</a:t>
            </a:r>
          </a:p>
        </p:txBody>
      </p:sp>
      <p:sp>
        <p:nvSpPr>
          <p:cNvPr id="508938" name="Text Box 10">
            <a:extLst>
              <a:ext uri="{FF2B5EF4-FFF2-40B4-BE49-F238E27FC236}">
                <a16:creationId xmlns:a16="http://schemas.microsoft.com/office/drawing/2014/main" id="{429E875B-2289-4AC2-98E1-1861DFDCAC4C}"/>
              </a:ext>
            </a:extLst>
          </p:cNvPr>
          <p:cNvSpPr txBox="1">
            <a:spLocks noChangeArrowheads="1"/>
          </p:cNvSpPr>
          <p:nvPr/>
        </p:nvSpPr>
        <p:spPr bwMode="auto">
          <a:xfrm>
            <a:off x="4343400" y="1295400"/>
            <a:ext cx="1828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a:t>发电</a:t>
            </a:r>
            <a:r>
              <a:rPr lang="en-US" altLang="zh-CN" sz="3200"/>
              <a:t>33%</a:t>
            </a:r>
          </a:p>
        </p:txBody>
      </p:sp>
      <p:sp>
        <p:nvSpPr>
          <p:cNvPr id="508939" name="Line 11">
            <a:extLst>
              <a:ext uri="{FF2B5EF4-FFF2-40B4-BE49-F238E27FC236}">
                <a16:creationId xmlns:a16="http://schemas.microsoft.com/office/drawing/2014/main" id="{689499D1-60B2-4EE1-9731-89405DCE9F66}"/>
              </a:ext>
            </a:extLst>
          </p:cNvPr>
          <p:cNvSpPr>
            <a:spLocks noChangeShapeType="1"/>
          </p:cNvSpPr>
          <p:nvPr/>
        </p:nvSpPr>
        <p:spPr bwMode="auto">
          <a:xfrm>
            <a:off x="5257800" y="1905000"/>
            <a:ext cx="0" cy="471488"/>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8940" name="Text Box 12">
            <a:extLst>
              <a:ext uri="{FF2B5EF4-FFF2-40B4-BE49-F238E27FC236}">
                <a16:creationId xmlns:a16="http://schemas.microsoft.com/office/drawing/2014/main" id="{86CAF059-5DF2-43D5-9A2B-4B4319B2EAED}"/>
              </a:ext>
            </a:extLst>
          </p:cNvPr>
          <p:cNvSpPr txBox="1">
            <a:spLocks noChangeArrowheads="1"/>
          </p:cNvSpPr>
          <p:nvPr/>
        </p:nvSpPr>
        <p:spPr bwMode="auto">
          <a:xfrm>
            <a:off x="4495800" y="2362200"/>
            <a:ext cx="1828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dirty="0"/>
              <a:t>损失</a:t>
            </a:r>
            <a:r>
              <a:rPr lang="en-US" altLang="zh-CN" sz="3200" dirty="0"/>
              <a:t>67%</a:t>
            </a:r>
          </a:p>
        </p:txBody>
      </p:sp>
      <p:sp>
        <p:nvSpPr>
          <p:cNvPr id="508941" name="Rectangle 13">
            <a:extLst>
              <a:ext uri="{FF2B5EF4-FFF2-40B4-BE49-F238E27FC236}">
                <a16:creationId xmlns:a16="http://schemas.microsoft.com/office/drawing/2014/main" id="{57BDCA5A-98E4-42DF-AFA9-5F12C730CB09}"/>
              </a:ext>
            </a:extLst>
          </p:cNvPr>
          <p:cNvSpPr>
            <a:spLocks noChangeArrowheads="1"/>
          </p:cNvSpPr>
          <p:nvPr/>
        </p:nvSpPr>
        <p:spPr bwMode="auto">
          <a:xfrm>
            <a:off x="6934200" y="1447800"/>
            <a:ext cx="1828800" cy="91440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42" name="Text Box 14">
            <a:extLst>
              <a:ext uri="{FF2B5EF4-FFF2-40B4-BE49-F238E27FC236}">
                <a16:creationId xmlns:a16="http://schemas.microsoft.com/office/drawing/2014/main" id="{3D52E199-3F1D-46A3-A56E-CE5CA9374713}"/>
              </a:ext>
            </a:extLst>
          </p:cNvPr>
          <p:cNvSpPr txBox="1">
            <a:spLocks noChangeArrowheads="1"/>
          </p:cNvSpPr>
          <p:nvPr/>
        </p:nvSpPr>
        <p:spPr bwMode="auto">
          <a:xfrm>
            <a:off x="6934200" y="1600200"/>
            <a:ext cx="1828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a:solidFill>
                  <a:schemeClr val="bg2"/>
                </a:solidFill>
              </a:rPr>
              <a:t>房间</a:t>
            </a:r>
            <a:r>
              <a:rPr lang="en-US" altLang="zh-CN" sz="3200">
                <a:solidFill>
                  <a:schemeClr val="bg2"/>
                </a:solidFill>
              </a:rPr>
              <a:t>33%</a:t>
            </a:r>
          </a:p>
        </p:txBody>
      </p:sp>
      <p:sp>
        <p:nvSpPr>
          <p:cNvPr id="508930" name="Rectangle 2">
            <a:extLst>
              <a:ext uri="{FF2B5EF4-FFF2-40B4-BE49-F238E27FC236}">
                <a16:creationId xmlns:a16="http://schemas.microsoft.com/office/drawing/2014/main" id="{215892A7-5F97-4401-9709-92DA85418865}"/>
              </a:ext>
            </a:extLst>
          </p:cNvPr>
          <p:cNvSpPr>
            <a:spLocks noChangeArrowheads="1"/>
          </p:cNvSpPr>
          <p:nvPr/>
        </p:nvSpPr>
        <p:spPr bwMode="auto">
          <a:xfrm>
            <a:off x="6934200" y="3124200"/>
            <a:ext cx="1828800" cy="91440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43" name="Text Box 15">
            <a:extLst>
              <a:ext uri="{FF2B5EF4-FFF2-40B4-BE49-F238E27FC236}">
                <a16:creationId xmlns:a16="http://schemas.microsoft.com/office/drawing/2014/main" id="{430CB8EF-C28D-4032-81E3-CCC8B7F795F1}"/>
              </a:ext>
            </a:extLst>
          </p:cNvPr>
          <p:cNvSpPr txBox="1">
            <a:spLocks noChangeArrowheads="1"/>
          </p:cNvSpPr>
          <p:nvPr/>
        </p:nvSpPr>
        <p:spPr bwMode="auto">
          <a:xfrm>
            <a:off x="304800" y="3352800"/>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a:solidFill>
                  <a:srgbClr val="99FFCC"/>
                </a:solidFill>
              </a:rPr>
              <a:t>锅炉</a:t>
            </a:r>
          </a:p>
        </p:txBody>
      </p:sp>
      <p:sp>
        <p:nvSpPr>
          <p:cNvPr id="508944" name="Text Box 16">
            <a:extLst>
              <a:ext uri="{FF2B5EF4-FFF2-40B4-BE49-F238E27FC236}">
                <a16:creationId xmlns:a16="http://schemas.microsoft.com/office/drawing/2014/main" id="{DEFB58D4-943B-4A73-AF10-626DDED1E9E0}"/>
              </a:ext>
            </a:extLst>
          </p:cNvPr>
          <p:cNvSpPr txBox="1">
            <a:spLocks noChangeArrowheads="1"/>
          </p:cNvSpPr>
          <p:nvPr/>
        </p:nvSpPr>
        <p:spPr bwMode="auto">
          <a:xfrm>
            <a:off x="1828800" y="3352800"/>
            <a:ext cx="1219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a:solidFill>
                  <a:srgbClr val="99FFCC"/>
                </a:solidFill>
              </a:rPr>
              <a:t>100%</a:t>
            </a:r>
          </a:p>
        </p:txBody>
      </p:sp>
      <p:sp>
        <p:nvSpPr>
          <p:cNvPr id="508945" name="Oval 17">
            <a:extLst>
              <a:ext uri="{FF2B5EF4-FFF2-40B4-BE49-F238E27FC236}">
                <a16:creationId xmlns:a16="http://schemas.microsoft.com/office/drawing/2014/main" id="{DB5D0DAB-90A1-4381-904A-6FB48C69C0DC}"/>
              </a:ext>
            </a:extLst>
          </p:cNvPr>
          <p:cNvSpPr>
            <a:spLocks noChangeArrowheads="1"/>
          </p:cNvSpPr>
          <p:nvPr/>
        </p:nvSpPr>
        <p:spPr bwMode="auto">
          <a:xfrm>
            <a:off x="3124200" y="3352800"/>
            <a:ext cx="609600" cy="609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46" name="Text Box 18">
            <a:extLst>
              <a:ext uri="{FF2B5EF4-FFF2-40B4-BE49-F238E27FC236}">
                <a16:creationId xmlns:a16="http://schemas.microsoft.com/office/drawing/2014/main" id="{E81EAF4F-2AA0-41F4-9BB6-739624C6EF1C}"/>
              </a:ext>
            </a:extLst>
          </p:cNvPr>
          <p:cNvSpPr txBox="1">
            <a:spLocks noChangeArrowheads="1"/>
          </p:cNvSpPr>
          <p:nvPr/>
        </p:nvSpPr>
        <p:spPr bwMode="auto">
          <a:xfrm>
            <a:off x="2895600" y="4038600"/>
            <a:ext cx="1219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a:solidFill>
                  <a:srgbClr val="99FFCC"/>
                </a:solidFill>
              </a:rPr>
              <a:t>锅炉</a:t>
            </a:r>
          </a:p>
        </p:txBody>
      </p:sp>
      <p:sp>
        <p:nvSpPr>
          <p:cNvPr id="508947" name="Line 19">
            <a:extLst>
              <a:ext uri="{FF2B5EF4-FFF2-40B4-BE49-F238E27FC236}">
                <a16:creationId xmlns:a16="http://schemas.microsoft.com/office/drawing/2014/main" id="{00AF7F83-C03F-4F62-9F23-6FBC9A518A1C}"/>
              </a:ext>
            </a:extLst>
          </p:cNvPr>
          <p:cNvSpPr>
            <a:spLocks noChangeShapeType="1"/>
          </p:cNvSpPr>
          <p:nvPr/>
        </p:nvSpPr>
        <p:spPr bwMode="auto">
          <a:xfrm>
            <a:off x="3733800" y="3657600"/>
            <a:ext cx="3200400" cy="0"/>
          </a:xfrm>
          <a:prstGeom prst="line">
            <a:avLst/>
          </a:prstGeom>
          <a:noFill/>
          <a:ln w="12700" cap="sq">
            <a:solidFill>
              <a:srgbClr val="99FFCC"/>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8948" name="Text Box 20">
            <a:extLst>
              <a:ext uri="{FF2B5EF4-FFF2-40B4-BE49-F238E27FC236}">
                <a16:creationId xmlns:a16="http://schemas.microsoft.com/office/drawing/2014/main" id="{EF139457-976D-4E25-A79E-ADB2A2FB5241}"/>
              </a:ext>
            </a:extLst>
          </p:cNvPr>
          <p:cNvSpPr txBox="1">
            <a:spLocks noChangeArrowheads="1"/>
          </p:cNvSpPr>
          <p:nvPr/>
        </p:nvSpPr>
        <p:spPr bwMode="auto">
          <a:xfrm>
            <a:off x="4343400" y="3124200"/>
            <a:ext cx="1828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a:solidFill>
                  <a:srgbClr val="99FFCC"/>
                </a:solidFill>
              </a:rPr>
              <a:t>效率</a:t>
            </a:r>
            <a:r>
              <a:rPr lang="en-US" altLang="zh-CN" sz="3200">
                <a:solidFill>
                  <a:srgbClr val="99FFCC"/>
                </a:solidFill>
              </a:rPr>
              <a:t>70%</a:t>
            </a:r>
          </a:p>
        </p:txBody>
      </p:sp>
      <p:sp>
        <p:nvSpPr>
          <p:cNvPr id="508949" name="Text Box 21">
            <a:extLst>
              <a:ext uri="{FF2B5EF4-FFF2-40B4-BE49-F238E27FC236}">
                <a16:creationId xmlns:a16="http://schemas.microsoft.com/office/drawing/2014/main" id="{9B46D430-831E-4D1E-881B-EE416F7415E5}"/>
              </a:ext>
            </a:extLst>
          </p:cNvPr>
          <p:cNvSpPr txBox="1">
            <a:spLocks noChangeArrowheads="1"/>
          </p:cNvSpPr>
          <p:nvPr/>
        </p:nvSpPr>
        <p:spPr bwMode="auto">
          <a:xfrm>
            <a:off x="6934200" y="3352800"/>
            <a:ext cx="1828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a:solidFill>
                  <a:schemeClr val="bg2"/>
                </a:solidFill>
              </a:rPr>
              <a:t>房间</a:t>
            </a:r>
            <a:r>
              <a:rPr lang="en-US" altLang="zh-CN" sz="3200">
                <a:solidFill>
                  <a:schemeClr val="bg2"/>
                </a:solidFill>
              </a:rPr>
              <a:t>70%</a:t>
            </a:r>
          </a:p>
        </p:txBody>
      </p:sp>
      <p:sp>
        <p:nvSpPr>
          <p:cNvPr id="508950" name="Line 22">
            <a:extLst>
              <a:ext uri="{FF2B5EF4-FFF2-40B4-BE49-F238E27FC236}">
                <a16:creationId xmlns:a16="http://schemas.microsoft.com/office/drawing/2014/main" id="{C0AFB735-E1F1-4A95-BA03-EE471D2C5FA0}"/>
              </a:ext>
            </a:extLst>
          </p:cNvPr>
          <p:cNvSpPr>
            <a:spLocks noChangeShapeType="1"/>
          </p:cNvSpPr>
          <p:nvPr/>
        </p:nvSpPr>
        <p:spPr bwMode="auto">
          <a:xfrm>
            <a:off x="5105400" y="3657600"/>
            <a:ext cx="0" cy="471488"/>
          </a:xfrm>
          <a:prstGeom prst="line">
            <a:avLst/>
          </a:prstGeom>
          <a:noFill/>
          <a:ln w="12700" cap="sq">
            <a:solidFill>
              <a:srgbClr val="99FF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8951" name="Text Box 23">
            <a:extLst>
              <a:ext uri="{FF2B5EF4-FFF2-40B4-BE49-F238E27FC236}">
                <a16:creationId xmlns:a16="http://schemas.microsoft.com/office/drawing/2014/main" id="{339C7401-242C-456C-B215-00B9B39D1703}"/>
              </a:ext>
            </a:extLst>
          </p:cNvPr>
          <p:cNvSpPr txBox="1">
            <a:spLocks noChangeArrowheads="1"/>
          </p:cNvSpPr>
          <p:nvPr/>
        </p:nvSpPr>
        <p:spPr bwMode="auto">
          <a:xfrm>
            <a:off x="4343400" y="4114800"/>
            <a:ext cx="1828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a:solidFill>
                  <a:srgbClr val="99FFCC"/>
                </a:solidFill>
              </a:rPr>
              <a:t>损失</a:t>
            </a:r>
            <a:r>
              <a:rPr lang="en-US" altLang="zh-CN" sz="3200">
                <a:solidFill>
                  <a:srgbClr val="99FFCC"/>
                </a:solidFill>
              </a:rPr>
              <a:t>30%</a:t>
            </a:r>
          </a:p>
        </p:txBody>
      </p:sp>
      <p:sp>
        <p:nvSpPr>
          <p:cNvPr id="508961" name="Text Box 33">
            <a:extLst>
              <a:ext uri="{FF2B5EF4-FFF2-40B4-BE49-F238E27FC236}">
                <a16:creationId xmlns:a16="http://schemas.microsoft.com/office/drawing/2014/main" id="{2413496F-8484-4818-B73B-D69776A1E0D5}"/>
              </a:ext>
            </a:extLst>
          </p:cNvPr>
          <p:cNvSpPr txBox="1">
            <a:spLocks noChangeArrowheads="1"/>
          </p:cNvSpPr>
          <p:nvPr/>
        </p:nvSpPr>
        <p:spPr bwMode="auto">
          <a:xfrm>
            <a:off x="6324600" y="4954488"/>
            <a:ext cx="685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dirty="0">
                <a:solidFill>
                  <a:schemeClr val="bg2"/>
                </a:solidFill>
              </a:rPr>
              <a:t>热</a:t>
            </a:r>
          </a:p>
          <a:p>
            <a:r>
              <a:rPr lang="zh-CN" altLang="en-US" sz="3200" dirty="0">
                <a:solidFill>
                  <a:schemeClr val="bg2"/>
                </a:solidFill>
              </a:rPr>
              <a:t>泵</a:t>
            </a:r>
          </a:p>
        </p:txBody>
      </p:sp>
      <p:sp>
        <p:nvSpPr>
          <p:cNvPr id="508964" name="Line 36">
            <a:extLst>
              <a:ext uri="{FF2B5EF4-FFF2-40B4-BE49-F238E27FC236}">
                <a16:creationId xmlns:a16="http://schemas.microsoft.com/office/drawing/2014/main" id="{0F24B27F-7E8E-4910-AC03-B49465273E9D}"/>
              </a:ext>
            </a:extLst>
          </p:cNvPr>
          <p:cNvSpPr>
            <a:spLocks noChangeShapeType="1"/>
          </p:cNvSpPr>
          <p:nvPr/>
        </p:nvSpPr>
        <p:spPr bwMode="auto">
          <a:xfrm>
            <a:off x="7010400" y="5562600"/>
            <a:ext cx="304800" cy="0"/>
          </a:xfrm>
          <a:prstGeom prst="line">
            <a:avLst/>
          </a:prstGeom>
          <a:noFill/>
          <a:ln w="12700" cap="sq">
            <a:solidFill>
              <a:schemeClr val="tx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8952" name="Text Box 24">
            <a:extLst>
              <a:ext uri="{FF2B5EF4-FFF2-40B4-BE49-F238E27FC236}">
                <a16:creationId xmlns:a16="http://schemas.microsoft.com/office/drawing/2014/main" id="{ECC2DF1D-003F-4BED-B007-B2BB62372177}"/>
              </a:ext>
            </a:extLst>
          </p:cNvPr>
          <p:cNvSpPr txBox="1">
            <a:spLocks noChangeArrowheads="1"/>
          </p:cNvSpPr>
          <p:nvPr/>
        </p:nvSpPr>
        <p:spPr bwMode="auto">
          <a:xfrm>
            <a:off x="304800" y="5257800"/>
            <a:ext cx="1143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a:solidFill>
                  <a:schemeClr val="tx2"/>
                </a:solidFill>
              </a:rPr>
              <a:t>热泵</a:t>
            </a:r>
          </a:p>
        </p:txBody>
      </p:sp>
      <p:sp>
        <p:nvSpPr>
          <p:cNvPr id="508953" name="Text Box 25">
            <a:extLst>
              <a:ext uri="{FF2B5EF4-FFF2-40B4-BE49-F238E27FC236}">
                <a16:creationId xmlns:a16="http://schemas.microsoft.com/office/drawing/2014/main" id="{9CC8AB99-DB92-4527-A59F-B7F7C5A11E71}"/>
              </a:ext>
            </a:extLst>
          </p:cNvPr>
          <p:cNvSpPr txBox="1">
            <a:spLocks noChangeArrowheads="1"/>
          </p:cNvSpPr>
          <p:nvPr/>
        </p:nvSpPr>
        <p:spPr bwMode="auto">
          <a:xfrm>
            <a:off x="1752600" y="5257800"/>
            <a:ext cx="1219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a:solidFill>
                  <a:schemeClr val="tx2"/>
                </a:solidFill>
              </a:rPr>
              <a:t>100%</a:t>
            </a:r>
          </a:p>
        </p:txBody>
      </p:sp>
      <p:sp>
        <p:nvSpPr>
          <p:cNvPr id="508954" name="Oval 26">
            <a:extLst>
              <a:ext uri="{FF2B5EF4-FFF2-40B4-BE49-F238E27FC236}">
                <a16:creationId xmlns:a16="http://schemas.microsoft.com/office/drawing/2014/main" id="{114FF5EB-F932-4EA2-B49C-696F64221228}"/>
              </a:ext>
            </a:extLst>
          </p:cNvPr>
          <p:cNvSpPr>
            <a:spLocks noChangeArrowheads="1"/>
          </p:cNvSpPr>
          <p:nvPr/>
        </p:nvSpPr>
        <p:spPr bwMode="auto">
          <a:xfrm>
            <a:off x="3048000" y="5257800"/>
            <a:ext cx="609600" cy="609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55" name="Text Box 27">
            <a:extLst>
              <a:ext uri="{FF2B5EF4-FFF2-40B4-BE49-F238E27FC236}">
                <a16:creationId xmlns:a16="http://schemas.microsoft.com/office/drawing/2014/main" id="{187F7682-24DD-4D35-80C3-4FE7D909E269}"/>
              </a:ext>
            </a:extLst>
          </p:cNvPr>
          <p:cNvSpPr txBox="1">
            <a:spLocks noChangeArrowheads="1"/>
          </p:cNvSpPr>
          <p:nvPr/>
        </p:nvSpPr>
        <p:spPr bwMode="auto">
          <a:xfrm>
            <a:off x="2819400" y="5943600"/>
            <a:ext cx="1219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a:solidFill>
                  <a:schemeClr val="tx2"/>
                </a:solidFill>
              </a:rPr>
              <a:t>电厂</a:t>
            </a:r>
          </a:p>
        </p:txBody>
      </p:sp>
      <p:sp>
        <p:nvSpPr>
          <p:cNvPr id="508956" name="Line 28">
            <a:extLst>
              <a:ext uri="{FF2B5EF4-FFF2-40B4-BE49-F238E27FC236}">
                <a16:creationId xmlns:a16="http://schemas.microsoft.com/office/drawing/2014/main" id="{B8923161-1734-437D-A955-011F39E8A240}"/>
              </a:ext>
            </a:extLst>
          </p:cNvPr>
          <p:cNvSpPr>
            <a:spLocks noChangeShapeType="1"/>
          </p:cNvSpPr>
          <p:nvPr/>
        </p:nvSpPr>
        <p:spPr bwMode="auto">
          <a:xfrm>
            <a:off x="3657600" y="5562600"/>
            <a:ext cx="2624138" cy="0"/>
          </a:xfrm>
          <a:prstGeom prst="line">
            <a:avLst/>
          </a:prstGeom>
          <a:noFill/>
          <a:ln w="12700" cap="sq">
            <a:solidFill>
              <a:schemeClr val="tx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8957" name="Text Box 29">
            <a:extLst>
              <a:ext uri="{FF2B5EF4-FFF2-40B4-BE49-F238E27FC236}">
                <a16:creationId xmlns:a16="http://schemas.microsoft.com/office/drawing/2014/main" id="{7C0E1206-52FD-4D7E-BDC0-284662E50042}"/>
              </a:ext>
            </a:extLst>
          </p:cNvPr>
          <p:cNvSpPr txBox="1">
            <a:spLocks noChangeArrowheads="1"/>
          </p:cNvSpPr>
          <p:nvPr/>
        </p:nvSpPr>
        <p:spPr bwMode="auto">
          <a:xfrm>
            <a:off x="3962400" y="4953000"/>
            <a:ext cx="1828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a:solidFill>
                  <a:schemeClr val="tx2"/>
                </a:solidFill>
              </a:rPr>
              <a:t>发电</a:t>
            </a:r>
            <a:r>
              <a:rPr lang="en-US" altLang="zh-CN" sz="3200">
                <a:solidFill>
                  <a:schemeClr val="tx2"/>
                </a:solidFill>
              </a:rPr>
              <a:t>33%</a:t>
            </a:r>
          </a:p>
        </p:txBody>
      </p:sp>
      <p:sp>
        <p:nvSpPr>
          <p:cNvPr id="508958" name="Line 30">
            <a:extLst>
              <a:ext uri="{FF2B5EF4-FFF2-40B4-BE49-F238E27FC236}">
                <a16:creationId xmlns:a16="http://schemas.microsoft.com/office/drawing/2014/main" id="{3131179D-AC88-481D-BBBA-5EB6D59FF95E}"/>
              </a:ext>
            </a:extLst>
          </p:cNvPr>
          <p:cNvSpPr>
            <a:spLocks noChangeShapeType="1"/>
          </p:cNvSpPr>
          <p:nvPr/>
        </p:nvSpPr>
        <p:spPr bwMode="auto">
          <a:xfrm>
            <a:off x="4495800" y="5562600"/>
            <a:ext cx="0" cy="471488"/>
          </a:xfrm>
          <a:prstGeom prst="line">
            <a:avLst/>
          </a:prstGeom>
          <a:noFill/>
          <a:ln w="1270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8959" name="Text Box 31">
            <a:extLst>
              <a:ext uri="{FF2B5EF4-FFF2-40B4-BE49-F238E27FC236}">
                <a16:creationId xmlns:a16="http://schemas.microsoft.com/office/drawing/2014/main" id="{9B902CED-A6E4-47DD-BE84-35E2A626F800}"/>
              </a:ext>
            </a:extLst>
          </p:cNvPr>
          <p:cNvSpPr txBox="1">
            <a:spLocks noChangeArrowheads="1"/>
          </p:cNvSpPr>
          <p:nvPr/>
        </p:nvSpPr>
        <p:spPr bwMode="auto">
          <a:xfrm>
            <a:off x="3886200" y="6019800"/>
            <a:ext cx="1828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a:solidFill>
                  <a:schemeClr val="tx2"/>
                </a:solidFill>
              </a:rPr>
              <a:t>损失</a:t>
            </a:r>
            <a:r>
              <a:rPr lang="en-US" altLang="zh-CN" sz="3200">
                <a:solidFill>
                  <a:schemeClr val="tx2"/>
                </a:solidFill>
              </a:rPr>
              <a:t>67%</a:t>
            </a:r>
          </a:p>
        </p:txBody>
      </p:sp>
      <p:sp>
        <p:nvSpPr>
          <p:cNvPr id="508965" name="Rectangle 37">
            <a:extLst>
              <a:ext uri="{FF2B5EF4-FFF2-40B4-BE49-F238E27FC236}">
                <a16:creationId xmlns:a16="http://schemas.microsoft.com/office/drawing/2014/main" id="{584D38F3-7786-478E-8C6E-934E89924FDB}"/>
              </a:ext>
            </a:extLst>
          </p:cNvPr>
          <p:cNvSpPr>
            <a:spLocks noChangeArrowheads="1"/>
          </p:cNvSpPr>
          <p:nvPr/>
        </p:nvSpPr>
        <p:spPr bwMode="auto">
          <a:xfrm>
            <a:off x="7315200" y="5029200"/>
            <a:ext cx="1828800" cy="91440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66" name="Text Box 38">
            <a:extLst>
              <a:ext uri="{FF2B5EF4-FFF2-40B4-BE49-F238E27FC236}">
                <a16:creationId xmlns:a16="http://schemas.microsoft.com/office/drawing/2014/main" id="{D049B19E-261A-4B1A-AEED-E9249241E78E}"/>
              </a:ext>
            </a:extLst>
          </p:cNvPr>
          <p:cNvSpPr txBox="1">
            <a:spLocks noChangeArrowheads="1"/>
          </p:cNvSpPr>
          <p:nvPr/>
        </p:nvSpPr>
        <p:spPr bwMode="auto">
          <a:xfrm>
            <a:off x="7235825" y="5181600"/>
            <a:ext cx="20812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a:solidFill>
                  <a:schemeClr val="bg2"/>
                </a:solidFill>
              </a:rPr>
              <a:t>房间</a:t>
            </a:r>
            <a:r>
              <a:rPr lang="en-US" altLang="zh-CN" sz="3200">
                <a:solidFill>
                  <a:schemeClr val="bg2"/>
                </a:solidFill>
              </a:rPr>
              <a:t>130%</a:t>
            </a:r>
          </a:p>
        </p:txBody>
      </p:sp>
      <p:sp>
        <p:nvSpPr>
          <p:cNvPr id="508967" name="Text Box 39">
            <a:extLst>
              <a:ext uri="{FF2B5EF4-FFF2-40B4-BE49-F238E27FC236}">
                <a16:creationId xmlns:a16="http://schemas.microsoft.com/office/drawing/2014/main" id="{8188F06C-A98B-42EE-904A-A5D4BB95F480}"/>
              </a:ext>
            </a:extLst>
          </p:cNvPr>
          <p:cNvSpPr txBox="1">
            <a:spLocks noChangeArrowheads="1"/>
          </p:cNvSpPr>
          <p:nvPr/>
        </p:nvSpPr>
        <p:spPr bwMode="auto">
          <a:xfrm>
            <a:off x="4800600" y="5562600"/>
            <a:ext cx="1828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a:solidFill>
                  <a:schemeClr val="tx2"/>
                </a:solidFill>
              </a:rPr>
              <a:t>COP=4</a:t>
            </a:r>
          </a:p>
        </p:txBody>
      </p:sp>
    </p:spTree>
    <p:extLst>
      <p:ext uri="{BB962C8B-B14F-4D97-AF65-F5344CB8AC3E}">
        <p14:creationId xmlns:p14="http://schemas.microsoft.com/office/powerpoint/2010/main" val="3504214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a:extLst>
              <a:ext uri="{FF2B5EF4-FFF2-40B4-BE49-F238E27FC236}">
                <a16:creationId xmlns:a16="http://schemas.microsoft.com/office/drawing/2014/main" id="{7D850B55-FF20-4B26-A3FD-BBD942A9447C}"/>
              </a:ext>
            </a:extLst>
          </p:cNvPr>
          <p:cNvSpPr>
            <a:spLocks noGrp="1" noChangeArrowheads="1"/>
          </p:cNvSpPr>
          <p:nvPr>
            <p:ph type="title"/>
          </p:nvPr>
        </p:nvSpPr>
        <p:spPr>
          <a:xfrm>
            <a:off x="914400" y="166688"/>
            <a:ext cx="7467600" cy="823912"/>
          </a:xfrm>
        </p:spPr>
        <p:txBody>
          <a:bodyPr/>
          <a:lstStyle/>
          <a:p>
            <a:pPr algn="l"/>
            <a:r>
              <a:rPr lang="en-US" altLang="zh-CN" sz="4800" b="1" dirty="0">
                <a:ea typeface="楷体_GB2312" pitchFamily="49" charset="-122"/>
              </a:rPr>
              <a:t>§ 8-4   </a:t>
            </a:r>
            <a:r>
              <a:rPr lang="zh-CN" altLang="en-US" sz="4800" b="1" dirty="0">
                <a:ea typeface="楷体_GB2312" pitchFamily="49" charset="-122"/>
              </a:rPr>
              <a:t>吸收式制冷循环</a:t>
            </a:r>
          </a:p>
        </p:txBody>
      </p:sp>
      <p:sp>
        <p:nvSpPr>
          <p:cNvPr id="498691" name="Rectangle 3">
            <a:extLst>
              <a:ext uri="{FF2B5EF4-FFF2-40B4-BE49-F238E27FC236}">
                <a16:creationId xmlns:a16="http://schemas.microsoft.com/office/drawing/2014/main" id="{2D81A15A-B14D-458C-B8CF-564C1778F6AF}"/>
              </a:ext>
            </a:extLst>
          </p:cNvPr>
          <p:cNvSpPr>
            <a:spLocks noChangeArrowheads="1"/>
          </p:cNvSpPr>
          <p:nvPr/>
        </p:nvSpPr>
        <p:spPr bwMode="auto">
          <a:xfrm>
            <a:off x="6156325" y="1981200"/>
            <a:ext cx="2987675" cy="579438"/>
          </a:xfrm>
          <a:prstGeom prst="rect">
            <a:avLst/>
          </a:prstGeom>
          <a:solidFill>
            <a:schemeClr val="tx2"/>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dirty="0">
                <a:solidFill>
                  <a:schemeClr val="bg1"/>
                </a:solidFill>
                <a:latin typeface="Arial" panose="020B0604020202020204" pitchFamily="34" charset="0"/>
                <a:ea typeface="宋体" panose="02010600030101010101" pitchFamily="2" charset="-122"/>
              </a:rPr>
              <a:t>利用溶液性质</a:t>
            </a:r>
          </a:p>
        </p:txBody>
      </p:sp>
      <p:sp>
        <p:nvSpPr>
          <p:cNvPr id="498692" name="Rectangle 4">
            <a:extLst>
              <a:ext uri="{FF2B5EF4-FFF2-40B4-BE49-F238E27FC236}">
                <a16:creationId xmlns:a16="http://schemas.microsoft.com/office/drawing/2014/main" id="{71EA330E-15A1-490F-8809-09358AA605AC}"/>
              </a:ext>
            </a:extLst>
          </p:cNvPr>
          <p:cNvSpPr>
            <a:spLocks noChangeArrowheads="1"/>
          </p:cNvSpPr>
          <p:nvPr/>
        </p:nvSpPr>
        <p:spPr bwMode="auto">
          <a:xfrm>
            <a:off x="554038" y="1325563"/>
            <a:ext cx="63039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rgbClr val="FFFF66"/>
                </a:solidFill>
                <a:latin typeface="Arial" panose="020B0604020202020204" pitchFamily="34" charset="0"/>
                <a:ea typeface="宋体" panose="02010600030101010101" pitchFamily="2" charset="-122"/>
              </a:rPr>
              <a:t>压缩制冷循环</a:t>
            </a:r>
            <a:r>
              <a:rPr kumimoji="0" lang="zh-CN" altLang="en-US" sz="3200">
                <a:solidFill>
                  <a:schemeClr val="tx1"/>
                </a:solidFill>
                <a:latin typeface="Arial" panose="020B0604020202020204" pitchFamily="34" charset="0"/>
                <a:ea typeface="宋体" panose="02010600030101010101" pitchFamily="2" charset="-122"/>
              </a:rPr>
              <a:t>以消耗</a:t>
            </a:r>
            <a:r>
              <a:rPr kumimoji="0" lang="zh-CN" altLang="en-US" sz="3200">
                <a:latin typeface="Arial" panose="020B0604020202020204" pitchFamily="34" charset="0"/>
                <a:ea typeface="宋体" panose="02010600030101010101" pitchFamily="2" charset="-122"/>
              </a:rPr>
              <a:t>机械功</a:t>
            </a:r>
            <a:r>
              <a:rPr kumimoji="0" lang="zh-CN" altLang="en-US" sz="3200">
                <a:solidFill>
                  <a:schemeClr val="tx1"/>
                </a:solidFill>
                <a:latin typeface="Arial" panose="020B0604020202020204" pitchFamily="34" charset="0"/>
                <a:ea typeface="宋体" panose="02010600030101010101" pitchFamily="2" charset="-122"/>
              </a:rPr>
              <a:t>为代价</a:t>
            </a:r>
          </a:p>
        </p:txBody>
      </p:sp>
      <p:sp>
        <p:nvSpPr>
          <p:cNvPr id="498693" name="Rectangle 5">
            <a:extLst>
              <a:ext uri="{FF2B5EF4-FFF2-40B4-BE49-F238E27FC236}">
                <a16:creationId xmlns:a16="http://schemas.microsoft.com/office/drawing/2014/main" id="{52435A3C-8262-4121-BFC1-13D6A8055727}"/>
              </a:ext>
            </a:extLst>
          </p:cNvPr>
          <p:cNvSpPr>
            <a:spLocks noChangeArrowheads="1"/>
          </p:cNvSpPr>
          <p:nvPr/>
        </p:nvSpPr>
        <p:spPr bwMode="auto">
          <a:xfrm>
            <a:off x="608013" y="2011363"/>
            <a:ext cx="54879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rgbClr val="FFFF66"/>
                </a:solidFill>
                <a:latin typeface="Arial" panose="020B0604020202020204" pitchFamily="34" charset="0"/>
                <a:ea typeface="宋体" panose="02010600030101010101" pitchFamily="2" charset="-122"/>
              </a:rPr>
              <a:t>吸收式制冷</a:t>
            </a:r>
            <a:r>
              <a:rPr kumimoji="0" lang="zh-CN" altLang="en-US" sz="3200">
                <a:solidFill>
                  <a:schemeClr val="tx1"/>
                </a:solidFill>
                <a:latin typeface="Arial" panose="020B0604020202020204" pitchFamily="34" charset="0"/>
                <a:ea typeface="宋体" panose="02010600030101010101" pitchFamily="2" charset="-122"/>
              </a:rPr>
              <a:t>以消耗</a:t>
            </a:r>
            <a:r>
              <a:rPr kumimoji="0" lang="zh-CN" altLang="en-US" sz="3200">
                <a:latin typeface="Arial" panose="020B0604020202020204" pitchFamily="34" charset="0"/>
                <a:ea typeface="宋体" panose="02010600030101010101" pitchFamily="2" charset="-122"/>
              </a:rPr>
              <a:t>热量</a:t>
            </a:r>
            <a:r>
              <a:rPr kumimoji="0" lang="zh-CN" altLang="en-US" sz="3200">
                <a:solidFill>
                  <a:schemeClr val="tx1"/>
                </a:solidFill>
                <a:latin typeface="Arial" panose="020B0604020202020204" pitchFamily="34" charset="0"/>
                <a:ea typeface="宋体" panose="02010600030101010101" pitchFamily="2" charset="-122"/>
              </a:rPr>
              <a:t>为代价</a:t>
            </a:r>
          </a:p>
        </p:txBody>
      </p:sp>
      <p:sp>
        <p:nvSpPr>
          <p:cNvPr id="498706" name="Rectangle 18">
            <a:extLst>
              <a:ext uri="{FF2B5EF4-FFF2-40B4-BE49-F238E27FC236}">
                <a16:creationId xmlns:a16="http://schemas.microsoft.com/office/drawing/2014/main" id="{BD44DED1-311E-4F23-99C6-DD6CDBCEC395}"/>
              </a:ext>
            </a:extLst>
          </p:cNvPr>
          <p:cNvSpPr>
            <a:spLocks noChangeArrowheads="1"/>
          </p:cNvSpPr>
          <p:nvPr/>
        </p:nvSpPr>
        <p:spPr bwMode="auto">
          <a:xfrm>
            <a:off x="2389188" y="2667000"/>
            <a:ext cx="43592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600" dirty="0">
                <a:solidFill>
                  <a:srgbClr val="FFFF66"/>
                </a:solidFill>
                <a:latin typeface="Arial" panose="020B0604020202020204" pitchFamily="34" charset="0"/>
                <a:ea typeface="宋体" panose="02010600030101010101" pitchFamily="2" charset="-122"/>
              </a:rPr>
              <a:t>溶液</a:t>
            </a:r>
            <a:r>
              <a:rPr kumimoji="0" lang="zh-CN" altLang="en-US" sz="3600" dirty="0">
                <a:solidFill>
                  <a:srgbClr val="FF3300"/>
                </a:solidFill>
                <a:latin typeface="Arial" panose="020B0604020202020204" pitchFamily="34" charset="0"/>
                <a:ea typeface="宋体" panose="02010600030101010101" pitchFamily="2" charset="-122"/>
              </a:rPr>
              <a:t> </a:t>
            </a:r>
            <a:r>
              <a:rPr kumimoji="0" lang="en-US" altLang="zh-CN" sz="3600" dirty="0">
                <a:solidFill>
                  <a:schemeClr val="tx1"/>
                </a:solidFill>
                <a:latin typeface="Arial" panose="020B0604020202020204" pitchFamily="34" charset="0"/>
                <a:ea typeface="宋体" panose="02010600030101010101" pitchFamily="2" charset="-122"/>
              </a:rPr>
              <a:t>=  </a:t>
            </a:r>
            <a:r>
              <a:rPr kumimoji="0" lang="zh-CN" altLang="en-US" sz="3600" dirty="0">
                <a:latin typeface="Arial" panose="020B0604020202020204" pitchFamily="34" charset="0"/>
                <a:ea typeface="宋体" panose="02010600030101010101" pitchFamily="2" charset="-122"/>
              </a:rPr>
              <a:t>溶剂</a:t>
            </a:r>
            <a:r>
              <a:rPr kumimoji="0" lang="zh-CN" altLang="en-US" sz="3600" dirty="0">
                <a:solidFill>
                  <a:schemeClr val="tx1"/>
                </a:solidFill>
                <a:latin typeface="Arial" panose="020B0604020202020204" pitchFamily="34" charset="0"/>
                <a:ea typeface="宋体" panose="02010600030101010101" pitchFamily="2" charset="-122"/>
              </a:rPr>
              <a:t>  </a:t>
            </a:r>
            <a:r>
              <a:rPr kumimoji="0" lang="en-US" altLang="zh-CN" sz="3600" dirty="0">
                <a:solidFill>
                  <a:schemeClr val="tx1"/>
                </a:solidFill>
                <a:latin typeface="Arial" panose="020B0604020202020204" pitchFamily="34" charset="0"/>
                <a:ea typeface="宋体" panose="02010600030101010101" pitchFamily="2" charset="-122"/>
              </a:rPr>
              <a:t>+  </a:t>
            </a:r>
            <a:r>
              <a:rPr kumimoji="0" lang="zh-CN" altLang="en-US" sz="3600" dirty="0">
                <a:solidFill>
                  <a:srgbClr val="66FF66"/>
                </a:solidFill>
                <a:latin typeface="Arial" panose="020B0604020202020204" pitchFamily="34" charset="0"/>
                <a:ea typeface="宋体" panose="02010600030101010101" pitchFamily="2" charset="-122"/>
              </a:rPr>
              <a:t>溶质</a:t>
            </a:r>
          </a:p>
        </p:txBody>
      </p:sp>
      <p:grpSp>
        <p:nvGrpSpPr>
          <p:cNvPr id="498735" name="Group 47">
            <a:extLst>
              <a:ext uri="{FF2B5EF4-FFF2-40B4-BE49-F238E27FC236}">
                <a16:creationId xmlns:a16="http://schemas.microsoft.com/office/drawing/2014/main" id="{2CDFBC43-BADD-4DA7-977F-671E13EFB6C7}"/>
              </a:ext>
            </a:extLst>
          </p:cNvPr>
          <p:cNvGrpSpPr>
            <a:grpSpLocks/>
          </p:cNvGrpSpPr>
          <p:nvPr/>
        </p:nvGrpSpPr>
        <p:grpSpPr bwMode="auto">
          <a:xfrm>
            <a:off x="539750" y="3500438"/>
            <a:ext cx="1584325" cy="601662"/>
            <a:chOff x="340" y="2205"/>
            <a:chExt cx="998" cy="379"/>
          </a:xfrm>
        </p:grpSpPr>
        <p:sp>
          <p:nvSpPr>
            <p:cNvPr id="498709" name="AutoShape 21">
              <a:extLst>
                <a:ext uri="{FF2B5EF4-FFF2-40B4-BE49-F238E27FC236}">
                  <a16:creationId xmlns:a16="http://schemas.microsoft.com/office/drawing/2014/main" id="{61BA4ACA-B959-432E-B3E0-48F00703FD94}"/>
                </a:ext>
              </a:extLst>
            </p:cNvPr>
            <p:cNvSpPr>
              <a:spLocks noChangeArrowheads="1"/>
            </p:cNvSpPr>
            <p:nvPr/>
          </p:nvSpPr>
          <p:spPr bwMode="auto">
            <a:xfrm>
              <a:off x="1202" y="2296"/>
              <a:ext cx="93" cy="288"/>
            </a:xfrm>
            <a:prstGeom prst="downArrow">
              <a:avLst>
                <a:gd name="adj1" fmla="val 50000"/>
                <a:gd name="adj2" fmla="val 77419"/>
              </a:avLst>
            </a:prstGeom>
            <a:solidFill>
              <a:srgbClr val="FF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17" name="Rectangle 29">
              <a:extLst>
                <a:ext uri="{FF2B5EF4-FFF2-40B4-BE49-F238E27FC236}">
                  <a16:creationId xmlns:a16="http://schemas.microsoft.com/office/drawing/2014/main" id="{1554403C-F90B-4D83-8D85-26ED1D655863}"/>
                </a:ext>
              </a:extLst>
            </p:cNvPr>
            <p:cNvSpPr>
              <a:spLocks noChangeArrowheads="1"/>
            </p:cNvSpPr>
            <p:nvPr/>
          </p:nvSpPr>
          <p:spPr bwMode="auto">
            <a:xfrm>
              <a:off x="340" y="2205"/>
              <a:ext cx="99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zh-CN" altLang="en-US" sz="3200">
                  <a:solidFill>
                    <a:srgbClr val="FFFF66"/>
                  </a:solidFill>
                  <a:latin typeface="Arial" panose="020B0604020202020204" pitchFamily="34" charset="0"/>
                  <a:ea typeface="宋体" panose="02010600030101010101" pitchFamily="2" charset="-122"/>
                </a:rPr>
                <a:t>溶液</a:t>
              </a:r>
              <a:r>
                <a:rPr kumimoji="0" lang="en-US" altLang="zh-CN" sz="3200" i="1">
                  <a:solidFill>
                    <a:srgbClr val="66FF66"/>
                  </a:solidFill>
                  <a:latin typeface="Arial" panose="020B0604020202020204" pitchFamily="34" charset="0"/>
                  <a:ea typeface="宋体" panose="02010600030101010101" pitchFamily="2" charset="-122"/>
                </a:rPr>
                <a:t>T</a:t>
              </a:r>
            </a:p>
          </p:txBody>
        </p:sp>
      </p:grpSp>
      <p:grpSp>
        <p:nvGrpSpPr>
          <p:cNvPr id="498726" name="Group 38">
            <a:extLst>
              <a:ext uri="{FF2B5EF4-FFF2-40B4-BE49-F238E27FC236}">
                <a16:creationId xmlns:a16="http://schemas.microsoft.com/office/drawing/2014/main" id="{4A78AAA1-B45F-4A88-A35F-30264DB10AE4}"/>
              </a:ext>
            </a:extLst>
          </p:cNvPr>
          <p:cNvGrpSpPr>
            <a:grpSpLocks/>
          </p:cNvGrpSpPr>
          <p:nvPr/>
        </p:nvGrpSpPr>
        <p:grpSpPr bwMode="auto">
          <a:xfrm>
            <a:off x="533400" y="4068763"/>
            <a:ext cx="1471613" cy="579437"/>
            <a:chOff x="336" y="3563"/>
            <a:chExt cx="927" cy="365"/>
          </a:xfrm>
        </p:grpSpPr>
        <p:sp>
          <p:nvSpPr>
            <p:cNvPr id="498714" name="AutoShape 26">
              <a:extLst>
                <a:ext uri="{FF2B5EF4-FFF2-40B4-BE49-F238E27FC236}">
                  <a16:creationId xmlns:a16="http://schemas.microsoft.com/office/drawing/2014/main" id="{2632C9F5-BA7E-413C-B804-FDDE6F400019}"/>
                </a:ext>
              </a:extLst>
            </p:cNvPr>
            <p:cNvSpPr>
              <a:spLocks noChangeArrowheads="1"/>
            </p:cNvSpPr>
            <p:nvPr/>
          </p:nvSpPr>
          <p:spPr bwMode="auto">
            <a:xfrm rot="10800000">
              <a:off x="1170" y="3600"/>
              <a:ext cx="93" cy="288"/>
            </a:xfrm>
            <a:prstGeom prst="downArrow">
              <a:avLst>
                <a:gd name="adj1" fmla="val 50000"/>
                <a:gd name="adj2" fmla="val 77419"/>
              </a:avLst>
            </a:prstGeom>
            <a:solidFill>
              <a:srgbClr val="FF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18" name="Rectangle 30">
              <a:extLst>
                <a:ext uri="{FF2B5EF4-FFF2-40B4-BE49-F238E27FC236}">
                  <a16:creationId xmlns:a16="http://schemas.microsoft.com/office/drawing/2014/main" id="{A478A1E4-CC20-48E3-9980-99A26B346E90}"/>
                </a:ext>
              </a:extLst>
            </p:cNvPr>
            <p:cNvSpPr>
              <a:spLocks noChangeArrowheads="1"/>
            </p:cNvSpPr>
            <p:nvPr/>
          </p:nvSpPr>
          <p:spPr bwMode="auto">
            <a:xfrm>
              <a:off x="336" y="3563"/>
              <a:ext cx="7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rgbClr val="FFFF66"/>
                  </a:solidFill>
                  <a:latin typeface="Arial" panose="020B0604020202020204" pitchFamily="34" charset="0"/>
                  <a:ea typeface="宋体" panose="02010600030101010101" pitchFamily="2" charset="-122"/>
                </a:rPr>
                <a:t>溶液</a:t>
              </a:r>
              <a:r>
                <a:rPr kumimoji="0" lang="en-US" altLang="zh-CN" sz="3200" i="1">
                  <a:solidFill>
                    <a:srgbClr val="66FF66"/>
                  </a:solidFill>
                  <a:latin typeface="Arial" panose="020B0604020202020204" pitchFamily="34" charset="0"/>
                  <a:ea typeface="宋体" panose="02010600030101010101" pitchFamily="2" charset="-122"/>
                </a:rPr>
                <a:t>T</a:t>
              </a:r>
            </a:p>
          </p:txBody>
        </p:sp>
      </p:grpSp>
      <p:grpSp>
        <p:nvGrpSpPr>
          <p:cNvPr id="498724" name="Group 36">
            <a:extLst>
              <a:ext uri="{FF2B5EF4-FFF2-40B4-BE49-F238E27FC236}">
                <a16:creationId xmlns:a16="http://schemas.microsoft.com/office/drawing/2014/main" id="{3CFD3D8E-8ED1-4244-8A02-BA9211D12CFE}"/>
              </a:ext>
            </a:extLst>
          </p:cNvPr>
          <p:cNvGrpSpPr>
            <a:grpSpLocks/>
          </p:cNvGrpSpPr>
          <p:nvPr/>
        </p:nvGrpSpPr>
        <p:grpSpPr bwMode="auto">
          <a:xfrm>
            <a:off x="2153457" y="3500438"/>
            <a:ext cx="4051301" cy="579438"/>
            <a:chOff x="1381" y="2961"/>
            <a:chExt cx="2552" cy="365"/>
          </a:xfrm>
        </p:grpSpPr>
        <p:sp>
          <p:nvSpPr>
            <p:cNvPr id="498710" name="AutoShape 22">
              <a:extLst>
                <a:ext uri="{FF2B5EF4-FFF2-40B4-BE49-F238E27FC236}">
                  <a16:creationId xmlns:a16="http://schemas.microsoft.com/office/drawing/2014/main" id="{D7F02403-A2D2-40E6-A69B-3A9D38B7E0B5}"/>
                </a:ext>
              </a:extLst>
            </p:cNvPr>
            <p:cNvSpPr>
              <a:spLocks noChangeArrowheads="1"/>
            </p:cNvSpPr>
            <p:nvPr/>
          </p:nvSpPr>
          <p:spPr bwMode="auto">
            <a:xfrm rot="10800000">
              <a:off x="3840" y="3024"/>
              <a:ext cx="93" cy="288"/>
            </a:xfrm>
            <a:prstGeom prst="downArrow">
              <a:avLst>
                <a:gd name="adj1" fmla="val 50000"/>
                <a:gd name="adj2" fmla="val 77419"/>
              </a:avLst>
            </a:prstGeom>
            <a:solidFill>
              <a:srgbClr val="FF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19" name="Rectangle 31">
              <a:extLst>
                <a:ext uri="{FF2B5EF4-FFF2-40B4-BE49-F238E27FC236}">
                  <a16:creationId xmlns:a16="http://schemas.microsoft.com/office/drawing/2014/main" id="{1A33E71E-325A-4867-BC7A-F04269AB3C89}"/>
                </a:ext>
              </a:extLst>
            </p:cNvPr>
            <p:cNvSpPr>
              <a:spLocks noChangeArrowheads="1"/>
            </p:cNvSpPr>
            <p:nvPr/>
          </p:nvSpPr>
          <p:spPr bwMode="auto">
            <a:xfrm>
              <a:off x="1381" y="2961"/>
              <a:ext cx="242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dirty="0">
                  <a:latin typeface="Arial" panose="020B0604020202020204" pitchFamily="34" charset="0"/>
                  <a:ea typeface="宋体" panose="02010600030101010101" pitchFamily="2" charset="-122"/>
                </a:rPr>
                <a:t>溶剂</a:t>
              </a:r>
              <a:r>
                <a:rPr kumimoji="0" lang="zh-CN" altLang="en-US" sz="3200" dirty="0">
                  <a:solidFill>
                    <a:schemeClr val="tx1"/>
                  </a:solidFill>
                  <a:latin typeface="Arial" panose="020B0604020202020204" pitchFamily="34" charset="0"/>
                  <a:ea typeface="宋体" panose="02010600030101010101" pitchFamily="2" charset="-122"/>
                </a:rPr>
                <a:t>吸收</a:t>
              </a:r>
              <a:r>
                <a:rPr kumimoji="0" lang="zh-CN" altLang="en-US" sz="3200" dirty="0">
                  <a:solidFill>
                    <a:srgbClr val="66FF66"/>
                  </a:solidFill>
                  <a:latin typeface="Arial" panose="020B0604020202020204" pitchFamily="34" charset="0"/>
                  <a:ea typeface="宋体" panose="02010600030101010101" pitchFamily="2" charset="-122"/>
                </a:rPr>
                <a:t>溶质</a:t>
              </a:r>
              <a:r>
                <a:rPr kumimoji="0" lang="zh-CN" altLang="en-US" sz="3200" dirty="0">
                  <a:solidFill>
                    <a:schemeClr val="tx1"/>
                  </a:solidFill>
                  <a:latin typeface="Arial" panose="020B0604020202020204" pitchFamily="34" charset="0"/>
                  <a:ea typeface="宋体" panose="02010600030101010101" pitchFamily="2" charset="-122"/>
                </a:rPr>
                <a:t>的能力</a:t>
              </a:r>
            </a:p>
          </p:txBody>
        </p:sp>
      </p:grpSp>
      <p:grpSp>
        <p:nvGrpSpPr>
          <p:cNvPr id="498727" name="Group 39">
            <a:extLst>
              <a:ext uri="{FF2B5EF4-FFF2-40B4-BE49-F238E27FC236}">
                <a16:creationId xmlns:a16="http://schemas.microsoft.com/office/drawing/2014/main" id="{E8BC0B2C-C30C-4107-ACAC-89C239B07E28}"/>
              </a:ext>
            </a:extLst>
          </p:cNvPr>
          <p:cNvGrpSpPr>
            <a:grpSpLocks/>
          </p:cNvGrpSpPr>
          <p:nvPr/>
        </p:nvGrpSpPr>
        <p:grpSpPr bwMode="auto">
          <a:xfrm>
            <a:off x="2162175" y="4051300"/>
            <a:ext cx="4038600" cy="579438"/>
            <a:chOff x="1362" y="3552"/>
            <a:chExt cx="2544" cy="365"/>
          </a:xfrm>
        </p:grpSpPr>
        <p:sp>
          <p:nvSpPr>
            <p:cNvPr id="498716" name="AutoShape 28">
              <a:extLst>
                <a:ext uri="{FF2B5EF4-FFF2-40B4-BE49-F238E27FC236}">
                  <a16:creationId xmlns:a16="http://schemas.microsoft.com/office/drawing/2014/main" id="{2FEA8C5C-8666-4187-870D-BAC4977FAA32}"/>
                </a:ext>
              </a:extLst>
            </p:cNvPr>
            <p:cNvSpPr>
              <a:spLocks noChangeArrowheads="1"/>
            </p:cNvSpPr>
            <p:nvPr/>
          </p:nvSpPr>
          <p:spPr bwMode="auto">
            <a:xfrm>
              <a:off x="3813" y="3600"/>
              <a:ext cx="93" cy="288"/>
            </a:xfrm>
            <a:prstGeom prst="downArrow">
              <a:avLst>
                <a:gd name="adj1" fmla="val 50000"/>
                <a:gd name="adj2" fmla="val 77419"/>
              </a:avLst>
            </a:prstGeom>
            <a:solidFill>
              <a:srgbClr val="FF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20" name="Rectangle 32">
              <a:extLst>
                <a:ext uri="{FF2B5EF4-FFF2-40B4-BE49-F238E27FC236}">
                  <a16:creationId xmlns:a16="http://schemas.microsoft.com/office/drawing/2014/main" id="{89A5EBFD-4A38-4539-B25D-8428F88DFB62}"/>
                </a:ext>
              </a:extLst>
            </p:cNvPr>
            <p:cNvSpPr>
              <a:spLocks noChangeArrowheads="1"/>
            </p:cNvSpPr>
            <p:nvPr/>
          </p:nvSpPr>
          <p:spPr bwMode="auto">
            <a:xfrm>
              <a:off x="1362" y="3552"/>
              <a:ext cx="242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dirty="0">
                  <a:latin typeface="Arial" panose="020B0604020202020204" pitchFamily="34" charset="0"/>
                  <a:ea typeface="宋体" panose="02010600030101010101" pitchFamily="2" charset="-122"/>
                </a:rPr>
                <a:t>溶剂</a:t>
              </a:r>
              <a:r>
                <a:rPr kumimoji="0" lang="zh-CN" altLang="en-US" sz="3200" dirty="0">
                  <a:solidFill>
                    <a:schemeClr val="tx1"/>
                  </a:solidFill>
                  <a:latin typeface="Arial" panose="020B0604020202020204" pitchFamily="34" charset="0"/>
                  <a:ea typeface="宋体" panose="02010600030101010101" pitchFamily="2" charset="-122"/>
                </a:rPr>
                <a:t>吸收</a:t>
              </a:r>
              <a:r>
                <a:rPr kumimoji="0" lang="zh-CN" altLang="en-US" sz="3200" dirty="0">
                  <a:solidFill>
                    <a:srgbClr val="66FF66"/>
                  </a:solidFill>
                  <a:latin typeface="Arial" panose="020B0604020202020204" pitchFamily="34" charset="0"/>
                  <a:ea typeface="宋体" panose="02010600030101010101" pitchFamily="2" charset="-122"/>
                </a:rPr>
                <a:t>溶质</a:t>
              </a:r>
              <a:r>
                <a:rPr kumimoji="0" lang="zh-CN" altLang="en-US" sz="3200" dirty="0">
                  <a:solidFill>
                    <a:schemeClr val="tx1"/>
                  </a:solidFill>
                  <a:latin typeface="Arial" panose="020B0604020202020204" pitchFamily="34" charset="0"/>
                  <a:ea typeface="宋体" panose="02010600030101010101" pitchFamily="2" charset="-122"/>
                </a:rPr>
                <a:t>的能力</a:t>
              </a:r>
            </a:p>
          </p:txBody>
        </p:sp>
      </p:grpSp>
      <p:grpSp>
        <p:nvGrpSpPr>
          <p:cNvPr id="498734" name="Group 46">
            <a:extLst>
              <a:ext uri="{FF2B5EF4-FFF2-40B4-BE49-F238E27FC236}">
                <a16:creationId xmlns:a16="http://schemas.microsoft.com/office/drawing/2014/main" id="{F7F80AFC-CF98-4AB0-8D37-FD00E9281F8C}"/>
              </a:ext>
            </a:extLst>
          </p:cNvPr>
          <p:cNvGrpSpPr>
            <a:grpSpLocks/>
          </p:cNvGrpSpPr>
          <p:nvPr/>
        </p:nvGrpSpPr>
        <p:grpSpPr bwMode="auto">
          <a:xfrm>
            <a:off x="6372200" y="3500438"/>
            <a:ext cx="2016125" cy="579437"/>
            <a:chOff x="4059" y="2205"/>
            <a:chExt cx="1270" cy="365"/>
          </a:xfrm>
        </p:grpSpPr>
        <p:sp>
          <p:nvSpPr>
            <p:cNvPr id="498711" name="AutoShape 23">
              <a:extLst>
                <a:ext uri="{FF2B5EF4-FFF2-40B4-BE49-F238E27FC236}">
                  <a16:creationId xmlns:a16="http://schemas.microsoft.com/office/drawing/2014/main" id="{F1467A4F-5789-459A-B7E7-D45751701A88}"/>
                </a:ext>
              </a:extLst>
            </p:cNvPr>
            <p:cNvSpPr>
              <a:spLocks noChangeArrowheads="1"/>
            </p:cNvSpPr>
            <p:nvPr/>
          </p:nvSpPr>
          <p:spPr bwMode="auto">
            <a:xfrm rot="10800000">
              <a:off x="5211" y="2234"/>
              <a:ext cx="118" cy="288"/>
            </a:xfrm>
            <a:prstGeom prst="downArrow">
              <a:avLst>
                <a:gd name="adj1" fmla="val 50000"/>
                <a:gd name="adj2" fmla="val 61017"/>
              </a:avLst>
            </a:prstGeom>
            <a:solidFill>
              <a:srgbClr val="FF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21" name="Rectangle 33">
              <a:extLst>
                <a:ext uri="{FF2B5EF4-FFF2-40B4-BE49-F238E27FC236}">
                  <a16:creationId xmlns:a16="http://schemas.microsoft.com/office/drawing/2014/main" id="{156AECD4-CA5F-4BEE-8CF1-FD05CB269CD6}"/>
                </a:ext>
              </a:extLst>
            </p:cNvPr>
            <p:cNvSpPr>
              <a:spLocks noChangeArrowheads="1"/>
            </p:cNvSpPr>
            <p:nvPr/>
          </p:nvSpPr>
          <p:spPr bwMode="auto">
            <a:xfrm>
              <a:off x="4059" y="2205"/>
              <a:ext cx="11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rgbClr val="FFFF66"/>
                  </a:solidFill>
                  <a:latin typeface="Arial" panose="020B0604020202020204" pitchFamily="34" charset="0"/>
                  <a:ea typeface="宋体" panose="02010600030101010101" pitchFamily="2" charset="-122"/>
                </a:rPr>
                <a:t>溶液</a:t>
              </a:r>
              <a:r>
                <a:rPr kumimoji="0" lang="zh-CN" altLang="en-US" sz="3200">
                  <a:solidFill>
                    <a:schemeClr val="tx1"/>
                  </a:solidFill>
                  <a:latin typeface="Arial" panose="020B0604020202020204" pitchFamily="34" charset="0"/>
                  <a:ea typeface="宋体" panose="02010600030101010101" pitchFamily="2" charset="-122"/>
                </a:rPr>
                <a:t>浓度</a:t>
              </a:r>
            </a:p>
          </p:txBody>
        </p:sp>
      </p:grpSp>
      <p:grpSp>
        <p:nvGrpSpPr>
          <p:cNvPr id="498728" name="Group 40">
            <a:extLst>
              <a:ext uri="{FF2B5EF4-FFF2-40B4-BE49-F238E27FC236}">
                <a16:creationId xmlns:a16="http://schemas.microsoft.com/office/drawing/2014/main" id="{F8DC6F42-9CEB-453A-855C-6488D014EAC0}"/>
              </a:ext>
            </a:extLst>
          </p:cNvPr>
          <p:cNvGrpSpPr>
            <a:grpSpLocks/>
          </p:cNvGrpSpPr>
          <p:nvPr/>
        </p:nvGrpSpPr>
        <p:grpSpPr bwMode="auto">
          <a:xfrm>
            <a:off x="6400802" y="4005263"/>
            <a:ext cx="1970088" cy="579437"/>
            <a:chOff x="4032" y="3523"/>
            <a:chExt cx="1241" cy="365"/>
          </a:xfrm>
        </p:grpSpPr>
        <p:sp>
          <p:nvSpPr>
            <p:cNvPr id="498715" name="AutoShape 27">
              <a:extLst>
                <a:ext uri="{FF2B5EF4-FFF2-40B4-BE49-F238E27FC236}">
                  <a16:creationId xmlns:a16="http://schemas.microsoft.com/office/drawing/2014/main" id="{21994AE2-94DE-441E-8BE7-43D815BA53E9}"/>
                </a:ext>
              </a:extLst>
            </p:cNvPr>
            <p:cNvSpPr>
              <a:spLocks noChangeArrowheads="1"/>
            </p:cNvSpPr>
            <p:nvPr/>
          </p:nvSpPr>
          <p:spPr bwMode="auto">
            <a:xfrm>
              <a:off x="5180" y="3590"/>
              <a:ext cx="93" cy="288"/>
            </a:xfrm>
            <a:prstGeom prst="downArrow">
              <a:avLst>
                <a:gd name="adj1" fmla="val 50000"/>
                <a:gd name="adj2" fmla="val 77419"/>
              </a:avLst>
            </a:prstGeom>
            <a:solidFill>
              <a:srgbClr val="FF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22" name="Rectangle 34">
              <a:extLst>
                <a:ext uri="{FF2B5EF4-FFF2-40B4-BE49-F238E27FC236}">
                  <a16:creationId xmlns:a16="http://schemas.microsoft.com/office/drawing/2014/main" id="{8B6EB506-218E-492D-BFD3-D23BDA295528}"/>
                </a:ext>
              </a:extLst>
            </p:cNvPr>
            <p:cNvSpPr>
              <a:spLocks noChangeArrowheads="1"/>
            </p:cNvSpPr>
            <p:nvPr/>
          </p:nvSpPr>
          <p:spPr bwMode="auto">
            <a:xfrm>
              <a:off x="4032" y="3523"/>
              <a:ext cx="11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dirty="0">
                  <a:solidFill>
                    <a:srgbClr val="FFFF66"/>
                  </a:solidFill>
                  <a:latin typeface="Arial" panose="020B0604020202020204" pitchFamily="34" charset="0"/>
                  <a:ea typeface="宋体" panose="02010600030101010101" pitchFamily="2" charset="-122"/>
                </a:rPr>
                <a:t>溶液</a:t>
              </a:r>
              <a:r>
                <a:rPr kumimoji="0" lang="zh-CN" altLang="en-US" sz="3200" dirty="0">
                  <a:solidFill>
                    <a:schemeClr val="tx1"/>
                  </a:solidFill>
                  <a:latin typeface="Arial" panose="020B0604020202020204" pitchFamily="34" charset="0"/>
                  <a:ea typeface="宋体" panose="02010600030101010101" pitchFamily="2" charset="-122"/>
                </a:rPr>
                <a:t>浓度</a:t>
              </a:r>
            </a:p>
          </p:txBody>
        </p:sp>
      </p:grpSp>
      <p:sp>
        <p:nvSpPr>
          <p:cNvPr id="498729" name="Rectangle 41">
            <a:extLst>
              <a:ext uri="{FF2B5EF4-FFF2-40B4-BE49-F238E27FC236}">
                <a16:creationId xmlns:a16="http://schemas.microsoft.com/office/drawing/2014/main" id="{F17EE7AD-005B-44FF-8AA6-E0417CD39E43}"/>
              </a:ext>
            </a:extLst>
          </p:cNvPr>
          <p:cNvSpPr>
            <a:spLocks noChangeArrowheads="1"/>
          </p:cNvSpPr>
          <p:nvPr/>
        </p:nvSpPr>
        <p:spPr bwMode="auto">
          <a:xfrm>
            <a:off x="698500" y="4941888"/>
            <a:ext cx="6464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600">
                <a:solidFill>
                  <a:srgbClr val="66FF66"/>
                </a:solidFill>
                <a:latin typeface="Arial" panose="020B0604020202020204" pitchFamily="34" charset="0"/>
                <a:ea typeface="宋体" panose="02010600030101010101" pitchFamily="2" charset="-122"/>
              </a:rPr>
              <a:t>氨（溶质） </a:t>
            </a:r>
            <a:r>
              <a:rPr kumimoji="0" lang="en-US" altLang="zh-CN" sz="3600">
                <a:solidFill>
                  <a:schemeClr val="tx1"/>
                </a:solidFill>
                <a:latin typeface="Arial" panose="020B0604020202020204" pitchFamily="34" charset="0"/>
                <a:ea typeface="宋体" panose="02010600030101010101" pitchFamily="2" charset="-122"/>
              </a:rPr>
              <a:t>+  </a:t>
            </a:r>
            <a:r>
              <a:rPr kumimoji="0" lang="zh-CN" altLang="en-US" sz="3600">
                <a:latin typeface="Arial" panose="020B0604020202020204" pitchFamily="34" charset="0"/>
                <a:ea typeface="宋体" panose="02010600030101010101" pitchFamily="2" charset="-122"/>
              </a:rPr>
              <a:t>水（溶剂）</a:t>
            </a:r>
            <a:r>
              <a:rPr kumimoji="0" lang="zh-CN" altLang="en-US" sz="3600">
                <a:solidFill>
                  <a:srgbClr val="FFFF66"/>
                </a:solidFill>
                <a:latin typeface="Arial" panose="020B0604020202020204" pitchFamily="34" charset="0"/>
                <a:ea typeface="宋体" panose="02010600030101010101" pitchFamily="2" charset="-122"/>
              </a:rPr>
              <a:t>溶液</a:t>
            </a:r>
            <a:r>
              <a:rPr kumimoji="0" lang="zh-CN" altLang="en-US" sz="3600">
                <a:solidFill>
                  <a:srgbClr val="FF3300"/>
                </a:solidFill>
                <a:latin typeface="Arial" panose="020B0604020202020204" pitchFamily="34" charset="0"/>
                <a:ea typeface="宋体" panose="02010600030101010101" pitchFamily="2" charset="-122"/>
              </a:rPr>
              <a:t> </a:t>
            </a:r>
          </a:p>
        </p:txBody>
      </p:sp>
      <p:sp>
        <p:nvSpPr>
          <p:cNvPr id="498730" name="Rectangle 42">
            <a:extLst>
              <a:ext uri="{FF2B5EF4-FFF2-40B4-BE49-F238E27FC236}">
                <a16:creationId xmlns:a16="http://schemas.microsoft.com/office/drawing/2014/main" id="{979E2306-8192-43D4-80DD-F10062594BB5}"/>
              </a:ext>
            </a:extLst>
          </p:cNvPr>
          <p:cNvSpPr>
            <a:spLocks noChangeArrowheads="1"/>
          </p:cNvSpPr>
          <p:nvPr/>
        </p:nvSpPr>
        <p:spPr bwMode="auto">
          <a:xfrm>
            <a:off x="695325" y="5595938"/>
            <a:ext cx="73818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600">
                <a:latin typeface="Arial" panose="020B0604020202020204" pitchFamily="34" charset="0"/>
                <a:ea typeface="宋体" panose="02010600030101010101" pitchFamily="2" charset="-122"/>
              </a:rPr>
              <a:t>溴化锂（溶剂）</a:t>
            </a:r>
            <a:r>
              <a:rPr kumimoji="0" lang="zh-CN" altLang="en-US" sz="3600">
                <a:solidFill>
                  <a:srgbClr val="66FF66"/>
                </a:solidFill>
                <a:latin typeface="Arial" panose="020B0604020202020204" pitchFamily="34" charset="0"/>
                <a:ea typeface="宋体" panose="02010600030101010101" pitchFamily="2" charset="-122"/>
              </a:rPr>
              <a:t> </a:t>
            </a:r>
            <a:r>
              <a:rPr kumimoji="0" lang="en-US" altLang="zh-CN" sz="3600">
                <a:solidFill>
                  <a:schemeClr val="tx1"/>
                </a:solidFill>
                <a:latin typeface="Arial" panose="020B0604020202020204" pitchFamily="34" charset="0"/>
                <a:ea typeface="宋体" panose="02010600030101010101" pitchFamily="2" charset="-122"/>
              </a:rPr>
              <a:t>+  </a:t>
            </a:r>
            <a:r>
              <a:rPr kumimoji="0" lang="zh-CN" altLang="en-US" sz="3600">
                <a:solidFill>
                  <a:srgbClr val="66FF66"/>
                </a:solidFill>
                <a:latin typeface="Arial" panose="020B0604020202020204" pitchFamily="34" charset="0"/>
                <a:ea typeface="宋体" panose="02010600030101010101" pitchFamily="2" charset="-122"/>
              </a:rPr>
              <a:t>水（溶质）</a:t>
            </a:r>
            <a:r>
              <a:rPr kumimoji="0" lang="zh-CN" altLang="en-US" sz="3600">
                <a:solidFill>
                  <a:srgbClr val="FFFF66"/>
                </a:solidFill>
                <a:latin typeface="Arial" panose="020B0604020202020204" pitchFamily="34" charset="0"/>
                <a:ea typeface="宋体" panose="02010600030101010101" pitchFamily="2" charset="-122"/>
              </a:rPr>
              <a:t>溶液</a:t>
            </a:r>
            <a:r>
              <a:rPr kumimoji="0" lang="zh-CN" altLang="en-US" sz="3600">
                <a:solidFill>
                  <a:srgbClr val="FF3300"/>
                </a:solidFill>
                <a:latin typeface="Arial" panose="020B0604020202020204" pitchFamily="34" charset="0"/>
                <a:ea typeface="宋体" panose="02010600030101010101" pitchFamily="2" charset="-122"/>
              </a:rPr>
              <a:t> </a:t>
            </a:r>
          </a:p>
        </p:txBody>
      </p:sp>
      <p:sp>
        <p:nvSpPr>
          <p:cNvPr id="498731" name="AutoShape 43">
            <a:extLst>
              <a:ext uri="{FF2B5EF4-FFF2-40B4-BE49-F238E27FC236}">
                <a16:creationId xmlns:a16="http://schemas.microsoft.com/office/drawing/2014/main" id="{BB1FD085-C246-48F4-8426-37FE2851A785}"/>
              </a:ext>
            </a:extLst>
          </p:cNvPr>
          <p:cNvSpPr>
            <a:spLocks/>
          </p:cNvSpPr>
          <p:nvPr/>
        </p:nvSpPr>
        <p:spPr bwMode="auto">
          <a:xfrm>
            <a:off x="381000" y="1530350"/>
            <a:ext cx="147638" cy="835025"/>
          </a:xfrm>
          <a:prstGeom prst="leftBrace">
            <a:avLst>
              <a:gd name="adj1" fmla="val 47132"/>
              <a:gd name="adj2" fmla="val 50000"/>
            </a:avLst>
          </a:prstGeom>
          <a:noFill/>
          <a:ln w="25400" cap="sq">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32" name="AutoShape 44">
            <a:extLst>
              <a:ext uri="{FF2B5EF4-FFF2-40B4-BE49-F238E27FC236}">
                <a16:creationId xmlns:a16="http://schemas.microsoft.com/office/drawing/2014/main" id="{1162C4FF-F278-42FE-ADB4-3EC6D25270DE}"/>
              </a:ext>
            </a:extLst>
          </p:cNvPr>
          <p:cNvSpPr>
            <a:spLocks/>
          </p:cNvSpPr>
          <p:nvPr/>
        </p:nvSpPr>
        <p:spPr bwMode="auto">
          <a:xfrm>
            <a:off x="381000" y="3644900"/>
            <a:ext cx="147638" cy="835025"/>
          </a:xfrm>
          <a:prstGeom prst="leftBrace">
            <a:avLst>
              <a:gd name="adj1" fmla="val 47132"/>
              <a:gd name="adj2" fmla="val 50000"/>
            </a:avLst>
          </a:prstGeom>
          <a:noFill/>
          <a:ln w="25400" cap="sq">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33" name="AutoShape 45">
            <a:extLst>
              <a:ext uri="{FF2B5EF4-FFF2-40B4-BE49-F238E27FC236}">
                <a16:creationId xmlns:a16="http://schemas.microsoft.com/office/drawing/2014/main" id="{D0D816B0-115A-41F4-9270-1AD79967DA93}"/>
              </a:ext>
            </a:extLst>
          </p:cNvPr>
          <p:cNvSpPr>
            <a:spLocks/>
          </p:cNvSpPr>
          <p:nvPr/>
        </p:nvSpPr>
        <p:spPr bwMode="auto">
          <a:xfrm>
            <a:off x="533400" y="5157788"/>
            <a:ext cx="147638" cy="835025"/>
          </a:xfrm>
          <a:prstGeom prst="leftBrace">
            <a:avLst>
              <a:gd name="adj1" fmla="val 47132"/>
              <a:gd name="adj2" fmla="val 50000"/>
            </a:avLst>
          </a:prstGeom>
          <a:noFill/>
          <a:ln w="25400" cap="sq">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36" name="Rectangle 48">
            <a:extLst>
              <a:ext uri="{FF2B5EF4-FFF2-40B4-BE49-F238E27FC236}">
                <a16:creationId xmlns:a16="http://schemas.microsoft.com/office/drawing/2014/main" id="{E906CDDC-CC62-4A8D-93DA-DBDE603E794C}"/>
              </a:ext>
            </a:extLst>
          </p:cNvPr>
          <p:cNvSpPr>
            <a:spLocks noChangeArrowheads="1"/>
          </p:cNvSpPr>
          <p:nvPr/>
        </p:nvSpPr>
        <p:spPr bwMode="auto">
          <a:xfrm>
            <a:off x="2743200" y="609600"/>
            <a:ext cx="54498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sz="4000" dirty="0">
                <a:ea typeface="楷体_GB2312" pitchFamily="49" charset="-122"/>
              </a:rPr>
              <a:t>absorption refrigeration</a:t>
            </a:r>
            <a:endParaRPr lang="en-US" altLang="zh-CN" sz="4000" dirty="0">
              <a:ea typeface="楷体_GB2312" pitchFamily="49" charset="-122"/>
            </a:endParaRPr>
          </a:p>
        </p:txBody>
      </p:sp>
    </p:spTree>
    <p:extLst>
      <p:ext uri="{BB962C8B-B14F-4D97-AF65-F5344CB8AC3E}">
        <p14:creationId xmlns:p14="http://schemas.microsoft.com/office/powerpoint/2010/main" val="3055684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98731"/>
                                        </p:tgtEl>
                                        <p:attrNameLst>
                                          <p:attrName>style.visibility</p:attrName>
                                        </p:attrNameLst>
                                      </p:cBhvr>
                                      <p:to>
                                        <p:strVal val="visible"/>
                                      </p:to>
                                    </p:set>
                                    <p:anim calcmode="lin" valueType="num">
                                      <p:cBhvr additive="base">
                                        <p:cTn id="7" dur="500" fill="hold"/>
                                        <p:tgtEl>
                                          <p:spTgt spid="498731"/>
                                        </p:tgtEl>
                                        <p:attrNameLst>
                                          <p:attrName>ppt_x</p:attrName>
                                        </p:attrNameLst>
                                      </p:cBhvr>
                                      <p:tavLst>
                                        <p:tav tm="0">
                                          <p:val>
                                            <p:strVal val="0-#ppt_w/2"/>
                                          </p:val>
                                        </p:tav>
                                        <p:tav tm="100000">
                                          <p:val>
                                            <p:strVal val="#ppt_x"/>
                                          </p:val>
                                        </p:tav>
                                      </p:tavLst>
                                    </p:anim>
                                    <p:anim calcmode="lin" valueType="num">
                                      <p:cBhvr additive="base">
                                        <p:cTn id="8" dur="500" fill="hold"/>
                                        <p:tgtEl>
                                          <p:spTgt spid="49873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98692"/>
                                        </p:tgtEl>
                                        <p:attrNameLst>
                                          <p:attrName>style.visibility</p:attrName>
                                        </p:attrNameLst>
                                      </p:cBhvr>
                                      <p:to>
                                        <p:strVal val="visible"/>
                                      </p:to>
                                    </p:set>
                                    <p:anim calcmode="lin" valueType="num">
                                      <p:cBhvr additive="base">
                                        <p:cTn id="13" dur="500" fill="hold"/>
                                        <p:tgtEl>
                                          <p:spTgt spid="498692"/>
                                        </p:tgtEl>
                                        <p:attrNameLst>
                                          <p:attrName>ppt_x</p:attrName>
                                        </p:attrNameLst>
                                      </p:cBhvr>
                                      <p:tavLst>
                                        <p:tav tm="0">
                                          <p:val>
                                            <p:strVal val="0-#ppt_w/2"/>
                                          </p:val>
                                        </p:tav>
                                        <p:tav tm="100000">
                                          <p:val>
                                            <p:strVal val="#ppt_x"/>
                                          </p:val>
                                        </p:tav>
                                      </p:tavLst>
                                    </p:anim>
                                    <p:anim calcmode="lin" valueType="num">
                                      <p:cBhvr additive="base">
                                        <p:cTn id="14" dur="500" fill="hold"/>
                                        <p:tgtEl>
                                          <p:spTgt spid="49869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98693"/>
                                        </p:tgtEl>
                                        <p:attrNameLst>
                                          <p:attrName>style.visibility</p:attrName>
                                        </p:attrNameLst>
                                      </p:cBhvr>
                                      <p:to>
                                        <p:strVal val="visible"/>
                                      </p:to>
                                    </p:set>
                                    <p:anim calcmode="lin" valueType="num">
                                      <p:cBhvr additive="base">
                                        <p:cTn id="19" dur="500" fill="hold"/>
                                        <p:tgtEl>
                                          <p:spTgt spid="498693"/>
                                        </p:tgtEl>
                                        <p:attrNameLst>
                                          <p:attrName>ppt_x</p:attrName>
                                        </p:attrNameLst>
                                      </p:cBhvr>
                                      <p:tavLst>
                                        <p:tav tm="0">
                                          <p:val>
                                            <p:strVal val="0-#ppt_w/2"/>
                                          </p:val>
                                        </p:tav>
                                        <p:tav tm="100000">
                                          <p:val>
                                            <p:strVal val="#ppt_x"/>
                                          </p:val>
                                        </p:tav>
                                      </p:tavLst>
                                    </p:anim>
                                    <p:anim calcmode="lin" valueType="num">
                                      <p:cBhvr additive="base">
                                        <p:cTn id="20" dur="500" fill="hold"/>
                                        <p:tgtEl>
                                          <p:spTgt spid="49869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98691"/>
                                        </p:tgtEl>
                                        <p:attrNameLst>
                                          <p:attrName>style.visibility</p:attrName>
                                        </p:attrNameLst>
                                      </p:cBhvr>
                                      <p:to>
                                        <p:strVal val="visible"/>
                                      </p:to>
                                    </p:set>
                                    <p:animEffect transition="in" filter="wipe(left)">
                                      <p:cBhvr>
                                        <p:cTn id="25" dur="500"/>
                                        <p:tgtEl>
                                          <p:spTgt spid="498691"/>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498706"/>
                                        </p:tgtEl>
                                        <p:attrNameLst>
                                          <p:attrName>style.visibility</p:attrName>
                                        </p:attrNameLst>
                                      </p:cBhvr>
                                      <p:to>
                                        <p:strVal val="visible"/>
                                      </p:to>
                                    </p:set>
                                    <p:anim calcmode="lin" valueType="num">
                                      <p:cBhvr additive="base">
                                        <p:cTn id="30" dur="500" fill="hold"/>
                                        <p:tgtEl>
                                          <p:spTgt spid="498706"/>
                                        </p:tgtEl>
                                        <p:attrNameLst>
                                          <p:attrName>ppt_x</p:attrName>
                                        </p:attrNameLst>
                                      </p:cBhvr>
                                      <p:tavLst>
                                        <p:tav tm="0">
                                          <p:val>
                                            <p:strVal val="0-#ppt_w/2"/>
                                          </p:val>
                                        </p:tav>
                                        <p:tav tm="100000">
                                          <p:val>
                                            <p:strVal val="#ppt_x"/>
                                          </p:val>
                                        </p:tav>
                                      </p:tavLst>
                                    </p:anim>
                                    <p:anim calcmode="lin" valueType="num">
                                      <p:cBhvr additive="base">
                                        <p:cTn id="31" dur="500" fill="hold"/>
                                        <p:tgtEl>
                                          <p:spTgt spid="498706"/>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nodeType="clickEffect">
                                  <p:stCondLst>
                                    <p:cond delay="0"/>
                                  </p:stCondLst>
                                  <p:childTnLst>
                                    <p:set>
                                      <p:cBhvr>
                                        <p:cTn id="35" dur="1" fill="hold">
                                          <p:stCondLst>
                                            <p:cond delay="0"/>
                                          </p:stCondLst>
                                        </p:cTn>
                                        <p:tgtEl>
                                          <p:spTgt spid="498732"/>
                                        </p:tgtEl>
                                        <p:attrNameLst>
                                          <p:attrName>style.visibility</p:attrName>
                                        </p:attrNameLst>
                                      </p:cBhvr>
                                      <p:to>
                                        <p:strVal val="visible"/>
                                      </p:to>
                                    </p:set>
                                    <p:anim calcmode="lin" valueType="num">
                                      <p:cBhvr additive="base">
                                        <p:cTn id="36" dur="500" fill="hold"/>
                                        <p:tgtEl>
                                          <p:spTgt spid="498732"/>
                                        </p:tgtEl>
                                        <p:attrNameLst>
                                          <p:attrName>ppt_x</p:attrName>
                                        </p:attrNameLst>
                                      </p:cBhvr>
                                      <p:tavLst>
                                        <p:tav tm="0">
                                          <p:val>
                                            <p:strVal val="0-#ppt_w/2"/>
                                          </p:val>
                                        </p:tav>
                                        <p:tav tm="100000">
                                          <p:val>
                                            <p:strVal val="#ppt_x"/>
                                          </p:val>
                                        </p:tav>
                                      </p:tavLst>
                                    </p:anim>
                                    <p:anim calcmode="lin" valueType="num">
                                      <p:cBhvr additive="base">
                                        <p:cTn id="37" dur="500" fill="hold"/>
                                        <p:tgtEl>
                                          <p:spTgt spid="498732"/>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498735"/>
                                        </p:tgtEl>
                                        <p:attrNameLst>
                                          <p:attrName>style.visibility</p:attrName>
                                        </p:attrNameLst>
                                      </p:cBhvr>
                                      <p:to>
                                        <p:strVal val="visible"/>
                                      </p:to>
                                    </p:set>
                                    <p:anim calcmode="lin" valueType="num">
                                      <p:cBhvr additive="base">
                                        <p:cTn id="42" dur="500" fill="hold"/>
                                        <p:tgtEl>
                                          <p:spTgt spid="498735"/>
                                        </p:tgtEl>
                                        <p:attrNameLst>
                                          <p:attrName>ppt_x</p:attrName>
                                        </p:attrNameLst>
                                      </p:cBhvr>
                                      <p:tavLst>
                                        <p:tav tm="0">
                                          <p:val>
                                            <p:strVal val="0-#ppt_w/2"/>
                                          </p:val>
                                        </p:tav>
                                        <p:tav tm="100000">
                                          <p:val>
                                            <p:strVal val="#ppt_x"/>
                                          </p:val>
                                        </p:tav>
                                      </p:tavLst>
                                    </p:anim>
                                    <p:anim calcmode="lin" valueType="num">
                                      <p:cBhvr additive="base">
                                        <p:cTn id="43" dur="500" fill="hold"/>
                                        <p:tgtEl>
                                          <p:spTgt spid="498735"/>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2" fill="hold" nodeType="clickEffect">
                                  <p:stCondLst>
                                    <p:cond delay="0"/>
                                  </p:stCondLst>
                                  <p:childTnLst>
                                    <p:set>
                                      <p:cBhvr>
                                        <p:cTn id="47" dur="1" fill="hold">
                                          <p:stCondLst>
                                            <p:cond delay="0"/>
                                          </p:stCondLst>
                                        </p:cTn>
                                        <p:tgtEl>
                                          <p:spTgt spid="498724"/>
                                        </p:tgtEl>
                                        <p:attrNameLst>
                                          <p:attrName>style.visibility</p:attrName>
                                        </p:attrNameLst>
                                      </p:cBhvr>
                                      <p:to>
                                        <p:strVal val="visible"/>
                                      </p:to>
                                    </p:set>
                                    <p:anim calcmode="lin" valueType="num">
                                      <p:cBhvr additive="base">
                                        <p:cTn id="48" dur="500" fill="hold"/>
                                        <p:tgtEl>
                                          <p:spTgt spid="498724"/>
                                        </p:tgtEl>
                                        <p:attrNameLst>
                                          <p:attrName>ppt_x</p:attrName>
                                        </p:attrNameLst>
                                      </p:cBhvr>
                                      <p:tavLst>
                                        <p:tav tm="0">
                                          <p:val>
                                            <p:strVal val="1+#ppt_w/2"/>
                                          </p:val>
                                        </p:tav>
                                        <p:tav tm="100000">
                                          <p:val>
                                            <p:strVal val="#ppt_x"/>
                                          </p:val>
                                        </p:tav>
                                      </p:tavLst>
                                    </p:anim>
                                    <p:anim calcmode="lin" valueType="num">
                                      <p:cBhvr additive="base">
                                        <p:cTn id="49" dur="500" fill="hold"/>
                                        <p:tgtEl>
                                          <p:spTgt spid="498724"/>
                                        </p:tgtEl>
                                        <p:attrNameLst>
                                          <p:attrName>ppt_y</p:attrName>
                                        </p:attrNameLst>
                                      </p:cBhvr>
                                      <p:tavLst>
                                        <p:tav tm="0">
                                          <p:val>
                                            <p:strVal val="#ppt_y"/>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2" fill="hold" nodeType="clickEffect">
                                  <p:stCondLst>
                                    <p:cond delay="0"/>
                                  </p:stCondLst>
                                  <p:childTnLst>
                                    <p:set>
                                      <p:cBhvr>
                                        <p:cTn id="53" dur="1" fill="hold">
                                          <p:stCondLst>
                                            <p:cond delay="0"/>
                                          </p:stCondLst>
                                        </p:cTn>
                                        <p:tgtEl>
                                          <p:spTgt spid="498734"/>
                                        </p:tgtEl>
                                        <p:attrNameLst>
                                          <p:attrName>style.visibility</p:attrName>
                                        </p:attrNameLst>
                                      </p:cBhvr>
                                      <p:to>
                                        <p:strVal val="visible"/>
                                      </p:to>
                                    </p:set>
                                    <p:anim calcmode="lin" valueType="num">
                                      <p:cBhvr additive="base">
                                        <p:cTn id="54" dur="500" fill="hold"/>
                                        <p:tgtEl>
                                          <p:spTgt spid="498734"/>
                                        </p:tgtEl>
                                        <p:attrNameLst>
                                          <p:attrName>ppt_x</p:attrName>
                                        </p:attrNameLst>
                                      </p:cBhvr>
                                      <p:tavLst>
                                        <p:tav tm="0">
                                          <p:val>
                                            <p:strVal val="1+#ppt_w/2"/>
                                          </p:val>
                                        </p:tav>
                                        <p:tav tm="100000">
                                          <p:val>
                                            <p:strVal val="#ppt_x"/>
                                          </p:val>
                                        </p:tav>
                                      </p:tavLst>
                                    </p:anim>
                                    <p:anim calcmode="lin" valueType="num">
                                      <p:cBhvr additive="base">
                                        <p:cTn id="55" dur="500" fill="hold"/>
                                        <p:tgtEl>
                                          <p:spTgt spid="498734"/>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nodeType="clickEffect">
                                  <p:stCondLst>
                                    <p:cond delay="0"/>
                                  </p:stCondLst>
                                  <p:childTnLst>
                                    <p:set>
                                      <p:cBhvr>
                                        <p:cTn id="59" dur="1" fill="hold">
                                          <p:stCondLst>
                                            <p:cond delay="0"/>
                                          </p:stCondLst>
                                        </p:cTn>
                                        <p:tgtEl>
                                          <p:spTgt spid="498726"/>
                                        </p:tgtEl>
                                        <p:attrNameLst>
                                          <p:attrName>style.visibility</p:attrName>
                                        </p:attrNameLst>
                                      </p:cBhvr>
                                      <p:to>
                                        <p:strVal val="visible"/>
                                      </p:to>
                                    </p:set>
                                    <p:anim calcmode="lin" valueType="num">
                                      <p:cBhvr additive="base">
                                        <p:cTn id="60" dur="500" fill="hold"/>
                                        <p:tgtEl>
                                          <p:spTgt spid="498726"/>
                                        </p:tgtEl>
                                        <p:attrNameLst>
                                          <p:attrName>ppt_x</p:attrName>
                                        </p:attrNameLst>
                                      </p:cBhvr>
                                      <p:tavLst>
                                        <p:tav tm="0">
                                          <p:val>
                                            <p:strVal val="0-#ppt_w/2"/>
                                          </p:val>
                                        </p:tav>
                                        <p:tav tm="100000">
                                          <p:val>
                                            <p:strVal val="#ppt_x"/>
                                          </p:val>
                                        </p:tav>
                                      </p:tavLst>
                                    </p:anim>
                                    <p:anim calcmode="lin" valueType="num">
                                      <p:cBhvr additive="base">
                                        <p:cTn id="61" dur="500" fill="hold"/>
                                        <p:tgtEl>
                                          <p:spTgt spid="498726"/>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2" fill="hold" nodeType="clickEffect">
                                  <p:stCondLst>
                                    <p:cond delay="0"/>
                                  </p:stCondLst>
                                  <p:childTnLst>
                                    <p:set>
                                      <p:cBhvr>
                                        <p:cTn id="65" dur="1" fill="hold">
                                          <p:stCondLst>
                                            <p:cond delay="0"/>
                                          </p:stCondLst>
                                        </p:cTn>
                                        <p:tgtEl>
                                          <p:spTgt spid="498727"/>
                                        </p:tgtEl>
                                        <p:attrNameLst>
                                          <p:attrName>style.visibility</p:attrName>
                                        </p:attrNameLst>
                                      </p:cBhvr>
                                      <p:to>
                                        <p:strVal val="visible"/>
                                      </p:to>
                                    </p:set>
                                    <p:anim calcmode="lin" valueType="num">
                                      <p:cBhvr additive="base">
                                        <p:cTn id="66" dur="500" fill="hold"/>
                                        <p:tgtEl>
                                          <p:spTgt spid="498727"/>
                                        </p:tgtEl>
                                        <p:attrNameLst>
                                          <p:attrName>ppt_x</p:attrName>
                                        </p:attrNameLst>
                                      </p:cBhvr>
                                      <p:tavLst>
                                        <p:tav tm="0">
                                          <p:val>
                                            <p:strVal val="1+#ppt_w/2"/>
                                          </p:val>
                                        </p:tav>
                                        <p:tav tm="100000">
                                          <p:val>
                                            <p:strVal val="#ppt_x"/>
                                          </p:val>
                                        </p:tav>
                                      </p:tavLst>
                                    </p:anim>
                                    <p:anim calcmode="lin" valueType="num">
                                      <p:cBhvr additive="base">
                                        <p:cTn id="67" dur="500" fill="hold"/>
                                        <p:tgtEl>
                                          <p:spTgt spid="498727"/>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2" fill="hold" nodeType="clickEffect">
                                  <p:stCondLst>
                                    <p:cond delay="0"/>
                                  </p:stCondLst>
                                  <p:childTnLst>
                                    <p:set>
                                      <p:cBhvr>
                                        <p:cTn id="71" dur="1" fill="hold">
                                          <p:stCondLst>
                                            <p:cond delay="0"/>
                                          </p:stCondLst>
                                        </p:cTn>
                                        <p:tgtEl>
                                          <p:spTgt spid="498728"/>
                                        </p:tgtEl>
                                        <p:attrNameLst>
                                          <p:attrName>style.visibility</p:attrName>
                                        </p:attrNameLst>
                                      </p:cBhvr>
                                      <p:to>
                                        <p:strVal val="visible"/>
                                      </p:to>
                                    </p:set>
                                    <p:anim calcmode="lin" valueType="num">
                                      <p:cBhvr additive="base">
                                        <p:cTn id="72" dur="500" fill="hold"/>
                                        <p:tgtEl>
                                          <p:spTgt spid="498728"/>
                                        </p:tgtEl>
                                        <p:attrNameLst>
                                          <p:attrName>ppt_x</p:attrName>
                                        </p:attrNameLst>
                                      </p:cBhvr>
                                      <p:tavLst>
                                        <p:tav tm="0">
                                          <p:val>
                                            <p:strVal val="1+#ppt_w/2"/>
                                          </p:val>
                                        </p:tav>
                                        <p:tav tm="100000">
                                          <p:val>
                                            <p:strVal val="#ppt_x"/>
                                          </p:val>
                                        </p:tav>
                                      </p:tavLst>
                                    </p:anim>
                                    <p:anim calcmode="lin" valueType="num">
                                      <p:cBhvr additive="base">
                                        <p:cTn id="73" dur="500" fill="hold"/>
                                        <p:tgtEl>
                                          <p:spTgt spid="498728"/>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8" fill="hold" nodeType="clickEffect">
                                  <p:stCondLst>
                                    <p:cond delay="0"/>
                                  </p:stCondLst>
                                  <p:childTnLst>
                                    <p:set>
                                      <p:cBhvr>
                                        <p:cTn id="77" dur="1" fill="hold">
                                          <p:stCondLst>
                                            <p:cond delay="0"/>
                                          </p:stCondLst>
                                        </p:cTn>
                                        <p:tgtEl>
                                          <p:spTgt spid="498733"/>
                                        </p:tgtEl>
                                        <p:attrNameLst>
                                          <p:attrName>style.visibility</p:attrName>
                                        </p:attrNameLst>
                                      </p:cBhvr>
                                      <p:to>
                                        <p:strVal val="visible"/>
                                      </p:to>
                                    </p:set>
                                    <p:anim calcmode="lin" valueType="num">
                                      <p:cBhvr additive="base">
                                        <p:cTn id="78" dur="500" fill="hold"/>
                                        <p:tgtEl>
                                          <p:spTgt spid="498733"/>
                                        </p:tgtEl>
                                        <p:attrNameLst>
                                          <p:attrName>ppt_x</p:attrName>
                                        </p:attrNameLst>
                                      </p:cBhvr>
                                      <p:tavLst>
                                        <p:tav tm="0">
                                          <p:val>
                                            <p:strVal val="0-#ppt_w/2"/>
                                          </p:val>
                                        </p:tav>
                                        <p:tav tm="100000">
                                          <p:val>
                                            <p:strVal val="#ppt_x"/>
                                          </p:val>
                                        </p:tav>
                                      </p:tavLst>
                                    </p:anim>
                                    <p:anim calcmode="lin" valueType="num">
                                      <p:cBhvr additive="base">
                                        <p:cTn id="79" dur="500" fill="hold"/>
                                        <p:tgtEl>
                                          <p:spTgt spid="498733"/>
                                        </p:tgtEl>
                                        <p:attrNameLst>
                                          <p:attrName>ppt_y</p:attrName>
                                        </p:attrNameLst>
                                      </p:cBhvr>
                                      <p:tavLst>
                                        <p:tav tm="0">
                                          <p:val>
                                            <p:strVal val="#ppt_y"/>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8" fill="hold" grpId="0" nodeType="clickEffect">
                                  <p:stCondLst>
                                    <p:cond delay="0"/>
                                  </p:stCondLst>
                                  <p:childTnLst>
                                    <p:set>
                                      <p:cBhvr>
                                        <p:cTn id="83" dur="1" fill="hold">
                                          <p:stCondLst>
                                            <p:cond delay="0"/>
                                          </p:stCondLst>
                                        </p:cTn>
                                        <p:tgtEl>
                                          <p:spTgt spid="498729"/>
                                        </p:tgtEl>
                                        <p:attrNameLst>
                                          <p:attrName>style.visibility</p:attrName>
                                        </p:attrNameLst>
                                      </p:cBhvr>
                                      <p:to>
                                        <p:strVal val="visible"/>
                                      </p:to>
                                    </p:set>
                                    <p:anim calcmode="lin" valueType="num">
                                      <p:cBhvr additive="base">
                                        <p:cTn id="84" dur="500" fill="hold"/>
                                        <p:tgtEl>
                                          <p:spTgt spid="498729"/>
                                        </p:tgtEl>
                                        <p:attrNameLst>
                                          <p:attrName>ppt_x</p:attrName>
                                        </p:attrNameLst>
                                      </p:cBhvr>
                                      <p:tavLst>
                                        <p:tav tm="0">
                                          <p:val>
                                            <p:strVal val="0-#ppt_w/2"/>
                                          </p:val>
                                        </p:tav>
                                        <p:tav tm="100000">
                                          <p:val>
                                            <p:strVal val="#ppt_x"/>
                                          </p:val>
                                        </p:tav>
                                      </p:tavLst>
                                    </p:anim>
                                    <p:anim calcmode="lin" valueType="num">
                                      <p:cBhvr additive="base">
                                        <p:cTn id="85" dur="500" fill="hold"/>
                                        <p:tgtEl>
                                          <p:spTgt spid="498729"/>
                                        </p:tgtEl>
                                        <p:attrNameLst>
                                          <p:attrName>ppt_y</p:attrName>
                                        </p:attrNameLst>
                                      </p:cBhvr>
                                      <p:tavLst>
                                        <p:tav tm="0">
                                          <p:val>
                                            <p:strVal val="#ppt_y"/>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2" presetClass="entr" presetSubtype="8" fill="hold" grpId="0" nodeType="clickEffect">
                                  <p:stCondLst>
                                    <p:cond delay="0"/>
                                  </p:stCondLst>
                                  <p:childTnLst>
                                    <p:set>
                                      <p:cBhvr>
                                        <p:cTn id="89" dur="1" fill="hold">
                                          <p:stCondLst>
                                            <p:cond delay="0"/>
                                          </p:stCondLst>
                                        </p:cTn>
                                        <p:tgtEl>
                                          <p:spTgt spid="498730"/>
                                        </p:tgtEl>
                                        <p:attrNameLst>
                                          <p:attrName>style.visibility</p:attrName>
                                        </p:attrNameLst>
                                      </p:cBhvr>
                                      <p:to>
                                        <p:strVal val="visible"/>
                                      </p:to>
                                    </p:set>
                                    <p:anim calcmode="lin" valueType="num">
                                      <p:cBhvr additive="base">
                                        <p:cTn id="90" dur="500" fill="hold"/>
                                        <p:tgtEl>
                                          <p:spTgt spid="498730"/>
                                        </p:tgtEl>
                                        <p:attrNameLst>
                                          <p:attrName>ppt_x</p:attrName>
                                        </p:attrNameLst>
                                      </p:cBhvr>
                                      <p:tavLst>
                                        <p:tav tm="0">
                                          <p:val>
                                            <p:strVal val="0-#ppt_w/2"/>
                                          </p:val>
                                        </p:tav>
                                        <p:tav tm="100000">
                                          <p:val>
                                            <p:strVal val="#ppt_x"/>
                                          </p:val>
                                        </p:tav>
                                      </p:tavLst>
                                    </p:anim>
                                    <p:anim calcmode="lin" valueType="num">
                                      <p:cBhvr additive="base">
                                        <p:cTn id="91" dur="500" fill="hold"/>
                                        <p:tgtEl>
                                          <p:spTgt spid="4987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1" grpId="0" animBg="1"/>
      <p:bldP spid="498692" grpId="0" autoUpdateAnimBg="0"/>
      <p:bldP spid="498693" grpId="0" autoUpdateAnimBg="0"/>
      <p:bldP spid="498706" grpId="0" autoUpdateAnimBg="0"/>
      <p:bldP spid="498729" grpId="0" autoUpdateAnimBg="0"/>
      <p:bldP spid="498730"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a:extLst>
              <a:ext uri="{FF2B5EF4-FFF2-40B4-BE49-F238E27FC236}">
                <a16:creationId xmlns:a16="http://schemas.microsoft.com/office/drawing/2014/main" id="{AB9240A9-82B1-400A-9A42-1BB057075EF1}"/>
              </a:ext>
            </a:extLst>
          </p:cNvPr>
          <p:cNvSpPr>
            <a:spLocks noGrp="1" noChangeArrowheads="1"/>
          </p:cNvSpPr>
          <p:nvPr>
            <p:ph type="title"/>
          </p:nvPr>
        </p:nvSpPr>
        <p:spPr>
          <a:xfrm>
            <a:off x="1447800" y="166688"/>
            <a:ext cx="6477000" cy="823912"/>
          </a:xfrm>
        </p:spPr>
        <p:txBody>
          <a:bodyPr/>
          <a:lstStyle/>
          <a:p>
            <a:pPr algn="l"/>
            <a:r>
              <a:rPr lang="zh-CN" altLang="en-US" sz="4800" b="1">
                <a:ea typeface="楷体_GB2312" pitchFamily="49" charset="-122"/>
              </a:rPr>
              <a:t>吸收式制冷循环示意</a:t>
            </a:r>
            <a:r>
              <a:rPr kumimoji="1" lang="zh-CN" altLang="en-US" sz="4800" b="1">
                <a:latin typeface="楷体_GB2312" pitchFamily="49" charset="-122"/>
                <a:ea typeface="楷体_GB2312" pitchFamily="49" charset="-122"/>
                <a:sym typeface="Symbol" panose="05050102010706020507" pitchFamily="18" charset="2"/>
              </a:rPr>
              <a:t>图</a:t>
            </a:r>
          </a:p>
        </p:txBody>
      </p:sp>
      <p:graphicFrame>
        <p:nvGraphicFramePr>
          <p:cNvPr id="499716" name="Group 4">
            <a:extLst>
              <a:ext uri="{FF2B5EF4-FFF2-40B4-BE49-F238E27FC236}">
                <a16:creationId xmlns:a16="http://schemas.microsoft.com/office/drawing/2014/main" id="{059D456F-3E7E-4E34-8B10-7AF20E019527}"/>
              </a:ext>
            </a:extLst>
          </p:cNvPr>
          <p:cNvGraphicFramePr>
            <a:graphicFrameLocks noGrp="1"/>
          </p:cNvGraphicFramePr>
          <p:nvPr>
            <p:extLst>
              <p:ext uri="{D42A27DB-BD31-4B8C-83A1-F6EECF244321}">
                <p14:modId xmlns:p14="http://schemas.microsoft.com/office/powerpoint/2010/main" val="1905946886"/>
              </p:ext>
            </p:extLst>
          </p:nvPr>
        </p:nvGraphicFramePr>
        <p:xfrm>
          <a:off x="755576" y="5609207"/>
          <a:ext cx="4876800" cy="762000"/>
        </p:xfrm>
        <a:graphic>
          <a:graphicData uri="http://schemas.openxmlformats.org/drawingml/2006/table">
            <a:tbl>
              <a:tblPr/>
              <a:tblGrid>
                <a:gridCol w="4876800">
                  <a:extLst>
                    <a:ext uri="{9D8B030D-6E8A-4147-A177-3AD203B41FA5}">
                      <a16:colId xmlns:a16="http://schemas.microsoft.com/office/drawing/2014/main" val="1795258563"/>
                    </a:ext>
                  </a:extLst>
                </a:gridCol>
              </a:tblGrid>
              <a:tr h="762000">
                <a:tc>
                  <a:txBody>
                    <a:bodyPr/>
                    <a:lstStyle>
                      <a:lvl1pPr algn="l">
                        <a:buSzPct val="85000"/>
                        <a:defRPr sz="2800">
                          <a:solidFill>
                            <a:schemeClr val="tx1"/>
                          </a:solidFill>
                          <a:latin typeface="Arial" panose="020B0604020202020204" pitchFamily="34" charset="0"/>
                          <a:ea typeface="宋体" panose="02010600030101010101" pitchFamily="2" charset="-122"/>
                        </a:defRPr>
                      </a:lvl1pPr>
                      <a:lvl2pPr algn="l">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lgn="l">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0" lang="zh-CN" altLang="en-US" sz="36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循环性能系数</a:t>
                      </a:r>
                    </a:p>
                  </a:txBody>
                  <a:tcP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871462768"/>
                  </a:ext>
                </a:extLst>
              </a:tr>
            </a:tbl>
          </a:graphicData>
        </a:graphic>
      </p:graphicFrame>
      <p:graphicFrame>
        <p:nvGraphicFramePr>
          <p:cNvPr id="499722" name="Object 10">
            <a:extLst>
              <a:ext uri="{FF2B5EF4-FFF2-40B4-BE49-F238E27FC236}">
                <a16:creationId xmlns:a16="http://schemas.microsoft.com/office/drawing/2014/main" id="{32C6483C-4B96-42D3-A551-E37C74E942AD}"/>
              </a:ext>
            </a:extLst>
          </p:cNvPr>
          <p:cNvGraphicFramePr>
            <a:graphicFrameLocks noChangeAspect="1"/>
          </p:cNvGraphicFramePr>
          <p:nvPr/>
        </p:nvGraphicFramePr>
        <p:xfrm>
          <a:off x="4344988" y="5387975"/>
          <a:ext cx="4113212" cy="1165225"/>
        </p:xfrm>
        <a:graphic>
          <a:graphicData uri="http://schemas.openxmlformats.org/presentationml/2006/ole">
            <mc:AlternateContent xmlns:mc="http://schemas.openxmlformats.org/markup-compatibility/2006">
              <mc:Choice xmlns:v="urn:schemas-microsoft-com:vml" Requires="v">
                <p:oleObj spid="_x0000_s817165" name="Equation" r:id="rId4" imgW="1473120" imgH="431640" progId="Equation.3">
                  <p:embed/>
                </p:oleObj>
              </mc:Choice>
              <mc:Fallback>
                <p:oleObj name="Equation" r:id="rId4" imgW="1473120" imgH="431640" progId="Equation.3">
                  <p:embed/>
                  <p:pic>
                    <p:nvPicPr>
                      <p:cNvPr id="499722" name="Object 10">
                        <a:extLst>
                          <a:ext uri="{FF2B5EF4-FFF2-40B4-BE49-F238E27FC236}">
                            <a16:creationId xmlns:a16="http://schemas.microsoft.com/office/drawing/2014/main" id="{32C6483C-4B96-42D3-A551-E37C74E942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988" y="5387975"/>
                        <a:ext cx="4113212" cy="116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99723" name="Picture 11">
            <a:extLst>
              <a:ext uri="{FF2B5EF4-FFF2-40B4-BE49-F238E27FC236}">
                <a16:creationId xmlns:a16="http://schemas.microsoft.com/office/drawing/2014/main" id="{0E469685-402A-473E-A0B3-8C4A4D3105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11723"/>
          <a:stretch>
            <a:fillRect/>
          </a:stretch>
        </p:blipFill>
        <p:spPr bwMode="auto">
          <a:xfrm>
            <a:off x="2133600" y="1143000"/>
            <a:ext cx="4956175" cy="4335463"/>
          </a:xfrm>
          <a:prstGeom prst="rect">
            <a:avLst/>
          </a:prstGeom>
          <a:noFill/>
          <a:extLst>
            <a:ext uri="{909E8E84-426E-40DD-AFC4-6F175D3DCCD1}">
              <a14:hiddenFill xmlns:a14="http://schemas.microsoft.com/office/drawing/2010/main">
                <a:solidFill>
                  <a:srgbClr val="FFFFFF"/>
                </a:solidFill>
              </a14:hiddenFill>
            </a:ext>
          </a:extLst>
        </p:spPr>
      </p:pic>
      <p:sp>
        <p:nvSpPr>
          <p:cNvPr id="499724" name="Rectangle 12">
            <a:extLst>
              <a:ext uri="{FF2B5EF4-FFF2-40B4-BE49-F238E27FC236}">
                <a16:creationId xmlns:a16="http://schemas.microsoft.com/office/drawing/2014/main" id="{B0F217D2-B2D8-4CEA-8C0D-2BBA88F855EC}"/>
              </a:ext>
            </a:extLst>
          </p:cNvPr>
          <p:cNvSpPr>
            <a:spLocks noChangeArrowheads="1"/>
          </p:cNvSpPr>
          <p:nvPr/>
        </p:nvSpPr>
        <p:spPr bwMode="auto">
          <a:xfrm>
            <a:off x="4800600" y="2209800"/>
            <a:ext cx="1981200" cy="2667000"/>
          </a:xfrm>
          <a:prstGeom prst="rect">
            <a:avLst/>
          </a:prstGeom>
          <a:noFill/>
          <a:ln w="38100">
            <a:solidFill>
              <a:srgbClr val="0000FF"/>
            </a:solidFill>
            <a:prstDash val="dash"/>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 name="Group 4">
            <a:extLst>
              <a:ext uri="{FF2B5EF4-FFF2-40B4-BE49-F238E27FC236}">
                <a16:creationId xmlns:a16="http://schemas.microsoft.com/office/drawing/2014/main" id="{287EB7C0-FA30-462C-8AD2-7EA474DA6CAD}"/>
              </a:ext>
            </a:extLst>
          </p:cNvPr>
          <p:cNvGraphicFramePr>
            <a:graphicFrameLocks noGrp="1"/>
          </p:cNvGraphicFramePr>
          <p:nvPr>
            <p:extLst>
              <p:ext uri="{D42A27DB-BD31-4B8C-83A1-F6EECF244321}">
                <p14:modId xmlns:p14="http://schemas.microsoft.com/office/powerpoint/2010/main" val="3815976843"/>
              </p:ext>
            </p:extLst>
          </p:nvPr>
        </p:nvGraphicFramePr>
        <p:xfrm>
          <a:off x="7236296" y="2560320"/>
          <a:ext cx="1656184" cy="1737360"/>
        </p:xfrm>
        <a:graphic>
          <a:graphicData uri="http://schemas.openxmlformats.org/drawingml/2006/table">
            <a:tbl>
              <a:tblPr/>
              <a:tblGrid>
                <a:gridCol w="1656184">
                  <a:extLst>
                    <a:ext uri="{9D8B030D-6E8A-4147-A177-3AD203B41FA5}">
                      <a16:colId xmlns:a16="http://schemas.microsoft.com/office/drawing/2014/main" val="1795258563"/>
                    </a:ext>
                  </a:extLst>
                </a:gridCol>
              </a:tblGrid>
              <a:tr h="762000">
                <a:tc>
                  <a:txBody>
                    <a:bodyPr/>
                    <a:lstStyle>
                      <a:lvl1pPr algn="l">
                        <a:buSzPct val="85000"/>
                        <a:defRPr sz="2800">
                          <a:solidFill>
                            <a:schemeClr val="tx1"/>
                          </a:solidFill>
                          <a:latin typeface="Arial" panose="020B0604020202020204" pitchFamily="34" charset="0"/>
                          <a:ea typeface="宋体" panose="02010600030101010101" pitchFamily="2" charset="-122"/>
                        </a:defRPr>
                      </a:lvl1pPr>
                      <a:lvl2pPr algn="l">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lgn="l">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0" lang="zh-CN" altLang="en-US" sz="3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代替压缩机的功能</a:t>
                      </a:r>
                    </a:p>
                  </a:txBody>
                  <a:tcP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871462768"/>
                  </a:ext>
                </a:extLst>
              </a:tr>
            </a:tbl>
          </a:graphicData>
        </a:graphic>
      </p:graphicFrame>
    </p:spTree>
    <p:extLst>
      <p:ext uri="{BB962C8B-B14F-4D97-AF65-F5344CB8AC3E}">
        <p14:creationId xmlns:p14="http://schemas.microsoft.com/office/powerpoint/2010/main" val="17690571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99716"/>
                                        </p:tgtEl>
                                        <p:attrNameLst>
                                          <p:attrName>style.visibility</p:attrName>
                                        </p:attrNameLst>
                                      </p:cBhvr>
                                      <p:to>
                                        <p:strVal val="visible"/>
                                      </p:to>
                                    </p:set>
                                    <p:anim calcmode="lin" valueType="num">
                                      <p:cBhvr additive="base">
                                        <p:cTn id="7" dur="500" fill="hold"/>
                                        <p:tgtEl>
                                          <p:spTgt spid="499716"/>
                                        </p:tgtEl>
                                        <p:attrNameLst>
                                          <p:attrName>ppt_x</p:attrName>
                                        </p:attrNameLst>
                                      </p:cBhvr>
                                      <p:tavLst>
                                        <p:tav tm="0">
                                          <p:val>
                                            <p:strVal val="0-#ppt_w/2"/>
                                          </p:val>
                                        </p:tav>
                                        <p:tav tm="100000">
                                          <p:val>
                                            <p:strVal val="#ppt_x"/>
                                          </p:val>
                                        </p:tav>
                                      </p:tavLst>
                                    </p:anim>
                                    <p:anim calcmode="lin" valueType="num">
                                      <p:cBhvr additive="base">
                                        <p:cTn id="8" dur="500" fill="hold"/>
                                        <p:tgtEl>
                                          <p:spTgt spid="49971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499722"/>
                                        </p:tgtEl>
                                        <p:attrNameLst>
                                          <p:attrName>style.visibility</p:attrName>
                                        </p:attrNameLst>
                                      </p:cBhvr>
                                      <p:to>
                                        <p:strVal val="visible"/>
                                      </p:to>
                                    </p:set>
                                    <p:anim calcmode="lin" valueType="num">
                                      <p:cBhvr additive="base">
                                        <p:cTn id="13" dur="500" fill="hold"/>
                                        <p:tgtEl>
                                          <p:spTgt spid="499722"/>
                                        </p:tgtEl>
                                        <p:attrNameLst>
                                          <p:attrName>ppt_x</p:attrName>
                                        </p:attrNameLst>
                                      </p:cBhvr>
                                      <p:tavLst>
                                        <p:tav tm="0">
                                          <p:val>
                                            <p:strVal val="1+#ppt_w/2"/>
                                          </p:val>
                                        </p:tav>
                                        <p:tav tm="100000">
                                          <p:val>
                                            <p:strVal val="#ppt_x"/>
                                          </p:val>
                                        </p:tav>
                                      </p:tavLst>
                                    </p:anim>
                                    <p:anim calcmode="lin" valueType="num">
                                      <p:cBhvr additive="base">
                                        <p:cTn id="14" dur="500" fill="hold"/>
                                        <p:tgtEl>
                                          <p:spTgt spid="49972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nodeType="clickEffect">
                                  <p:stCondLst>
                                    <p:cond delay="0"/>
                                  </p:stCondLst>
                                  <p:childTnLst>
                                    <p:set>
                                      <p:cBhvr>
                                        <p:cTn id="18" dur="1" fill="hold">
                                          <p:stCondLst>
                                            <p:cond delay="0"/>
                                          </p:stCondLst>
                                        </p:cTn>
                                        <p:tgtEl>
                                          <p:spTgt spid="499724"/>
                                        </p:tgtEl>
                                        <p:attrNameLst>
                                          <p:attrName>style.visibility</p:attrName>
                                        </p:attrNameLst>
                                      </p:cBhvr>
                                      <p:to>
                                        <p:strVal val="visible"/>
                                      </p:to>
                                    </p:set>
                                    <p:anim calcmode="lin" valueType="num">
                                      <p:cBhvr>
                                        <p:cTn id="19" dur="500" fill="hold"/>
                                        <p:tgtEl>
                                          <p:spTgt spid="499724"/>
                                        </p:tgtEl>
                                        <p:attrNameLst>
                                          <p:attrName>ppt_w</p:attrName>
                                        </p:attrNameLst>
                                      </p:cBhvr>
                                      <p:tavLst>
                                        <p:tav tm="0">
                                          <p:val>
                                            <p:fltVal val="0"/>
                                          </p:val>
                                        </p:tav>
                                        <p:tav tm="100000">
                                          <p:val>
                                            <p:strVal val="#ppt_w"/>
                                          </p:val>
                                        </p:tav>
                                      </p:tavLst>
                                    </p:anim>
                                    <p:anim calcmode="lin" valueType="num">
                                      <p:cBhvr>
                                        <p:cTn id="20" dur="500" fill="hold"/>
                                        <p:tgtEl>
                                          <p:spTgt spid="499724"/>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a:extLst>
              <a:ext uri="{FF2B5EF4-FFF2-40B4-BE49-F238E27FC236}">
                <a16:creationId xmlns:a16="http://schemas.microsoft.com/office/drawing/2014/main" id="{4FB2285C-1093-465B-B6EA-63CEAB8FCD28}"/>
              </a:ext>
            </a:extLst>
          </p:cNvPr>
          <p:cNvSpPr>
            <a:spLocks noGrp="1" noChangeArrowheads="1"/>
          </p:cNvSpPr>
          <p:nvPr>
            <p:ph type="title"/>
          </p:nvPr>
        </p:nvSpPr>
        <p:spPr>
          <a:xfrm>
            <a:off x="1447800" y="166688"/>
            <a:ext cx="6477000" cy="823912"/>
          </a:xfrm>
        </p:spPr>
        <p:txBody>
          <a:bodyPr/>
          <a:lstStyle/>
          <a:p>
            <a:pPr algn="l"/>
            <a:r>
              <a:rPr lang="zh-CN" altLang="en-US" sz="4800" b="1">
                <a:ea typeface="楷体_GB2312" pitchFamily="49" charset="-122"/>
              </a:rPr>
              <a:t>吸收式制冷循环特点</a:t>
            </a:r>
            <a:endParaRPr kumimoji="1" lang="zh-CN" altLang="en-US" sz="4800" b="1">
              <a:latin typeface="楷体_GB2312" pitchFamily="49" charset="-122"/>
              <a:ea typeface="楷体_GB2312" pitchFamily="49" charset="-122"/>
              <a:sym typeface="Symbol" panose="05050102010706020507" pitchFamily="18" charset="2"/>
            </a:endParaRPr>
          </a:p>
        </p:txBody>
      </p:sp>
      <p:graphicFrame>
        <p:nvGraphicFramePr>
          <p:cNvPr id="502799" name="Group 15">
            <a:extLst>
              <a:ext uri="{FF2B5EF4-FFF2-40B4-BE49-F238E27FC236}">
                <a16:creationId xmlns:a16="http://schemas.microsoft.com/office/drawing/2014/main" id="{0C1E3667-8AEE-4576-97CC-220419BBFC10}"/>
              </a:ext>
            </a:extLst>
          </p:cNvPr>
          <p:cNvGraphicFramePr>
            <a:graphicFrameLocks noGrp="1"/>
          </p:cNvGraphicFramePr>
          <p:nvPr>
            <p:extLst>
              <p:ext uri="{D42A27DB-BD31-4B8C-83A1-F6EECF244321}">
                <p14:modId xmlns:p14="http://schemas.microsoft.com/office/powerpoint/2010/main" val="2289167667"/>
              </p:ext>
            </p:extLst>
          </p:nvPr>
        </p:nvGraphicFramePr>
        <p:xfrm>
          <a:off x="457200" y="5029200"/>
          <a:ext cx="7786688" cy="685800"/>
        </p:xfrm>
        <a:graphic>
          <a:graphicData uri="http://schemas.openxmlformats.org/drawingml/2006/table">
            <a:tbl>
              <a:tblPr/>
              <a:tblGrid>
                <a:gridCol w="7786688">
                  <a:extLst>
                    <a:ext uri="{9D8B030D-6E8A-4147-A177-3AD203B41FA5}">
                      <a16:colId xmlns:a16="http://schemas.microsoft.com/office/drawing/2014/main" val="998571859"/>
                    </a:ext>
                  </a:extLst>
                </a:gridCol>
              </a:tblGrid>
              <a:tr h="685800">
                <a:tc>
                  <a:txBody>
                    <a:bodyPr/>
                    <a:lstStyle>
                      <a:lvl1pPr algn="l">
                        <a:buSzPct val="85000"/>
                        <a:defRPr sz="2800">
                          <a:solidFill>
                            <a:schemeClr val="tx1"/>
                          </a:solidFill>
                          <a:latin typeface="Arial" panose="020B0604020202020204" pitchFamily="34" charset="0"/>
                          <a:ea typeface="宋体" panose="02010600030101010101" pitchFamily="2" charset="-122"/>
                        </a:defRPr>
                      </a:lvl1pPr>
                      <a:lvl2pPr algn="l">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lgn="l">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0" lang="zh-CN" altLang="en-US" sz="3600" b="1" i="0" u="none" strike="noStrike" cap="none" normalizeH="0" baseline="0" dirty="0">
                          <a:ln>
                            <a:noFill/>
                          </a:ln>
                          <a:solidFill>
                            <a:srgbClr val="FFFF66"/>
                          </a:solidFill>
                          <a:effectLst/>
                          <a:latin typeface="Arial" panose="020B0604020202020204" pitchFamily="34" charset="0"/>
                          <a:ea typeface="宋体" panose="02010600030101010101" pitchFamily="2" charset="-122"/>
                        </a:rPr>
                        <a:t>用于大型空调、中央空调。</a:t>
                      </a:r>
                    </a:p>
                  </a:txBody>
                  <a:tcP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806555318"/>
                  </a:ext>
                </a:extLst>
              </a:tr>
            </a:tbl>
          </a:graphicData>
        </a:graphic>
      </p:graphicFrame>
      <p:sp>
        <p:nvSpPr>
          <p:cNvPr id="502793" name="Rectangle 9">
            <a:extLst>
              <a:ext uri="{FF2B5EF4-FFF2-40B4-BE49-F238E27FC236}">
                <a16:creationId xmlns:a16="http://schemas.microsoft.com/office/drawing/2014/main" id="{758DF8F9-5539-4C6E-83D3-C7B90E317155}"/>
              </a:ext>
            </a:extLst>
          </p:cNvPr>
          <p:cNvSpPr>
            <a:spLocks noChangeArrowheads="1"/>
          </p:cNvSpPr>
          <p:nvPr/>
        </p:nvSpPr>
        <p:spPr bwMode="auto">
          <a:xfrm>
            <a:off x="609600" y="1266825"/>
            <a:ext cx="15605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600">
                <a:solidFill>
                  <a:srgbClr val="FFFF66"/>
                </a:solidFill>
                <a:latin typeface="Arial" panose="020B0604020202020204" pitchFamily="34" charset="0"/>
                <a:ea typeface="宋体" panose="02010600030101010101" pitchFamily="2" charset="-122"/>
              </a:rPr>
              <a:t>优点：</a:t>
            </a:r>
          </a:p>
        </p:txBody>
      </p:sp>
      <p:sp>
        <p:nvSpPr>
          <p:cNvPr id="502794" name="Rectangle 10">
            <a:extLst>
              <a:ext uri="{FF2B5EF4-FFF2-40B4-BE49-F238E27FC236}">
                <a16:creationId xmlns:a16="http://schemas.microsoft.com/office/drawing/2014/main" id="{273AC08F-AD24-4474-BE89-D5CF5DF5479A}"/>
              </a:ext>
            </a:extLst>
          </p:cNvPr>
          <p:cNvSpPr>
            <a:spLocks noChangeArrowheads="1"/>
          </p:cNvSpPr>
          <p:nvPr/>
        </p:nvSpPr>
        <p:spPr bwMode="auto">
          <a:xfrm>
            <a:off x="1828800" y="1776413"/>
            <a:ext cx="26320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chemeClr val="tx1"/>
                </a:solidFill>
                <a:latin typeface="Arial" panose="020B0604020202020204" pitchFamily="34" charset="0"/>
                <a:ea typeface="宋体" panose="02010600030101010101" pitchFamily="2" charset="-122"/>
              </a:rPr>
              <a:t>直接利用热能</a:t>
            </a:r>
          </a:p>
        </p:txBody>
      </p:sp>
      <p:sp>
        <p:nvSpPr>
          <p:cNvPr id="502795" name="Rectangle 11">
            <a:extLst>
              <a:ext uri="{FF2B5EF4-FFF2-40B4-BE49-F238E27FC236}">
                <a16:creationId xmlns:a16="http://schemas.microsoft.com/office/drawing/2014/main" id="{C4ABC0B3-70A2-4960-8BB6-2A44D4DE5DCA}"/>
              </a:ext>
            </a:extLst>
          </p:cNvPr>
          <p:cNvSpPr>
            <a:spLocks noChangeArrowheads="1"/>
          </p:cNvSpPr>
          <p:nvPr/>
        </p:nvSpPr>
        <p:spPr bwMode="auto">
          <a:xfrm>
            <a:off x="1828800" y="2309813"/>
            <a:ext cx="26320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chemeClr val="tx1"/>
                </a:solidFill>
                <a:latin typeface="Arial" panose="020B0604020202020204" pitchFamily="34" charset="0"/>
                <a:ea typeface="宋体" panose="02010600030101010101" pitchFamily="2" charset="-122"/>
              </a:rPr>
              <a:t>可用低品质热</a:t>
            </a:r>
          </a:p>
        </p:txBody>
      </p:sp>
      <p:sp>
        <p:nvSpPr>
          <p:cNvPr id="502796" name="Rectangle 12">
            <a:extLst>
              <a:ext uri="{FF2B5EF4-FFF2-40B4-BE49-F238E27FC236}">
                <a16:creationId xmlns:a16="http://schemas.microsoft.com/office/drawing/2014/main" id="{0C9B2C6E-37D0-49FB-AC26-4B2B0DA440AD}"/>
              </a:ext>
            </a:extLst>
          </p:cNvPr>
          <p:cNvSpPr>
            <a:spLocks noChangeArrowheads="1"/>
          </p:cNvSpPr>
          <p:nvPr/>
        </p:nvSpPr>
        <p:spPr bwMode="auto">
          <a:xfrm>
            <a:off x="533400" y="3559175"/>
            <a:ext cx="15605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600">
                <a:solidFill>
                  <a:srgbClr val="FFFF66"/>
                </a:solidFill>
                <a:latin typeface="Arial" panose="020B0604020202020204" pitchFamily="34" charset="0"/>
                <a:ea typeface="宋体" panose="02010600030101010101" pitchFamily="2" charset="-122"/>
              </a:rPr>
              <a:t>缺点：</a:t>
            </a:r>
          </a:p>
        </p:txBody>
      </p:sp>
      <p:sp>
        <p:nvSpPr>
          <p:cNvPr id="502797" name="Rectangle 13">
            <a:extLst>
              <a:ext uri="{FF2B5EF4-FFF2-40B4-BE49-F238E27FC236}">
                <a16:creationId xmlns:a16="http://schemas.microsoft.com/office/drawing/2014/main" id="{637ED2C5-A3C1-43BB-ABAB-5B53622F4FA6}"/>
              </a:ext>
            </a:extLst>
          </p:cNvPr>
          <p:cNvSpPr>
            <a:spLocks noChangeArrowheads="1"/>
          </p:cNvSpPr>
          <p:nvPr/>
        </p:nvSpPr>
        <p:spPr bwMode="auto">
          <a:xfrm>
            <a:off x="1625600" y="4144963"/>
            <a:ext cx="46720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chemeClr val="tx1"/>
                </a:solidFill>
                <a:latin typeface="Arial" panose="020B0604020202020204" pitchFamily="34" charset="0"/>
                <a:ea typeface="宋体" panose="02010600030101010101" pitchFamily="2" charset="-122"/>
              </a:rPr>
              <a:t>设备体积大，启动时间长</a:t>
            </a:r>
          </a:p>
        </p:txBody>
      </p:sp>
      <p:sp>
        <p:nvSpPr>
          <p:cNvPr id="502800" name="Rectangle 16">
            <a:extLst>
              <a:ext uri="{FF2B5EF4-FFF2-40B4-BE49-F238E27FC236}">
                <a16:creationId xmlns:a16="http://schemas.microsoft.com/office/drawing/2014/main" id="{9E176870-EBEA-4BC2-B9BE-F4CADBCF9F35}"/>
              </a:ext>
            </a:extLst>
          </p:cNvPr>
          <p:cNvSpPr>
            <a:spLocks noChangeArrowheads="1"/>
          </p:cNvSpPr>
          <p:nvPr/>
        </p:nvSpPr>
        <p:spPr bwMode="auto">
          <a:xfrm>
            <a:off x="1828800" y="2849563"/>
            <a:ext cx="22240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chemeClr val="tx1"/>
                </a:solidFill>
                <a:latin typeface="Arial" panose="020B0604020202020204" pitchFamily="34" charset="0"/>
                <a:ea typeface="宋体" panose="02010600030101010101" pitchFamily="2" charset="-122"/>
              </a:rPr>
              <a:t>环境性能好</a:t>
            </a:r>
          </a:p>
        </p:txBody>
      </p:sp>
      <p:pic>
        <p:nvPicPr>
          <p:cNvPr id="10" name="Picture 3">
            <a:extLst>
              <a:ext uri="{FF2B5EF4-FFF2-40B4-BE49-F238E27FC236}">
                <a16:creationId xmlns:a16="http://schemas.microsoft.com/office/drawing/2014/main" id="{BECAF1B0-23EE-4233-83EC-6EDCC2127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1196752"/>
            <a:ext cx="3772588" cy="2789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530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1026">
            <a:extLst>
              <a:ext uri="{FF2B5EF4-FFF2-40B4-BE49-F238E27FC236}">
                <a16:creationId xmlns:a16="http://schemas.microsoft.com/office/drawing/2014/main" id="{F63E88A1-8E4C-477E-855A-859C481636D5}"/>
              </a:ext>
            </a:extLst>
          </p:cNvPr>
          <p:cNvSpPr>
            <a:spLocks noGrp="1" noChangeArrowheads="1"/>
          </p:cNvSpPr>
          <p:nvPr>
            <p:ph type="title"/>
          </p:nvPr>
        </p:nvSpPr>
        <p:spPr>
          <a:xfrm>
            <a:off x="685800" y="115888"/>
            <a:ext cx="7772400" cy="1431925"/>
          </a:xfrm>
          <a:noFill/>
          <a:ln/>
        </p:spPr>
        <p:txBody>
          <a:bodyPr lIns="92075" tIns="46038" rIns="92075" bIns="46038"/>
          <a:lstStyle/>
          <a:p>
            <a:r>
              <a:rPr lang="zh-CN" altLang="en-US" sz="4800" b="1">
                <a:latin typeface="楷体_GB2312" pitchFamily="49" charset="-122"/>
                <a:ea typeface="楷体_GB2312" pitchFamily="49" charset="-122"/>
              </a:rPr>
              <a:t>涡旋式</a:t>
            </a:r>
            <a:r>
              <a:rPr lang="en-US" altLang="zh-CN" b="1">
                <a:latin typeface="楷体_GB2312" pitchFamily="49" charset="-122"/>
                <a:ea typeface="楷体_GB2312" pitchFamily="49" charset="-122"/>
              </a:rPr>
              <a:t>(</a:t>
            </a:r>
            <a:r>
              <a:rPr lang="en-US" altLang="zh-CN" b="1">
                <a:latin typeface="Times New Roman" panose="02020603050405020304" pitchFamily="18" charset="0"/>
                <a:ea typeface="楷体_GB2312" pitchFamily="49" charset="-122"/>
              </a:rPr>
              <a:t>Scroll</a:t>
            </a:r>
            <a:r>
              <a:rPr lang="en-US" altLang="zh-CN" b="1">
                <a:latin typeface="楷体_GB2312" pitchFamily="49" charset="-122"/>
                <a:ea typeface="楷体_GB2312" pitchFamily="49" charset="-122"/>
              </a:rPr>
              <a:t>)</a:t>
            </a:r>
            <a:r>
              <a:rPr lang="zh-CN" altLang="en-US" sz="4800" b="1">
                <a:latin typeface="楷体_GB2312" pitchFamily="49" charset="-122"/>
                <a:ea typeface="楷体_GB2312" pitchFamily="49" charset="-122"/>
              </a:rPr>
              <a:t>压缩机</a:t>
            </a:r>
          </a:p>
        </p:txBody>
      </p:sp>
      <p:pic>
        <p:nvPicPr>
          <p:cNvPr id="562179" name="Picture 1027">
            <a:extLst>
              <a:ext uri="{FF2B5EF4-FFF2-40B4-BE49-F238E27FC236}">
                <a16:creationId xmlns:a16="http://schemas.microsoft.com/office/drawing/2014/main" id="{8FB6ED24-BF63-4508-9F6C-B0DEB24AA8B2}"/>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611188" y="1628775"/>
            <a:ext cx="3263900" cy="4938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62181" name="Picture 1029">
            <a:extLst>
              <a:ext uri="{FF2B5EF4-FFF2-40B4-BE49-F238E27FC236}">
                <a16:creationId xmlns:a16="http://schemas.microsoft.com/office/drawing/2014/main" id="{CBC72E51-9B20-44A2-9010-61D92ABCCB34}"/>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127500" y="1989138"/>
            <a:ext cx="5016500" cy="45037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a:extLst>
              <a:ext uri="{FF2B5EF4-FFF2-40B4-BE49-F238E27FC236}">
                <a16:creationId xmlns:a16="http://schemas.microsoft.com/office/drawing/2014/main" id="{3C6F857B-E979-4AAA-B1BF-54F16BDC3754}"/>
              </a:ext>
            </a:extLst>
          </p:cNvPr>
          <p:cNvSpPr>
            <a:spLocks noGrp="1" noChangeArrowheads="1"/>
          </p:cNvSpPr>
          <p:nvPr>
            <p:ph type="title"/>
          </p:nvPr>
        </p:nvSpPr>
        <p:spPr>
          <a:xfrm>
            <a:off x="1333500" y="166688"/>
            <a:ext cx="6477000" cy="823912"/>
          </a:xfrm>
        </p:spPr>
        <p:txBody>
          <a:bodyPr/>
          <a:lstStyle/>
          <a:p>
            <a:pPr algn="l"/>
            <a:r>
              <a:rPr lang="en-US" altLang="zh-CN" sz="4800" b="1" dirty="0">
                <a:ea typeface="楷体_GB2312" pitchFamily="49" charset="-122"/>
              </a:rPr>
              <a:t>§ 8-5 </a:t>
            </a:r>
            <a:r>
              <a:rPr lang="zh-CN" altLang="en-US" sz="4800" b="1" dirty="0">
                <a:ea typeface="楷体_GB2312" pitchFamily="49" charset="-122"/>
              </a:rPr>
              <a:t>吸附式制冷循环</a:t>
            </a:r>
            <a:endParaRPr kumimoji="1" lang="zh-CN" altLang="en-US" sz="4800" b="1" dirty="0">
              <a:latin typeface="楷体_GB2312" pitchFamily="49" charset="-122"/>
              <a:ea typeface="楷体_GB2312" pitchFamily="49" charset="-122"/>
              <a:sym typeface="Symbol" panose="05050102010706020507" pitchFamily="18" charset="2"/>
            </a:endParaRPr>
          </a:p>
        </p:txBody>
      </p:sp>
      <p:sp>
        <p:nvSpPr>
          <p:cNvPr id="620553" name="Rectangle 9">
            <a:extLst>
              <a:ext uri="{FF2B5EF4-FFF2-40B4-BE49-F238E27FC236}">
                <a16:creationId xmlns:a16="http://schemas.microsoft.com/office/drawing/2014/main" id="{1BC80428-298C-46FF-BE83-224A66589C1B}"/>
              </a:ext>
            </a:extLst>
          </p:cNvPr>
          <p:cNvSpPr>
            <a:spLocks noChangeArrowheads="1"/>
          </p:cNvSpPr>
          <p:nvPr/>
        </p:nvSpPr>
        <p:spPr bwMode="auto">
          <a:xfrm>
            <a:off x="447675" y="4724400"/>
            <a:ext cx="1000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rgbClr val="FFFF66"/>
                </a:solidFill>
                <a:latin typeface="Arial" panose="020B0604020202020204" pitchFamily="34" charset="0"/>
                <a:ea typeface="宋体" panose="02010600030101010101" pitchFamily="2" charset="-122"/>
              </a:rPr>
              <a:t>加热</a:t>
            </a:r>
          </a:p>
        </p:txBody>
      </p:sp>
      <p:sp>
        <p:nvSpPr>
          <p:cNvPr id="620559" name="Rectangle 15">
            <a:extLst>
              <a:ext uri="{FF2B5EF4-FFF2-40B4-BE49-F238E27FC236}">
                <a16:creationId xmlns:a16="http://schemas.microsoft.com/office/drawing/2014/main" id="{A415D46D-5BBB-4027-BA97-D9F12B12D307}"/>
              </a:ext>
            </a:extLst>
          </p:cNvPr>
          <p:cNvSpPr>
            <a:spLocks noChangeArrowheads="1"/>
          </p:cNvSpPr>
          <p:nvPr/>
        </p:nvSpPr>
        <p:spPr bwMode="auto">
          <a:xfrm>
            <a:off x="914400" y="3886200"/>
            <a:ext cx="1371600" cy="762000"/>
          </a:xfrm>
          <a:prstGeom prst="rect">
            <a:avLst/>
          </a:prstGeom>
          <a:solidFill>
            <a:srgbClr val="FF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60" name="Rectangle 16">
            <a:extLst>
              <a:ext uri="{FF2B5EF4-FFF2-40B4-BE49-F238E27FC236}">
                <a16:creationId xmlns:a16="http://schemas.microsoft.com/office/drawing/2014/main" id="{ACF111C4-954D-4678-9DCC-8ECBDADCFB55}"/>
              </a:ext>
            </a:extLst>
          </p:cNvPr>
          <p:cNvSpPr>
            <a:spLocks noChangeArrowheads="1"/>
          </p:cNvSpPr>
          <p:nvPr/>
        </p:nvSpPr>
        <p:spPr bwMode="auto">
          <a:xfrm>
            <a:off x="1295400" y="1905000"/>
            <a:ext cx="2057400" cy="1295400"/>
          </a:xfrm>
          <a:prstGeom prst="rect">
            <a:avLst/>
          </a:prstGeom>
          <a:solidFill>
            <a:srgbClr val="CCFF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61" name="Rectangle 17">
            <a:extLst>
              <a:ext uri="{FF2B5EF4-FFF2-40B4-BE49-F238E27FC236}">
                <a16:creationId xmlns:a16="http://schemas.microsoft.com/office/drawing/2014/main" id="{47E08FEC-1596-404C-9EF7-E724F7B7F5CB}"/>
              </a:ext>
            </a:extLst>
          </p:cNvPr>
          <p:cNvSpPr>
            <a:spLocks noChangeArrowheads="1"/>
          </p:cNvSpPr>
          <p:nvPr/>
        </p:nvSpPr>
        <p:spPr bwMode="auto">
          <a:xfrm>
            <a:off x="5638800" y="1905000"/>
            <a:ext cx="1981200" cy="1295400"/>
          </a:xfrm>
          <a:prstGeom prst="rect">
            <a:avLst/>
          </a:prstGeom>
          <a:solidFill>
            <a:srgbClr val="CCFF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62" name="Line 18">
            <a:extLst>
              <a:ext uri="{FF2B5EF4-FFF2-40B4-BE49-F238E27FC236}">
                <a16:creationId xmlns:a16="http://schemas.microsoft.com/office/drawing/2014/main" id="{ED0F91A6-D218-4D8F-844D-1BDED7DB98BC}"/>
              </a:ext>
            </a:extLst>
          </p:cNvPr>
          <p:cNvSpPr>
            <a:spLocks noChangeShapeType="1"/>
          </p:cNvSpPr>
          <p:nvPr/>
        </p:nvSpPr>
        <p:spPr bwMode="auto">
          <a:xfrm flipH="1">
            <a:off x="457200" y="4343400"/>
            <a:ext cx="457200" cy="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563" name="Line 19">
            <a:extLst>
              <a:ext uri="{FF2B5EF4-FFF2-40B4-BE49-F238E27FC236}">
                <a16:creationId xmlns:a16="http://schemas.microsoft.com/office/drawing/2014/main" id="{411DFCD1-0E10-474F-B2CB-92C325CDC71C}"/>
              </a:ext>
            </a:extLst>
          </p:cNvPr>
          <p:cNvSpPr>
            <a:spLocks noChangeShapeType="1"/>
          </p:cNvSpPr>
          <p:nvPr/>
        </p:nvSpPr>
        <p:spPr bwMode="auto">
          <a:xfrm flipV="1">
            <a:off x="457200" y="2590800"/>
            <a:ext cx="0" cy="1749425"/>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564" name="Line 20">
            <a:extLst>
              <a:ext uri="{FF2B5EF4-FFF2-40B4-BE49-F238E27FC236}">
                <a16:creationId xmlns:a16="http://schemas.microsoft.com/office/drawing/2014/main" id="{F65B1765-ED6A-4036-B91E-5B07A5843040}"/>
              </a:ext>
            </a:extLst>
          </p:cNvPr>
          <p:cNvSpPr>
            <a:spLocks noChangeShapeType="1"/>
          </p:cNvSpPr>
          <p:nvPr/>
        </p:nvSpPr>
        <p:spPr bwMode="auto">
          <a:xfrm>
            <a:off x="457200" y="2590800"/>
            <a:ext cx="838200" cy="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565" name="Line 21">
            <a:extLst>
              <a:ext uri="{FF2B5EF4-FFF2-40B4-BE49-F238E27FC236}">
                <a16:creationId xmlns:a16="http://schemas.microsoft.com/office/drawing/2014/main" id="{CF1880C8-15E1-4DAF-8D26-B0B862C7731B}"/>
              </a:ext>
            </a:extLst>
          </p:cNvPr>
          <p:cNvSpPr>
            <a:spLocks noChangeShapeType="1"/>
          </p:cNvSpPr>
          <p:nvPr/>
        </p:nvSpPr>
        <p:spPr bwMode="auto">
          <a:xfrm>
            <a:off x="3352800" y="2590800"/>
            <a:ext cx="866775" cy="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566" name="Line 22">
            <a:extLst>
              <a:ext uri="{FF2B5EF4-FFF2-40B4-BE49-F238E27FC236}">
                <a16:creationId xmlns:a16="http://schemas.microsoft.com/office/drawing/2014/main" id="{9FF82039-BF73-4D1D-925F-DC4A32B63514}"/>
              </a:ext>
            </a:extLst>
          </p:cNvPr>
          <p:cNvSpPr>
            <a:spLocks noChangeShapeType="1"/>
          </p:cNvSpPr>
          <p:nvPr/>
        </p:nvSpPr>
        <p:spPr bwMode="auto">
          <a:xfrm>
            <a:off x="3733800" y="2590800"/>
            <a:ext cx="0" cy="1755775"/>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567" name="Line 23">
            <a:extLst>
              <a:ext uri="{FF2B5EF4-FFF2-40B4-BE49-F238E27FC236}">
                <a16:creationId xmlns:a16="http://schemas.microsoft.com/office/drawing/2014/main" id="{D74EFE73-03A2-4182-933F-F6A22D9043A2}"/>
              </a:ext>
            </a:extLst>
          </p:cNvPr>
          <p:cNvSpPr>
            <a:spLocks noChangeShapeType="1"/>
          </p:cNvSpPr>
          <p:nvPr/>
        </p:nvSpPr>
        <p:spPr bwMode="auto">
          <a:xfrm flipH="1">
            <a:off x="2286000" y="4343400"/>
            <a:ext cx="528638" cy="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568" name="Line 24">
            <a:extLst>
              <a:ext uri="{FF2B5EF4-FFF2-40B4-BE49-F238E27FC236}">
                <a16:creationId xmlns:a16="http://schemas.microsoft.com/office/drawing/2014/main" id="{092FF761-614D-4276-B508-3F7684C0F8AF}"/>
              </a:ext>
            </a:extLst>
          </p:cNvPr>
          <p:cNvSpPr>
            <a:spLocks noChangeShapeType="1"/>
          </p:cNvSpPr>
          <p:nvPr/>
        </p:nvSpPr>
        <p:spPr bwMode="auto">
          <a:xfrm flipH="1">
            <a:off x="3276600" y="4343400"/>
            <a:ext cx="457200" cy="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569" name="Oval 25">
            <a:extLst>
              <a:ext uri="{FF2B5EF4-FFF2-40B4-BE49-F238E27FC236}">
                <a16:creationId xmlns:a16="http://schemas.microsoft.com/office/drawing/2014/main" id="{D4F6F822-3030-4107-9E7B-2FB765D56A2C}"/>
              </a:ext>
            </a:extLst>
          </p:cNvPr>
          <p:cNvSpPr>
            <a:spLocks noChangeArrowheads="1"/>
          </p:cNvSpPr>
          <p:nvPr/>
        </p:nvSpPr>
        <p:spPr bwMode="auto">
          <a:xfrm>
            <a:off x="2819400" y="4114800"/>
            <a:ext cx="457200" cy="457200"/>
          </a:xfrm>
          <a:prstGeom prst="ellipse">
            <a:avLst/>
          </a:prstGeom>
          <a:solidFill>
            <a:schemeClr val="tx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70" name="AutoShape 26">
            <a:extLst>
              <a:ext uri="{FF2B5EF4-FFF2-40B4-BE49-F238E27FC236}">
                <a16:creationId xmlns:a16="http://schemas.microsoft.com/office/drawing/2014/main" id="{EAA59EA2-B5FD-40F2-B782-4718416051B8}"/>
              </a:ext>
            </a:extLst>
          </p:cNvPr>
          <p:cNvSpPr>
            <a:spLocks noChangeArrowheads="1"/>
          </p:cNvSpPr>
          <p:nvPr/>
        </p:nvSpPr>
        <p:spPr bwMode="auto">
          <a:xfrm rot="16200000">
            <a:off x="2895600" y="4191000"/>
            <a:ext cx="304800" cy="304800"/>
          </a:xfrm>
          <a:prstGeom prst="triangle">
            <a:avLst>
              <a:gd name="adj" fmla="val 50000"/>
            </a:avLst>
          </a:prstGeom>
          <a:solidFill>
            <a:schemeClr val="tx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71" name="Rectangle 27">
            <a:extLst>
              <a:ext uri="{FF2B5EF4-FFF2-40B4-BE49-F238E27FC236}">
                <a16:creationId xmlns:a16="http://schemas.microsoft.com/office/drawing/2014/main" id="{D23281F0-496A-40A4-84F1-6C0432B98F92}"/>
              </a:ext>
            </a:extLst>
          </p:cNvPr>
          <p:cNvSpPr>
            <a:spLocks noChangeArrowheads="1"/>
          </p:cNvSpPr>
          <p:nvPr/>
        </p:nvSpPr>
        <p:spPr bwMode="auto">
          <a:xfrm>
            <a:off x="3962400" y="3048000"/>
            <a:ext cx="457200" cy="106680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72" name="Rectangle 28">
            <a:extLst>
              <a:ext uri="{FF2B5EF4-FFF2-40B4-BE49-F238E27FC236}">
                <a16:creationId xmlns:a16="http://schemas.microsoft.com/office/drawing/2014/main" id="{C6D4D17D-68A6-4497-BCAA-CAA233D445B3}"/>
              </a:ext>
            </a:extLst>
          </p:cNvPr>
          <p:cNvSpPr>
            <a:spLocks noChangeArrowheads="1"/>
          </p:cNvSpPr>
          <p:nvPr/>
        </p:nvSpPr>
        <p:spPr bwMode="auto">
          <a:xfrm>
            <a:off x="3810000" y="4572000"/>
            <a:ext cx="685800" cy="990600"/>
          </a:xfrm>
          <a:prstGeom prst="rect">
            <a:avLst/>
          </a:prstGeom>
          <a:solidFill>
            <a:srgbClr val="33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73" name="Line 29">
            <a:extLst>
              <a:ext uri="{FF2B5EF4-FFF2-40B4-BE49-F238E27FC236}">
                <a16:creationId xmlns:a16="http://schemas.microsoft.com/office/drawing/2014/main" id="{CE6AC2CB-C70B-4EDD-91CF-D2D0E675115F}"/>
              </a:ext>
            </a:extLst>
          </p:cNvPr>
          <p:cNvSpPr>
            <a:spLocks noChangeShapeType="1"/>
          </p:cNvSpPr>
          <p:nvPr/>
        </p:nvSpPr>
        <p:spPr bwMode="auto">
          <a:xfrm>
            <a:off x="3810000" y="5029200"/>
            <a:ext cx="685800" cy="0"/>
          </a:xfrm>
          <a:prstGeom prst="line">
            <a:avLst/>
          </a:prstGeom>
          <a:noFill/>
          <a:ln w="317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574" name="Line 30">
            <a:extLst>
              <a:ext uri="{FF2B5EF4-FFF2-40B4-BE49-F238E27FC236}">
                <a16:creationId xmlns:a16="http://schemas.microsoft.com/office/drawing/2014/main" id="{43501A70-26DA-4899-ABF9-E71830C4EFC9}"/>
              </a:ext>
            </a:extLst>
          </p:cNvPr>
          <p:cNvSpPr>
            <a:spLocks noChangeShapeType="1"/>
          </p:cNvSpPr>
          <p:nvPr/>
        </p:nvSpPr>
        <p:spPr bwMode="auto">
          <a:xfrm>
            <a:off x="4191000" y="2590800"/>
            <a:ext cx="0" cy="45720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575" name="Line 31">
            <a:extLst>
              <a:ext uri="{FF2B5EF4-FFF2-40B4-BE49-F238E27FC236}">
                <a16:creationId xmlns:a16="http://schemas.microsoft.com/office/drawing/2014/main" id="{494BB117-C259-47B3-8D79-10F12B7A7F37}"/>
              </a:ext>
            </a:extLst>
          </p:cNvPr>
          <p:cNvSpPr>
            <a:spLocks noChangeShapeType="1"/>
          </p:cNvSpPr>
          <p:nvPr/>
        </p:nvSpPr>
        <p:spPr bwMode="auto">
          <a:xfrm>
            <a:off x="4191000" y="4114800"/>
            <a:ext cx="0" cy="45720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576" name="AutoShape 32">
            <a:extLst>
              <a:ext uri="{FF2B5EF4-FFF2-40B4-BE49-F238E27FC236}">
                <a16:creationId xmlns:a16="http://schemas.microsoft.com/office/drawing/2014/main" id="{A34240A1-01F7-4EBB-86DC-0481456C880E}"/>
              </a:ext>
            </a:extLst>
          </p:cNvPr>
          <p:cNvSpPr>
            <a:spLocks noChangeArrowheads="1"/>
          </p:cNvSpPr>
          <p:nvPr/>
        </p:nvSpPr>
        <p:spPr bwMode="auto">
          <a:xfrm>
            <a:off x="1371600" y="4724400"/>
            <a:ext cx="381000" cy="609600"/>
          </a:xfrm>
          <a:prstGeom prst="upArrow">
            <a:avLst>
              <a:gd name="adj1" fmla="val 50000"/>
              <a:gd name="adj2" fmla="val 40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77" name="Rectangle 33">
            <a:extLst>
              <a:ext uri="{FF2B5EF4-FFF2-40B4-BE49-F238E27FC236}">
                <a16:creationId xmlns:a16="http://schemas.microsoft.com/office/drawing/2014/main" id="{1A81ABA2-BA59-4357-84B5-4B7DF0DDF804}"/>
              </a:ext>
            </a:extLst>
          </p:cNvPr>
          <p:cNvSpPr>
            <a:spLocks noChangeArrowheads="1"/>
          </p:cNvSpPr>
          <p:nvPr/>
        </p:nvSpPr>
        <p:spPr bwMode="auto">
          <a:xfrm>
            <a:off x="1219200" y="5867400"/>
            <a:ext cx="1816100" cy="579438"/>
          </a:xfrm>
          <a:prstGeom prst="rect">
            <a:avLst/>
          </a:prstGeom>
          <a:solidFill>
            <a:schemeClr val="tx2"/>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rgbClr val="000004"/>
                </a:solidFill>
                <a:latin typeface="Arial" panose="020B0604020202020204" pitchFamily="34" charset="0"/>
                <a:ea typeface="宋体" panose="02010600030101010101" pitchFamily="2" charset="-122"/>
              </a:rPr>
              <a:t>解吸过程</a:t>
            </a:r>
          </a:p>
        </p:txBody>
      </p:sp>
      <p:sp>
        <p:nvSpPr>
          <p:cNvPr id="620578" name="Rectangle 34">
            <a:extLst>
              <a:ext uri="{FF2B5EF4-FFF2-40B4-BE49-F238E27FC236}">
                <a16:creationId xmlns:a16="http://schemas.microsoft.com/office/drawing/2014/main" id="{8DA3CA2C-4A9A-46D7-8810-7712F3190B89}"/>
              </a:ext>
            </a:extLst>
          </p:cNvPr>
          <p:cNvSpPr>
            <a:spLocks noChangeArrowheads="1"/>
          </p:cNvSpPr>
          <p:nvPr/>
        </p:nvSpPr>
        <p:spPr bwMode="auto">
          <a:xfrm>
            <a:off x="5181600" y="4038600"/>
            <a:ext cx="1371600" cy="762000"/>
          </a:xfrm>
          <a:prstGeom prst="rect">
            <a:avLst/>
          </a:prstGeom>
          <a:solidFill>
            <a:srgbClr val="FF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79" name="Line 35">
            <a:extLst>
              <a:ext uri="{FF2B5EF4-FFF2-40B4-BE49-F238E27FC236}">
                <a16:creationId xmlns:a16="http://schemas.microsoft.com/office/drawing/2014/main" id="{387CF039-2192-4C60-80BF-B0C0EAF34245}"/>
              </a:ext>
            </a:extLst>
          </p:cNvPr>
          <p:cNvSpPr>
            <a:spLocks noChangeShapeType="1"/>
          </p:cNvSpPr>
          <p:nvPr/>
        </p:nvSpPr>
        <p:spPr bwMode="auto">
          <a:xfrm rot="10800000" flipH="1">
            <a:off x="4848225" y="4495800"/>
            <a:ext cx="349250" cy="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580" name="Line 36">
            <a:extLst>
              <a:ext uri="{FF2B5EF4-FFF2-40B4-BE49-F238E27FC236}">
                <a16:creationId xmlns:a16="http://schemas.microsoft.com/office/drawing/2014/main" id="{F9AE5AE8-976D-428F-BE3E-351C7250F078}"/>
              </a:ext>
            </a:extLst>
          </p:cNvPr>
          <p:cNvSpPr>
            <a:spLocks noChangeShapeType="1"/>
          </p:cNvSpPr>
          <p:nvPr/>
        </p:nvSpPr>
        <p:spPr bwMode="auto">
          <a:xfrm rot="10800000" flipV="1">
            <a:off x="4846638" y="2598738"/>
            <a:ext cx="0" cy="189230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581" name="Line 37">
            <a:extLst>
              <a:ext uri="{FF2B5EF4-FFF2-40B4-BE49-F238E27FC236}">
                <a16:creationId xmlns:a16="http://schemas.microsoft.com/office/drawing/2014/main" id="{DBAF89C9-7D43-462C-8BCD-55749A15AD4E}"/>
              </a:ext>
            </a:extLst>
          </p:cNvPr>
          <p:cNvSpPr>
            <a:spLocks noChangeShapeType="1"/>
          </p:cNvSpPr>
          <p:nvPr/>
        </p:nvSpPr>
        <p:spPr bwMode="auto">
          <a:xfrm rot="10800000">
            <a:off x="4848225" y="2590800"/>
            <a:ext cx="838200" cy="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582" name="Line 38">
            <a:extLst>
              <a:ext uri="{FF2B5EF4-FFF2-40B4-BE49-F238E27FC236}">
                <a16:creationId xmlns:a16="http://schemas.microsoft.com/office/drawing/2014/main" id="{3DC7BE0E-7B80-45C2-93D8-2E8D3C739B7C}"/>
              </a:ext>
            </a:extLst>
          </p:cNvPr>
          <p:cNvSpPr>
            <a:spLocks noChangeShapeType="1"/>
          </p:cNvSpPr>
          <p:nvPr/>
        </p:nvSpPr>
        <p:spPr bwMode="auto">
          <a:xfrm rot="10800000">
            <a:off x="7620000" y="2590800"/>
            <a:ext cx="650875" cy="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583" name="Line 39">
            <a:extLst>
              <a:ext uri="{FF2B5EF4-FFF2-40B4-BE49-F238E27FC236}">
                <a16:creationId xmlns:a16="http://schemas.microsoft.com/office/drawing/2014/main" id="{C2D450DA-9B0E-4D57-AEDF-29B7D08C46BB}"/>
              </a:ext>
            </a:extLst>
          </p:cNvPr>
          <p:cNvSpPr>
            <a:spLocks noChangeShapeType="1"/>
          </p:cNvSpPr>
          <p:nvPr/>
        </p:nvSpPr>
        <p:spPr bwMode="auto">
          <a:xfrm rot="10800000">
            <a:off x="7923213" y="2560638"/>
            <a:ext cx="0" cy="193675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584" name="Line 40">
            <a:extLst>
              <a:ext uri="{FF2B5EF4-FFF2-40B4-BE49-F238E27FC236}">
                <a16:creationId xmlns:a16="http://schemas.microsoft.com/office/drawing/2014/main" id="{2283614C-524A-4878-A0DD-494D1496C291}"/>
              </a:ext>
            </a:extLst>
          </p:cNvPr>
          <p:cNvSpPr>
            <a:spLocks noChangeShapeType="1"/>
          </p:cNvSpPr>
          <p:nvPr/>
        </p:nvSpPr>
        <p:spPr bwMode="auto">
          <a:xfrm rot="10800000" flipH="1">
            <a:off x="6553200" y="4495800"/>
            <a:ext cx="528638" cy="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585" name="Line 41">
            <a:extLst>
              <a:ext uri="{FF2B5EF4-FFF2-40B4-BE49-F238E27FC236}">
                <a16:creationId xmlns:a16="http://schemas.microsoft.com/office/drawing/2014/main" id="{5EB5D90B-2201-4D2D-B59D-26214C7D7DEE}"/>
              </a:ext>
            </a:extLst>
          </p:cNvPr>
          <p:cNvSpPr>
            <a:spLocks noChangeShapeType="1"/>
          </p:cNvSpPr>
          <p:nvPr/>
        </p:nvSpPr>
        <p:spPr bwMode="auto">
          <a:xfrm rot="10800000" flipH="1">
            <a:off x="7543800" y="4495800"/>
            <a:ext cx="385763" cy="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586" name="Oval 42">
            <a:extLst>
              <a:ext uri="{FF2B5EF4-FFF2-40B4-BE49-F238E27FC236}">
                <a16:creationId xmlns:a16="http://schemas.microsoft.com/office/drawing/2014/main" id="{B8AC6187-34DA-4C40-B378-5F38FE50031C}"/>
              </a:ext>
            </a:extLst>
          </p:cNvPr>
          <p:cNvSpPr>
            <a:spLocks noChangeArrowheads="1"/>
          </p:cNvSpPr>
          <p:nvPr/>
        </p:nvSpPr>
        <p:spPr bwMode="auto">
          <a:xfrm>
            <a:off x="7086600" y="4267200"/>
            <a:ext cx="457200" cy="457200"/>
          </a:xfrm>
          <a:prstGeom prst="ellipse">
            <a:avLst/>
          </a:prstGeom>
          <a:solidFill>
            <a:schemeClr val="tx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87" name="AutoShape 43">
            <a:extLst>
              <a:ext uri="{FF2B5EF4-FFF2-40B4-BE49-F238E27FC236}">
                <a16:creationId xmlns:a16="http://schemas.microsoft.com/office/drawing/2014/main" id="{50C96E87-17EC-4975-817A-646B7033C31B}"/>
              </a:ext>
            </a:extLst>
          </p:cNvPr>
          <p:cNvSpPr>
            <a:spLocks noChangeArrowheads="1"/>
          </p:cNvSpPr>
          <p:nvPr/>
        </p:nvSpPr>
        <p:spPr bwMode="auto">
          <a:xfrm rot="5400000">
            <a:off x="7239000" y="4343400"/>
            <a:ext cx="304800" cy="304800"/>
          </a:xfrm>
          <a:prstGeom prst="triangle">
            <a:avLst>
              <a:gd name="adj" fmla="val 50000"/>
            </a:avLst>
          </a:prstGeom>
          <a:solidFill>
            <a:schemeClr val="tx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89" name="AutoShape 45">
            <a:extLst>
              <a:ext uri="{FF2B5EF4-FFF2-40B4-BE49-F238E27FC236}">
                <a16:creationId xmlns:a16="http://schemas.microsoft.com/office/drawing/2014/main" id="{5F0AF4F2-0DB1-450A-8924-B191833DB50E}"/>
              </a:ext>
            </a:extLst>
          </p:cNvPr>
          <p:cNvSpPr>
            <a:spLocks noChangeArrowheads="1"/>
          </p:cNvSpPr>
          <p:nvPr/>
        </p:nvSpPr>
        <p:spPr bwMode="auto">
          <a:xfrm rot="10800000">
            <a:off x="5715000" y="4876800"/>
            <a:ext cx="381000" cy="609600"/>
          </a:xfrm>
          <a:prstGeom prst="upArrow">
            <a:avLst>
              <a:gd name="adj1" fmla="val 50000"/>
              <a:gd name="adj2" fmla="val 40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90" name="Rectangle 46">
            <a:extLst>
              <a:ext uri="{FF2B5EF4-FFF2-40B4-BE49-F238E27FC236}">
                <a16:creationId xmlns:a16="http://schemas.microsoft.com/office/drawing/2014/main" id="{91A5F422-8B16-48BE-9518-D34EFB2B0EDD}"/>
              </a:ext>
            </a:extLst>
          </p:cNvPr>
          <p:cNvSpPr>
            <a:spLocks noChangeArrowheads="1"/>
          </p:cNvSpPr>
          <p:nvPr/>
        </p:nvSpPr>
        <p:spPr bwMode="auto">
          <a:xfrm>
            <a:off x="7848600" y="4648200"/>
            <a:ext cx="685800" cy="990600"/>
          </a:xfrm>
          <a:prstGeom prst="rect">
            <a:avLst/>
          </a:prstGeom>
          <a:solidFill>
            <a:srgbClr val="33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91" name="Line 47">
            <a:extLst>
              <a:ext uri="{FF2B5EF4-FFF2-40B4-BE49-F238E27FC236}">
                <a16:creationId xmlns:a16="http://schemas.microsoft.com/office/drawing/2014/main" id="{5D35CEBA-B71C-4123-A0DC-BF0C2B1F3E49}"/>
              </a:ext>
            </a:extLst>
          </p:cNvPr>
          <p:cNvSpPr>
            <a:spLocks noChangeShapeType="1"/>
          </p:cNvSpPr>
          <p:nvPr/>
        </p:nvSpPr>
        <p:spPr bwMode="auto">
          <a:xfrm>
            <a:off x="7848600" y="5105400"/>
            <a:ext cx="685800" cy="0"/>
          </a:xfrm>
          <a:prstGeom prst="line">
            <a:avLst/>
          </a:prstGeom>
          <a:noFill/>
          <a:ln w="317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592" name="Rectangle 48">
            <a:extLst>
              <a:ext uri="{FF2B5EF4-FFF2-40B4-BE49-F238E27FC236}">
                <a16:creationId xmlns:a16="http://schemas.microsoft.com/office/drawing/2014/main" id="{5E0D661E-C96F-4637-949F-6806F931198C}"/>
              </a:ext>
            </a:extLst>
          </p:cNvPr>
          <p:cNvSpPr>
            <a:spLocks noChangeArrowheads="1"/>
          </p:cNvSpPr>
          <p:nvPr/>
        </p:nvSpPr>
        <p:spPr bwMode="auto">
          <a:xfrm>
            <a:off x="8534400" y="3465513"/>
            <a:ext cx="457200" cy="106680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93" name="Rectangle 49">
            <a:extLst>
              <a:ext uri="{FF2B5EF4-FFF2-40B4-BE49-F238E27FC236}">
                <a16:creationId xmlns:a16="http://schemas.microsoft.com/office/drawing/2014/main" id="{070EE4E1-F7E4-4886-B7F8-AFAD09A27E8E}"/>
              </a:ext>
            </a:extLst>
          </p:cNvPr>
          <p:cNvSpPr>
            <a:spLocks noChangeArrowheads="1"/>
          </p:cNvSpPr>
          <p:nvPr/>
        </p:nvSpPr>
        <p:spPr bwMode="auto">
          <a:xfrm>
            <a:off x="5791200" y="5867400"/>
            <a:ext cx="1816100" cy="579438"/>
          </a:xfrm>
          <a:prstGeom prst="rect">
            <a:avLst/>
          </a:prstGeom>
          <a:solidFill>
            <a:schemeClr val="tx2"/>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rgbClr val="000004"/>
                </a:solidFill>
                <a:latin typeface="Arial" panose="020B0604020202020204" pitchFamily="34" charset="0"/>
                <a:ea typeface="宋体" panose="02010600030101010101" pitchFamily="2" charset="-122"/>
              </a:rPr>
              <a:t>吸附过程</a:t>
            </a:r>
          </a:p>
        </p:txBody>
      </p:sp>
      <p:sp>
        <p:nvSpPr>
          <p:cNvPr id="620594" name="Rectangle 50">
            <a:extLst>
              <a:ext uri="{FF2B5EF4-FFF2-40B4-BE49-F238E27FC236}">
                <a16:creationId xmlns:a16="http://schemas.microsoft.com/office/drawing/2014/main" id="{0155C3D7-E8CD-4A13-A2CB-F62A30A62018}"/>
              </a:ext>
            </a:extLst>
          </p:cNvPr>
          <p:cNvSpPr>
            <a:spLocks noChangeArrowheads="1"/>
          </p:cNvSpPr>
          <p:nvPr/>
        </p:nvSpPr>
        <p:spPr bwMode="auto">
          <a:xfrm>
            <a:off x="4800600" y="4953000"/>
            <a:ext cx="1000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rgbClr val="FFFF66"/>
                </a:solidFill>
                <a:latin typeface="Arial" panose="020B0604020202020204" pitchFamily="34" charset="0"/>
                <a:ea typeface="宋体" panose="02010600030101010101" pitchFamily="2" charset="-122"/>
              </a:rPr>
              <a:t>放热</a:t>
            </a:r>
          </a:p>
        </p:txBody>
      </p:sp>
      <p:sp>
        <p:nvSpPr>
          <p:cNvPr id="620595" name="Rectangle 51">
            <a:extLst>
              <a:ext uri="{FF2B5EF4-FFF2-40B4-BE49-F238E27FC236}">
                <a16:creationId xmlns:a16="http://schemas.microsoft.com/office/drawing/2014/main" id="{044A36F1-7768-4371-BC82-FE4642C9CBD9}"/>
              </a:ext>
            </a:extLst>
          </p:cNvPr>
          <p:cNvSpPr>
            <a:spLocks noChangeArrowheads="1"/>
          </p:cNvSpPr>
          <p:nvPr/>
        </p:nvSpPr>
        <p:spPr bwMode="auto">
          <a:xfrm>
            <a:off x="3886200" y="3008313"/>
            <a:ext cx="558800" cy="118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5000"/>
              </a:lnSpc>
              <a:spcBef>
                <a:spcPct val="0"/>
              </a:spcBef>
            </a:pPr>
            <a:r>
              <a:rPr kumimoji="0" lang="zh-CN" altLang="en-US" sz="2800">
                <a:solidFill>
                  <a:srgbClr val="000004"/>
                </a:solidFill>
                <a:latin typeface="Arial" panose="020B0604020202020204" pitchFamily="34" charset="0"/>
                <a:ea typeface="宋体" panose="02010600030101010101" pitchFamily="2" charset="-122"/>
              </a:rPr>
              <a:t>冷凝器</a:t>
            </a:r>
          </a:p>
        </p:txBody>
      </p:sp>
      <p:sp>
        <p:nvSpPr>
          <p:cNvPr id="620596" name="Rectangle 52">
            <a:extLst>
              <a:ext uri="{FF2B5EF4-FFF2-40B4-BE49-F238E27FC236}">
                <a16:creationId xmlns:a16="http://schemas.microsoft.com/office/drawing/2014/main" id="{CBC5E335-5AA8-4A78-8661-1B09D10B2F27}"/>
              </a:ext>
            </a:extLst>
          </p:cNvPr>
          <p:cNvSpPr>
            <a:spLocks noChangeArrowheads="1"/>
          </p:cNvSpPr>
          <p:nvPr/>
        </p:nvSpPr>
        <p:spPr bwMode="auto">
          <a:xfrm>
            <a:off x="8509000" y="3389313"/>
            <a:ext cx="558800" cy="118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5000"/>
              </a:lnSpc>
              <a:spcBef>
                <a:spcPct val="0"/>
              </a:spcBef>
            </a:pPr>
            <a:r>
              <a:rPr kumimoji="0" lang="zh-CN" altLang="en-US" sz="2800">
                <a:solidFill>
                  <a:srgbClr val="000004"/>
                </a:solidFill>
                <a:latin typeface="Arial" panose="020B0604020202020204" pitchFamily="34" charset="0"/>
                <a:ea typeface="宋体" panose="02010600030101010101" pitchFamily="2" charset="-122"/>
              </a:rPr>
              <a:t>蒸发器</a:t>
            </a:r>
          </a:p>
        </p:txBody>
      </p:sp>
      <p:sp>
        <p:nvSpPr>
          <p:cNvPr id="620597" name="Line 53">
            <a:extLst>
              <a:ext uri="{FF2B5EF4-FFF2-40B4-BE49-F238E27FC236}">
                <a16:creationId xmlns:a16="http://schemas.microsoft.com/office/drawing/2014/main" id="{E99DD5BA-B6CD-4FDF-B4CF-3DD0998C4A0F}"/>
              </a:ext>
            </a:extLst>
          </p:cNvPr>
          <p:cNvSpPr>
            <a:spLocks noChangeShapeType="1"/>
          </p:cNvSpPr>
          <p:nvPr/>
        </p:nvSpPr>
        <p:spPr bwMode="auto">
          <a:xfrm>
            <a:off x="8077200" y="5638800"/>
            <a:ext cx="0" cy="38100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598" name="Line 54">
            <a:extLst>
              <a:ext uri="{FF2B5EF4-FFF2-40B4-BE49-F238E27FC236}">
                <a16:creationId xmlns:a16="http://schemas.microsoft.com/office/drawing/2014/main" id="{9F31D1B6-34B6-49F3-8F41-042222008ED4}"/>
              </a:ext>
            </a:extLst>
          </p:cNvPr>
          <p:cNvSpPr>
            <a:spLocks noChangeShapeType="1"/>
          </p:cNvSpPr>
          <p:nvPr/>
        </p:nvSpPr>
        <p:spPr bwMode="auto">
          <a:xfrm>
            <a:off x="8077200" y="6019800"/>
            <a:ext cx="762000" cy="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599" name="Line 55">
            <a:extLst>
              <a:ext uri="{FF2B5EF4-FFF2-40B4-BE49-F238E27FC236}">
                <a16:creationId xmlns:a16="http://schemas.microsoft.com/office/drawing/2014/main" id="{179EEA42-DBCA-463C-B9FF-5F49CC5963FE}"/>
              </a:ext>
            </a:extLst>
          </p:cNvPr>
          <p:cNvSpPr>
            <a:spLocks noChangeShapeType="1"/>
          </p:cNvSpPr>
          <p:nvPr/>
        </p:nvSpPr>
        <p:spPr bwMode="auto">
          <a:xfrm flipV="1">
            <a:off x="8839200" y="4519613"/>
            <a:ext cx="0" cy="1500187"/>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600" name="Line 56">
            <a:extLst>
              <a:ext uri="{FF2B5EF4-FFF2-40B4-BE49-F238E27FC236}">
                <a16:creationId xmlns:a16="http://schemas.microsoft.com/office/drawing/2014/main" id="{502C9368-8BC9-4A82-B976-28E83D97D7D7}"/>
              </a:ext>
            </a:extLst>
          </p:cNvPr>
          <p:cNvSpPr>
            <a:spLocks noChangeShapeType="1"/>
          </p:cNvSpPr>
          <p:nvPr/>
        </p:nvSpPr>
        <p:spPr bwMode="auto">
          <a:xfrm flipV="1">
            <a:off x="8763000" y="3200400"/>
            <a:ext cx="0" cy="22860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601" name="Line 57">
            <a:extLst>
              <a:ext uri="{FF2B5EF4-FFF2-40B4-BE49-F238E27FC236}">
                <a16:creationId xmlns:a16="http://schemas.microsoft.com/office/drawing/2014/main" id="{53896D10-AC32-42EB-9966-F5D44FB43EAC}"/>
              </a:ext>
            </a:extLst>
          </p:cNvPr>
          <p:cNvSpPr>
            <a:spLocks noChangeShapeType="1"/>
          </p:cNvSpPr>
          <p:nvPr/>
        </p:nvSpPr>
        <p:spPr bwMode="auto">
          <a:xfrm flipH="1">
            <a:off x="8229600" y="3200400"/>
            <a:ext cx="528638" cy="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602" name="Line 58">
            <a:extLst>
              <a:ext uri="{FF2B5EF4-FFF2-40B4-BE49-F238E27FC236}">
                <a16:creationId xmlns:a16="http://schemas.microsoft.com/office/drawing/2014/main" id="{160639C1-1FB6-4EFB-88E9-770D09CA81DA}"/>
              </a:ext>
            </a:extLst>
          </p:cNvPr>
          <p:cNvSpPr>
            <a:spLocks noChangeShapeType="1"/>
          </p:cNvSpPr>
          <p:nvPr/>
        </p:nvSpPr>
        <p:spPr bwMode="auto">
          <a:xfrm flipV="1">
            <a:off x="8229600" y="2590800"/>
            <a:ext cx="0" cy="2084388"/>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0603" name="Rectangle 59">
            <a:extLst>
              <a:ext uri="{FF2B5EF4-FFF2-40B4-BE49-F238E27FC236}">
                <a16:creationId xmlns:a16="http://schemas.microsoft.com/office/drawing/2014/main" id="{138CEDBB-D1B8-4460-8769-4FD2F9496642}"/>
              </a:ext>
            </a:extLst>
          </p:cNvPr>
          <p:cNvSpPr>
            <a:spLocks noChangeArrowheads="1"/>
          </p:cNvSpPr>
          <p:nvPr/>
        </p:nvSpPr>
        <p:spPr bwMode="auto">
          <a:xfrm>
            <a:off x="1600200" y="2209800"/>
            <a:ext cx="14081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rgbClr val="000004"/>
                </a:solidFill>
                <a:latin typeface="Arial" panose="020B0604020202020204" pitchFamily="34" charset="0"/>
                <a:ea typeface="宋体" panose="02010600030101010101" pitchFamily="2" charset="-122"/>
              </a:rPr>
              <a:t>吸附器</a:t>
            </a:r>
          </a:p>
        </p:txBody>
      </p:sp>
      <p:sp>
        <p:nvSpPr>
          <p:cNvPr id="620604" name="Rectangle 60">
            <a:extLst>
              <a:ext uri="{FF2B5EF4-FFF2-40B4-BE49-F238E27FC236}">
                <a16:creationId xmlns:a16="http://schemas.microsoft.com/office/drawing/2014/main" id="{9CB2B808-969E-40F5-9C7A-8C2BB8EAD6DF}"/>
              </a:ext>
            </a:extLst>
          </p:cNvPr>
          <p:cNvSpPr>
            <a:spLocks noChangeArrowheads="1"/>
          </p:cNvSpPr>
          <p:nvPr/>
        </p:nvSpPr>
        <p:spPr bwMode="auto">
          <a:xfrm>
            <a:off x="5943600" y="2286000"/>
            <a:ext cx="14081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rgbClr val="000004"/>
                </a:solidFill>
                <a:latin typeface="Arial" panose="020B0604020202020204" pitchFamily="34" charset="0"/>
                <a:ea typeface="宋体" panose="02010600030101010101" pitchFamily="2" charset="-122"/>
              </a:rPr>
              <a:t>吸附器</a:t>
            </a:r>
          </a:p>
        </p:txBody>
      </p:sp>
      <p:sp>
        <p:nvSpPr>
          <p:cNvPr id="620605" name="Rectangle 61">
            <a:extLst>
              <a:ext uri="{FF2B5EF4-FFF2-40B4-BE49-F238E27FC236}">
                <a16:creationId xmlns:a16="http://schemas.microsoft.com/office/drawing/2014/main" id="{8799692E-3F2A-41E9-965B-E4D085710923}"/>
              </a:ext>
            </a:extLst>
          </p:cNvPr>
          <p:cNvSpPr>
            <a:spLocks noChangeArrowheads="1"/>
          </p:cNvSpPr>
          <p:nvPr/>
        </p:nvSpPr>
        <p:spPr bwMode="auto">
          <a:xfrm>
            <a:off x="990600" y="4014788"/>
            <a:ext cx="12557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800">
                <a:solidFill>
                  <a:srgbClr val="000004"/>
                </a:solidFill>
                <a:latin typeface="Arial" panose="020B0604020202020204" pitchFamily="34" charset="0"/>
                <a:ea typeface="宋体" panose="02010600030101010101" pitchFamily="2" charset="-122"/>
              </a:rPr>
              <a:t>换热器</a:t>
            </a:r>
          </a:p>
        </p:txBody>
      </p:sp>
      <p:sp>
        <p:nvSpPr>
          <p:cNvPr id="620606" name="Rectangle 62">
            <a:extLst>
              <a:ext uri="{FF2B5EF4-FFF2-40B4-BE49-F238E27FC236}">
                <a16:creationId xmlns:a16="http://schemas.microsoft.com/office/drawing/2014/main" id="{E5B47115-C6FA-471A-9C9F-0ADDFB0D7186}"/>
              </a:ext>
            </a:extLst>
          </p:cNvPr>
          <p:cNvSpPr>
            <a:spLocks noChangeArrowheads="1"/>
          </p:cNvSpPr>
          <p:nvPr/>
        </p:nvSpPr>
        <p:spPr bwMode="auto">
          <a:xfrm>
            <a:off x="5257800" y="4191000"/>
            <a:ext cx="12557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800">
                <a:solidFill>
                  <a:srgbClr val="000004"/>
                </a:solidFill>
                <a:latin typeface="Arial" panose="020B0604020202020204" pitchFamily="34" charset="0"/>
                <a:ea typeface="宋体" panose="02010600030101010101" pitchFamily="2" charset="-122"/>
              </a:rPr>
              <a:t>换热器</a:t>
            </a:r>
          </a:p>
        </p:txBody>
      </p:sp>
      <p:sp>
        <p:nvSpPr>
          <p:cNvPr id="620608" name="Rectangle 64">
            <a:extLst>
              <a:ext uri="{FF2B5EF4-FFF2-40B4-BE49-F238E27FC236}">
                <a16:creationId xmlns:a16="http://schemas.microsoft.com/office/drawing/2014/main" id="{D22A54D8-FAC8-499B-84C4-A2D3014C1BED}"/>
              </a:ext>
            </a:extLst>
          </p:cNvPr>
          <p:cNvSpPr>
            <a:spLocks noChangeArrowheads="1"/>
          </p:cNvSpPr>
          <p:nvPr/>
        </p:nvSpPr>
        <p:spPr bwMode="auto">
          <a:xfrm>
            <a:off x="7848600" y="4598988"/>
            <a:ext cx="685800" cy="11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0"/>
              </a:spcBef>
            </a:pPr>
            <a:r>
              <a:rPr kumimoji="0" lang="zh-CN" altLang="en-US" sz="2800">
                <a:solidFill>
                  <a:srgbClr val="000004"/>
                </a:solidFill>
                <a:latin typeface="Arial" panose="020B0604020202020204" pitchFamily="34" charset="0"/>
                <a:ea typeface="宋体" panose="02010600030101010101" pitchFamily="2" charset="-122"/>
              </a:rPr>
              <a:t>集液器</a:t>
            </a:r>
          </a:p>
        </p:txBody>
      </p:sp>
      <p:sp>
        <p:nvSpPr>
          <p:cNvPr id="620609" name="Rectangle 65">
            <a:extLst>
              <a:ext uri="{FF2B5EF4-FFF2-40B4-BE49-F238E27FC236}">
                <a16:creationId xmlns:a16="http://schemas.microsoft.com/office/drawing/2014/main" id="{2EBBC28D-F8B6-4DB4-B187-8794F92EC053}"/>
              </a:ext>
            </a:extLst>
          </p:cNvPr>
          <p:cNvSpPr>
            <a:spLocks noChangeArrowheads="1"/>
          </p:cNvSpPr>
          <p:nvPr/>
        </p:nvSpPr>
        <p:spPr bwMode="auto">
          <a:xfrm>
            <a:off x="3810000" y="4522788"/>
            <a:ext cx="685800" cy="11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0"/>
              </a:spcBef>
            </a:pPr>
            <a:r>
              <a:rPr kumimoji="0" lang="zh-CN" altLang="en-US" sz="2800" dirty="0">
                <a:solidFill>
                  <a:srgbClr val="000004"/>
                </a:solidFill>
                <a:latin typeface="Arial" panose="020B0604020202020204" pitchFamily="34" charset="0"/>
                <a:ea typeface="宋体" panose="02010600030101010101" pitchFamily="2" charset="-122"/>
              </a:rPr>
              <a:t>集液器</a:t>
            </a:r>
          </a:p>
        </p:txBody>
      </p:sp>
      <p:sp>
        <p:nvSpPr>
          <p:cNvPr id="620610" name="Rectangle 66">
            <a:extLst>
              <a:ext uri="{FF2B5EF4-FFF2-40B4-BE49-F238E27FC236}">
                <a16:creationId xmlns:a16="http://schemas.microsoft.com/office/drawing/2014/main" id="{B279E86F-AD09-4380-B2F1-A311808F05D2}"/>
              </a:ext>
            </a:extLst>
          </p:cNvPr>
          <p:cNvSpPr>
            <a:spLocks noChangeArrowheads="1"/>
          </p:cNvSpPr>
          <p:nvPr/>
        </p:nvSpPr>
        <p:spPr bwMode="auto">
          <a:xfrm>
            <a:off x="5715000" y="1143000"/>
            <a:ext cx="2063750" cy="579438"/>
          </a:xfrm>
          <a:prstGeom prst="rect">
            <a:avLst/>
          </a:prstGeom>
          <a:solidFill>
            <a:schemeClr val="tx2"/>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rgbClr val="000004"/>
                </a:solidFill>
                <a:latin typeface="Arial" panose="020B0604020202020204" pitchFamily="34" charset="0"/>
                <a:ea typeface="宋体" panose="02010600030101010101" pitchFamily="2" charset="-122"/>
              </a:rPr>
              <a:t>液</a:t>
            </a:r>
            <a:r>
              <a:rPr kumimoji="0" lang="en-US" altLang="zh-CN" sz="3200">
                <a:solidFill>
                  <a:srgbClr val="000004"/>
                </a:solidFill>
                <a:latin typeface="Arial" panose="020B0604020202020204" pitchFamily="34" charset="0"/>
                <a:ea typeface="宋体" panose="02010600030101010101" pitchFamily="2" charset="-122"/>
              </a:rPr>
              <a:t>:</a:t>
            </a:r>
            <a:r>
              <a:rPr kumimoji="0" lang="zh-CN" altLang="en-US" sz="3200">
                <a:solidFill>
                  <a:srgbClr val="000004"/>
                </a:solidFill>
                <a:latin typeface="Arial" panose="020B0604020202020204" pitchFamily="34" charset="0"/>
                <a:ea typeface="宋体" panose="02010600030101010101" pitchFamily="2" charset="-122"/>
              </a:rPr>
              <a:t>水</a:t>
            </a:r>
            <a:r>
              <a:rPr kumimoji="0" lang="en-US" altLang="zh-CN" sz="3200">
                <a:solidFill>
                  <a:srgbClr val="000004"/>
                </a:solidFill>
                <a:latin typeface="Arial" panose="020B0604020202020204" pitchFamily="34" charset="0"/>
                <a:ea typeface="宋体" panose="02010600030101010101" pitchFamily="2" charset="-122"/>
              </a:rPr>
              <a:t>,</a:t>
            </a:r>
            <a:r>
              <a:rPr kumimoji="0" lang="zh-CN" altLang="en-US" sz="3200">
                <a:solidFill>
                  <a:srgbClr val="000004"/>
                </a:solidFill>
                <a:latin typeface="Arial" panose="020B0604020202020204" pitchFamily="34" charset="0"/>
                <a:ea typeface="宋体" panose="02010600030101010101" pitchFamily="2" charset="-122"/>
              </a:rPr>
              <a:t>氨等</a:t>
            </a:r>
          </a:p>
        </p:txBody>
      </p:sp>
      <p:sp>
        <p:nvSpPr>
          <p:cNvPr id="620611" name="Rectangle 67">
            <a:extLst>
              <a:ext uri="{FF2B5EF4-FFF2-40B4-BE49-F238E27FC236}">
                <a16:creationId xmlns:a16="http://schemas.microsoft.com/office/drawing/2014/main" id="{35DDDF3C-3D74-4301-BD90-9075B60889D4}"/>
              </a:ext>
            </a:extLst>
          </p:cNvPr>
          <p:cNvSpPr>
            <a:spLocks noChangeArrowheads="1"/>
          </p:cNvSpPr>
          <p:nvPr/>
        </p:nvSpPr>
        <p:spPr bwMode="auto">
          <a:xfrm>
            <a:off x="157163" y="1143000"/>
            <a:ext cx="4624387" cy="579438"/>
          </a:xfrm>
          <a:prstGeom prst="rect">
            <a:avLst/>
          </a:prstGeom>
          <a:solidFill>
            <a:schemeClr val="tx2"/>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rgbClr val="000004"/>
                </a:solidFill>
                <a:latin typeface="Arial" panose="020B0604020202020204" pitchFamily="34" charset="0"/>
                <a:ea typeface="宋体" panose="02010600030101010101" pitchFamily="2" charset="-122"/>
              </a:rPr>
              <a:t>固</a:t>
            </a:r>
            <a:r>
              <a:rPr kumimoji="0" lang="en-US" altLang="zh-CN" sz="3200">
                <a:solidFill>
                  <a:srgbClr val="000004"/>
                </a:solidFill>
                <a:latin typeface="Arial" panose="020B0604020202020204" pitchFamily="34" charset="0"/>
                <a:ea typeface="宋体" panose="02010600030101010101" pitchFamily="2" charset="-122"/>
              </a:rPr>
              <a:t>:</a:t>
            </a:r>
            <a:r>
              <a:rPr kumimoji="0" lang="zh-CN" altLang="en-US" sz="3200">
                <a:solidFill>
                  <a:srgbClr val="000004"/>
                </a:solidFill>
                <a:latin typeface="Arial" panose="020B0604020202020204" pitchFamily="34" charset="0"/>
                <a:ea typeface="宋体" panose="02010600030101010101" pitchFamily="2" charset="-122"/>
              </a:rPr>
              <a:t>沸石</a:t>
            </a:r>
            <a:r>
              <a:rPr kumimoji="0" lang="en-US" altLang="zh-CN" sz="3200">
                <a:solidFill>
                  <a:srgbClr val="000004"/>
                </a:solidFill>
                <a:latin typeface="Arial" panose="020B0604020202020204" pitchFamily="34" charset="0"/>
                <a:ea typeface="宋体" panose="02010600030101010101" pitchFamily="2" charset="-122"/>
              </a:rPr>
              <a:t>,</a:t>
            </a:r>
            <a:r>
              <a:rPr kumimoji="0" lang="zh-CN" altLang="en-US" sz="3200">
                <a:solidFill>
                  <a:srgbClr val="000004"/>
                </a:solidFill>
                <a:latin typeface="Arial" panose="020B0604020202020204" pitchFamily="34" charset="0"/>
                <a:ea typeface="宋体" panose="02010600030101010101" pitchFamily="2" charset="-122"/>
              </a:rPr>
              <a:t>活性碳</a:t>
            </a:r>
            <a:r>
              <a:rPr kumimoji="0" lang="en-US" altLang="zh-CN" sz="3200">
                <a:solidFill>
                  <a:srgbClr val="000004"/>
                </a:solidFill>
                <a:latin typeface="Arial" panose="020B0604020202020204" pitchFamily="34" charset="0"/>
                <a:ea typeface="宋体" panose="02010600030101010101" pitchFamily="2" charset="-122"/>
              </a:rPr>
              <a:t>,</a:t>
            </a:r>
            <a:r>
              <a:rPr kumimoji="0" lang="zh-CN" altLang="en-US" sz="3200">
                <a:solidFill>
                  <a:srgbClr val="000004"/>
                </a:solidFill>
                <a:latin typeface="Arial" panose="020B0604020202020204" pitchFamily="34" charset="0"/>
                <a:ea typeface="宋体" panose="02010600030101010101" pitchFamily="2" charset="-122"/>
              </a:rPr>
              <a:t>分子筛等</a:t>
            </a:r>
          </a:p>
        </p:txBody>
      </p:sp>
    </p:spTree>
    <p:extLst>
      <p:ext uri="{BB962C8B-B14F-4D97-AF65-F5344CB8AC3E}">
        <p14:creationId xmlns:p14="http://schemas.microsoft.com/office/powerpoint/2010/main" val="392300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a:extLst>
              <a:ext uri="{FF2B5EF4-FFF2-40B4-BE49-F238E27FC236}">
                <a16:creationId xmlns:a16="http://schemas.microsoft.com/office/drawing/2014/main" id="{00C863EA-5C49-4F78-9255-4BC0F3D54350}"/>
              </a:ext>
            </a:extLst>
          </p:cNvPr>
          <p:cNvSpPr>
            <a:spLocks noGrp="1" noChangeArrowheads="1"/>
          </p:cNvSpPr>
          <p:nvPr>
            <p:ph type="title"/>
          </p:nvPr>
        </p:nvSpPr>
        <p:spPr>
          <a:xfrm>
            <a:off x="2057400" y="166688"/>
            <a:ext cx="6477000" cy="823912"/>
          </a:xfrm>
        </p:spPr>
        <p:txBody>
          <a:bodyPr/>
          <a:lstStyle/>
          <a:p>
            <a:pPr algn="l"/>
            <a:r>
              <a:rPr lang="zh-CN" altLang="en-US" sz="4800" b="1">
                <a:ea typeface="楷体_GB2312" pitchFamily="49" charset="-122"/>
              </a:rPr>
              <a:t>吸附式制冷循环</a:t>
            </a:r>
            <a:endParaRPr kumimoji="1" lang="zh-CN" altLang="en-US" sz="4800" b="1">
              <a:latin typeface="楷体_GB2312" pitchFamily="49" charset="-122"/>
              <a:ea typeface="楷体_GB2312" pitchFamily="49" charset="-122"/>
              <a:sym typeface="Symbol" panose="05050102010706020507" pitchFamily="18" charset="2"/>
            </a:endParaRPr>
          </a:p>
        </p:txBody>
      </p:sp>
      <p:graphicFrame>
        <p:nvGraphicFramePr>
          <p:cNvPr id="621585" name="Group 17">
            <a:extLst>
              <a:ext uri="{FF2B5EF4-FFF2-40B4-BE49-F238E27FC236}">
                <a16:creationId xmlns:a16="http://schemas.microsoft.com/office/drawing/2014/main" id="{56316961-8225-4B1E-BB01-5D45A58F6923}"/>
              </a:ext>
            </a:extLst>
          </p:cNvPr>
          <p:cNvGraphicFramePr>
            <a:graphicFrameLocks noGrp="1"/>
          </p:cNvGraphicFramePr>
          <p:nvPr/>
        </p:nvGraphicFramePr>
        <p:xfrm>
          <a:off x="457200" y="5029200"/>
          <a:ext cx="7786688" cy="1188720"/>
        </p:xfrm>
        <a:graphic>
          <a:graphicData uri="http://schemas.openxmlformats.org/drawingml/2006/table">
            <a:tbl>
              <a:tblPr/>
              <a:tblGrid>
                <a:gridCol w="7786688">
                  <a:extLst>
                    <a:ext uri="{9D8B030D-6E8A-4147-A177-3AD203B41FA5}">
                      <a16:colId xmlns:a16="http://schemas.microsoft.com/office/drawing/2014/main" val="1177444085"/>
                    </a:ext>
                  </a:extLst>
                </a:gridCol>
              </a:tblGrid>
              <a:tr h="685800">
                <a:tc>
                  <a:txBody>
                    <a:bodyPr/>
                    <a:lstStyle>
                      <a:lvl1pPr algn="l">
                        <a:buSzPct val="85000"/>
                        <a:defRPr sz="2800">
                          <a:solidFill>
                            <a:schemeClr val="tx1"/>
                          </a:solidFill>
                          <a:latin typeface="Arial" panose="020B0604020202020204" pitchFamily="34" charset="0"/>
                          <a:ea typeface="宋体" panose="02010600030101010101" pitchFamily="2" charset="-122"/>
                        </a:defRPr>
                      </a:lvl1pPr>
                      <a:lvl2pPr algn="l">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lgn="l">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0" lang="zh-CN" altLang="en-US" sz="3600" b="1" i="0" u="none" strike="noStrike" cap="none" normalizeH="0" baseline="0">
                          <a:ln>
                            <a:noFill/>
                          </a:ln>
                          <a:solidFill>
                            <a:srgbClr val="FFFF66"/>
                          </a:solidFill>
                          <a:effectLst/>
                          <a:latin typeface="Arial" panose="020B0604020202020204" pitchFamily="34" charset="0"/>
                          <a:ea typeface="宋体" panose="02010600030101010101" pitchFamily="2" charset="-122"/>
                        </a:rPr>
                        <a:t>用于运输工具空调、船用制冰、太阳能利用等。</a:t>
                      </a:r>
                    </a:p>
                  </a:txBody>
                  <a:tcP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360095105"/>
                  </a:ext>
                </a:extLst>
              </a:tr>
            </a:tbl>
          </a:graphicData>
        </a:graphic>
      </p:graphicFrame>
      <p:sp>
        <p:nvSpPr>
          <p:cNvPr id="621577" name="Rectangle 9">
            <a:extLst>
              <a:ext uri="{FF2B5EF4-FFF2-40B4-BE49-F238E27FC236}">
                <a16:creationId xmlns:a16="http://schemas.microsoft.com/office/drawing/2014/main" id="{7A1BAC65-9F7B-47B8-BCFC-1452A56FC852}"/>
              </a:ext>
            </a:extLst>
          </p:cNvPr>
          <p:cNvSpPr>
            <a:spLocks noChangeArrowheads="1"/>
          </p:cNvSpPr>
          <p:nvPr/>
        </p:nvSpPr>
        <p:spPr bwMode="auto">
          <a:xfrm>
            <a:off x="609600" y="1266825"/>
            <a:ext cx="15605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600">
                <a:solidFill>
                  <a:srgbClr val="FFFF66"/>
                </a:solidFill>
                <a:latin typeface="Arial" panose="020B0604020202020204" pitchFamily="34" charset="0"/>
                <a:ea typeface="宋体" panose="02010600030101010101" pitchFamily="2" charset="-122"/>
              </a:rPr>
              <a:t>优点：</a:t>
            </a:r>
          </a:p>
        </p:txBody>
      </p:sp>
      <p:sp>
        <p:nvSpPr>
          <p:cNvPr id="621578" name="Rectangle 10">
            <a:extLst>
              <a:ext uri="{FF2B5EF4-FFF2-40B4-BE49-F238E27FC236}">
                <a16:creationId xmlns:a16="http://schemas.microsoft.com/office/drawing/2014/main" id="{FA50416C-4850-40E7-A310-B3BE2F7E8433}"/>
              </a:ext>
            </a:extLst>
          </p:cNvPr>
          <p:cNvSpPr>
            <a:spLocks noChangeArrowheads="1"/>
          </p:cNvSpPr>
          <p:nvPr/>
        </p:nvSpPr>
        <p:spPr bwMode="auto">
          <a:xfrm>
            <a:off x="1828800" y="1776413"/>
            <a:ext cx="26320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chemeClr val="tx1"/>
                </a:solidFill>
                <a:latin typeface="Arial" panose="020B0604020202020204" pitchFamily="34" charset="0"/>
                <a:ea typeface="宋体" panose="02010600030101010101" pitchFamily="2" charset="-122"/>
              </a:rPr>
              <a:t>直接利用热能</a:t>
            </a:r>
          </a:p>
        </p:txBody>
      </p:sp>
      <p:sp>
        <p:nvSpPr>
          <p:cNvPr id="621579" name="Rectangle 11">
            <a:extLst>
              <a:ext uri="{FF2B5EF4-FFF2-40B4-BE49-F238E27FC236}">
                <a16:creationId xmlns:a16="http://schemas.microsoft.com/office/drawing/2014/main" id="{0B3B47B0-A1CA-4FC3-9786-21587BAF8DE0}"/>
              </a:ext>
            </a:extLst>
          </p:cNvPr>
          <p:cNvSpPr>
            <a:spLocks noChangeArrowheads="1"/>
          </p:cNvSpPr>
          <p:nvPr/>
        </p:nvSpPr>
        <p:spPr bwMode="auto">
          <a:xfrm>
            <a:off x="1828800" y="2309813"/>
            <a:ext cx="26320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chemeClr val="tx1"/>
                </a:solidFill>
                <a:latin typeface="Arial" panose="020B0604020202020204" pitchFamily="34" charset="0"/>
                <a:ea typeface="宋体" panose="02010600030101010101" pitchFamily="2" charset="-122"/>
              </a:rPr>
              <a:t>可用低品质热</a:t>
            </a:r>
          </a:p>
        </p:txBody>
      </p:sp>
      <p:sp>
        <p:nvSpPr>
          <p:cNvPr id="621580" name="Rectangle 12">
            <a:extLst>
              <a:ext uri="{FF2B5EF4-FFF2-40B4-BE49-F238E27FC236}">
                <a16:creationId xmlns:a16="http://schemas.microsoft.com/office/drawing/2014/main" id="{E64DCD71-95CA-4411-B6A2-E537A418BB57}"/>
              </a:ext>
            </a:extLst>
          </p:cNvPr>
          <p:cNvSpPr>
            <a:spLocks noChangeArrowheads="1"/>
          </p:cNvSpPr>
          <p:nvPr/>
        </p:nvSpPr>
        <p:spPr bwMode="auto">
          <a:xfrm>
            <a:off x="533400" y="3559175"/>
            <a:ext cx="15605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600">
                <a:solidFill>
                  <a:srgbClr val="FFFF66"/>
                </a:solidFill>
                <a:latin typeface="Arial" panose="020B0604020202020204" pitchFamily="34" charset="0"/>
                <a:ea typeface="宋体" panose="02010600030101010101" pitchFamily="2" charset="-122"/>
              </a:rPr>
              <a:t>缺点：</a:t>
            </a:r>
          </a:p>
        </p:txBody>
      </p:sp>
      <p:sp>
        <p:nvSpPr>
          <p:cNvPr id="621581" name="Rectangle 13">
            <a:extLst>
              <a:ext uri="{FF2B5EF4-FFF2-40B4-BE49-F238E27FC236}">
                <a16:creationId xmlns:a16="http://schemas.microsoft.com/office/drawing/2014/main" id="{9BC1AE38-C58B-4741-8F8A-81F1201A8F90}"/>
              </a:ext>
            </a:extLst>
          </p:cNvPr>
          <p:cNvSpPr>
            <a:spLocks noChangeArrowheads="1"/>
          </p:cNvSpPr>
          <p:nvPr/>
        </p:nvSpPr>
        <p:spPr bwMode="auto">
          <a:xfrm>
            <a:off x="2032000" y="4144963"/>
            <a:ext cx="38560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chemeClr val="tx1"/>
                </a:solidFill>
                <a:latin typeface="Arial" panose="020B0604020202020204" pitchFamily="34" charset="0"/>
                <a:ea typeface="宋体" panose="02010600030101010101" pitchFamily="2" charset="-122"/>
              </a:rPr>
              <a:t>间歇式，启动时间长</a:t>
            </a:r>
          </a:p>
        </p:txBody>
      </p:sp>
      <p:sp>
        <p:nvSpPr>
          <p:cNvPr id="621582" name="Rectangle 14">
            <a:extLst>
              <a:ext uri="{FF2B5EF4-FFF2-40B4-BE49-F238E27FC236}">
                <a16:creationId xmlns:a16="http://schemas.microsoft.com/office/drawing/2014/main" id="{DA5E5B54-ED15-4F48-BE96-4C96E2C886A9}"/>
              </a:ext>
            </a:extLst>
          </p:cNvPr>
          <p:cNvSpPr>
            <a:spLocks noChangeArrowheads="1"/>
          </p:cNvSpPr>
          <p:nvPr/>
        </p:nvSpPr>
        <p:spPr bwMode="auto">
          <a:xfrm>
            <a:off x="1828800" y="2849563"/>
            <a:ext cx="22240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chemeClr val="tx1"/>
                </a:solidFill>
                <a:latin typeface="Arial" panose="020B0604020202020204" pitchFamily="34" charset="0"/>
                <a:ea typeface="宋体" panose="02010600030101010101" pitchFamily="2" charset="-122"/>
              </a:rPr>
              <a:t>环境性能好</a:t>
            </a:r>
          </a:p>
        </p:txBody>
      </p:sp>
    </p:spTree>
    <p:extLst>
      <p:ext uri="{BB962C8B-B14F-4D97-AF65-F5344CB8AC3E}">
        <p14:creationId xmlns:p14="http://schemas.microsoft.com/office/powerpoint/2010/main" val="3216720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a:extLst>
              <a:ext uri="{FF2B5EF4-FFF2-40B4-BE49-F238E27FC236}">
                <a16:creationId xmlns:a16="http://schemas.microsoft.com/office/drawing/2014/main" id="{10FBF042-8458-48BD-9A19-5551452BAD5C}"/>
              </a:ext>
            </a:extLst>
          </p:cNvPr>
          <p:cNvSpPr>
            <a:spLocks noGrp="1" noChangeArrowheads="1"/>
          </p:cNvSpPr>
          <p:nvPr>
            <p:ph type="title"/>
          </p:nvPr>
        </p:nvSpPr>
        <p:spPr>
          <a:xfrm>
            <a:off x="2819400" y="304800"/>
            <a:ext cx="4191000" cy="823913"/>
          </a:xfrm>
        </p:spPr>
        <p:txBody>
          <a:bodyPr/>
          <a:lstStyle/>
          <a:p>
            <a:pPr algn="l"/>
            <a:r>
              <a:rPr lang="zh-CN" altLang="en-US" sz="4800" b="1">
                <a:ea typeface="楷体_GB2312" pitchFamily="49" charset="-122"/>
              </a:rPr>
              <a:t>半导体制冷</a:t>
            </a:r>
            <a:endParaRPr kumimoji="1" lang="zh-CN" altLang="en-US" sz="4800" b="1">
              <a:latin typeface="楷体_GB2312" pitchFamily="49" charset="-122"/>
              <a:ea typeface="楷体_GB2312" pitchFamily="49" charset="-122"/>
              <a:sym typeface="Symbol" panose="05050102010706020507" pitchFamily="18" charset="2"/>
            </a:endParaRPr>
          </a:p>
        </p:txBody>
      </p:sp>
      <p:sp>
        <p:nvSpPr>
          <p:cNvPr id="618511" name="Rectangle 15">
            <a:extLst>
              <a:ext uri="{FF2B5EF4-FFF2-40B4-BE49-F238E27FC236}">
                <a16:creationId xmlns:a16="http://schemas.microsoft.com/office/drawing/2014/main" id="{903AE635-894E-473D-B96D-AA5714365239}"/>
              </a:ext>
            </a:extLst>
          </p:cNvPr>
          <p:cNvSpPr>
            <a:spLocks noChangeArrowheads="1"/>
          </p:cNvSpPr>
          <p:nvPr/>
        </p:nvSpPr>
        <p:spPr bwMode="auto">
          <a:xfrm>
            <a:off x="2133600" y="2514600"/>
            <a:ext cx="4953000" cy="38100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513" name="Rectangle 17">
            <a:extLst>
              <a:ext uri="{FF2B5EF4-FFF2-40B4-BE49-F238E27FC236}">
                <a16:creationId xmlns:a16="http://schemas.microsoft.com/office/drawing/2014/main" id="{B5622AC1-F4F5-4A41-9233-0BB08A5756B4}"/>
              </a:ext>
            </a:extLst>
          </p:cNvPr>
          <p:cNvSpPr>
            <a:spLocks noChangeArrowheads="1"/>
          </p:cNvSpPr>
          <p:nvPr/>
        </p:nvSpPr>
        <p:spPr bwMode="auto">
          <a:xfrm>
            <a:off x="2514600" y="2895600"/>
            <a:ext cx="1066800" cy="1752600"/>
          </a:xfrm>
          <a:prstGeom prst="rect">
            <a:avLst/>
          </a:prstGeom>
          <a:solidFill>
            <a:srgbClr val="CCFF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514" name="Rectangle 18">
            <a:extLst>
              <a:ext uri="{FF2B5EF4-FFF2-40B4-BE49-F238E27FC236}">
                <a16:creationId xmlns:a16="http://schemas.microsoft.com/office/drawing/2014/main" id="{3729B6A9-4242-4CAB-B53E-C8306AD12700}"/>
              </a:ext>
            </a:extLst>
          </p:cNvPr>
          <p:cNvSpPr>
            <a:spLocks noChangeArrowheads="1"/>
          </p:cNvSpPr>
          <p:nvPr/>
        </p:nvSpPr>
        <p:spPr bwMode="auto">
          <a:xfrm>
            <a:off x="5638800" y="2895600"/>
            <a:ext cx="1066800" cy="1752600"/>
          </a:xfrm>
          <a:prstGeom prst="rect">
            <a:avLst/>
          </a:prstGeom>
          <a:solidFill>
            <a:srgbClr val="CCFF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515" name="Rectangle 19">
            <a:extLst>
              <a:ext uri="{FF2B5EF4-FFF2-40B4-BE49-F238E27FC236}">
                <a16:creationId xmlns:a16="http://schemas.microsoft.com/office/drawing/2014/main" id="{9B4AD795-1D05-4027-9D9A-F1848710189D}"/>
              </a:ext>
            </a:extLst>
          </p:cNvPr>
          <p:cNvSpPr>
            <a:spLocks noChangeArrowheads="1"/>
          </p:cNvSpPr>
          <p:nvPr/>
        </p:nvSpPr>
        <p:spPr bwMode="auto">
          <a:xfrm>
            <a:off x="2286000" y="4648200"/>
            <a:ext cx="1524000" cy="38100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516" name="Rectangle 20">
            <a:extLst>
              <a:ext uri="{FF2B5EF4-FFF2-40B4-BE49-F238E27FC236}">
                <a16:creationId xmlns:a16="http://schemas.microsoft.com/office/drawing/2014/main" id="{0F0828F3-158F-47E3-A600-31DD2047C609}"/>
              </a:ext>
            </a:extLst>
          </p:cNvPr>
          <p:cNvSpPr>
            <a:spLocks noChangeArrowheads="1"/>
          </p:cNvSpPr>
          <p:nvPr/>
        </p:nvSpPr>
        <p:spPr bwMode="auto">
          <a:xfrm>
            <a:off x="5410200" y="4648200"/>
            <a:ext cx="1524000" cy="38100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517" name="Rectangle 21">
            <a:extLst>
              <a:ext uri="{FF2B5EF4-FFF2-40B4-BE49-F238E27FC236}">
                <a16:creationId xmlns:a16="http://schemas.microsoft.com/office/drawing/2014/main" id="{E7C6C337-069F-4576-857A-A3AA90513441}"/>
              </a:ext>
            </a:extLst>
          </p:cNvPr>
          <p:cNvSpPr>
            <a:spLocks noChangeArrowheads="1"/>
          </p:cNvSpPr>
          <p:nvPr/>
        </p:nvSpPr>
        <p:spPr bwMode="auto">
          <a:xfrm>
            <a:off x="2819400" y="3505200"/>
            <a:ext cx="514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600">
                <a:solidFill>
                  <a:srgbClr val="000004"/>
                </a:solidFill>
                <a:latin typeface="Arial" panose="020B0604020202020204" pitchFamily="34" charset="0"/>
                <a:ea typeface="宋体" panose="02010600030101010101" pitchFamily="2" charset="-122"/>
              </a:rPr>
              <a:t>N</a:t>
            </a:r>
          </a:p>
        </p:txBody>
      </p:sp>
      <p:sp>
        <p:nvSpPr>
          <p:cNvPr id="618518" name="Rectangle 22">
            <a:extLst>
              <a:ext uri="{FF2B5EF4-FFF2-40B4-BE49-F238E27FC236}">
                <a16:creationId xmlns:a16="http://schemas.microsoft.com/office/drawing/2014/main" id="{AEF338C6-000E-4BD9-9399-ED03EECD1A27}"/>
              </a:ext>
            </a:extLst>
          </p:cNvPr>
          <p:cNvSpPr>
            <a:spLocks noChangeArrowheads="1"/>
          </p:cNvSpPr>
          <p:nvPr/>
        </p:nvSpPr>
        <p:spPr bwMode="auto">
          <a:xfrm>
            <a:off x="5899150" y="3505200"/>
            <a:ext cx="488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600">
                <a:solidFill>
                  <a:srgbClr val="000004"/>
                </a:solidFill>
                <a:latin typeface="Arial" panose="020B0604020202020204" pitchFamily="34" charset="0"/>
                <a:ea typeface="宋体" panose="02010600030101010101" pitchFamily="2" charset="-122"/>
              </a:rPr>
              <a:t>P</a:t>
            </a:r>
          </a:p>
        </p:txBody>
      </p:sp>
      <p:sp>
        <p:nvSpPr>
          <p:cNvPr id="618519" name="AutoShape 23">
            <a:extLst>
              <a:ext uri="{FF2B5EF4-FFF2-40B4-BE49-F238E27FC236}">
                <a16:creationId xmlns:a16="http://schemas.microsoft.com/office/drawing/2014/main" id="{9D7B1533-486E-44F8-B32A-1ED39410B669}"/>
              </a:ext>
            </a:extLst>
          </p:cNvPr>
          <p:cNvSpPr>
            <a:spLocks noChangeArrowheads="1"/>
          </p:cNvSpPr>
          <p:nvPr/>
        </p:nvSpPr>
        <p:spPr bwMode="auto">
          <a:xfrm>
            <a:off x="2895600" y="5105400"/>
            <a:ext cx="381000" cy="685800"/>
          </a:xfrm>
          <a:prstGeom prst="downArrow">
            <a:avLst>
              <a:gd name="adj1" fmla="val 50000"/>
              <a:gd name="adj2" fmla="val 45000"/>
            </a:avLst>
          </a:prstGeom>
          <a:solidFill>
            <a:schemeClr val="tx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520" name="AutoShape 24">
            <a:extLst>
              <a:ext uri="{FF2B5EF4-FFF2-40B4-BE49-F238E27FC236}">
                <a16:creationId xmlns:a16="http://schemas.microsoft.com/office/drawing/2014/main" id="{A5897D02-95F8-4A79-B335-F317F4A09648}"/>
              </a:ext>
            </a:extLst>
          </p:cNvPr>
          <p:cNvSpPr>
            <a:spLocks noChangeArrowheads="1"/>
          </p:cNvSpPr>
          <p:nvPr/>
        </p:nvSpPr>
        <p:spPr bwMode="auto">
          <a:xfrm>
            <a:off x="6019800" y="5105400"/>
            <a:ext cx="381000" cy="685800"/>
          </a:xfrm>
          <a:prstGeom prst="downArrow">
            <a:avLst>
              <a:gd name="adj1" fmla="val 50000"/>
              <a:gd name="adj2" fmla="val 45000"/>
            </a:avLst>
          </a:prstGeom>
          <a:solidFill>
            <a:schemeClr val="tx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521" name="Rectangle 25">
            <a:extLst>
              <a:ext uri="{FF2B5EF4-FFF2-40B4-BE49-F238E27FC236}">
                <a16:creationId xmlns:a16="http://schemas.microsoft.com/office/drawing/2014/main" id="{99E7E8B3-A001-43F0-8C52-3B3058C20377}"/>
              </a:ext>
            </a:extLst>
          </p:cNvPr>
          <p:cNvSpPr>
            <a:spLocks noChangeArrowheads="1"/>
          </p:cNvSpPr>
          <p:nvPr/>
        </p:nvSpPr>
        <p:spPr bwMode="auto">
          <a:xfrm>
            <a:off x="3975100" y="5459413"/>
            <a:ext cx="11017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600">
                <a:latin typeface="Arial" panose="020B0604020202020204" pitchFamily="34" charset="0"/>
                <a:ea typeface="宋体" panose="02010600030101010101" pitchFamily="2" charset="-122"/>
              </a:rPr>
              <a:t>放热</a:t>
            </a:r>
          </a:p>
        </p:txBody>
      </p:sp>
      <p:sp>
        <p:nvSpPr>
          <p:cNvPr id="618522" name="AutoShape 26">
            <a:extLst>
              <a:ext uri="{FF2B5EF4-FFF2-40B4-BE49-F238E27FC236}">
                <a16:creationId xmlns:a16="http://schemas.microsoft.com/office/drawing/2014/main" id="{6B58185E-D50B-4747-9D9E-C34B022EDFD2}"/>
              </a:ext>
            </a:extLst>
          </p:cNvPr>
          <p:cNvSpPr>
            <a:spLocks noChangeArrowheads="1"/>
          </p:cNvSpPr>
          <p:nvPr/>
        </p:nvSpPr>
        <p:spPr bwMode="auto">
          <a:xfrm>
            <a:off x="3886200" y="1752600"/>
            <a:ext cx="1101725" cy="685800"/>
          </a:xfrm>
          <a:prstGeom prst="downArrow">
            <a:avLst>
              <a:gd name="adj1" fmla="val 50000"/>
              <a:gd name="adj2" fmla="val 25000"/>
            </a:avLst>
          </a:prstGeom>
          <a:solidFill>
            <a:schemeClr val="tx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523" name="Rectangle 27">
            <a:extLst>
              <a:ext uri="{FF2B5EF4-FFF2-40B4-BE49-F238E27FC236}">
                <a16:creationId xmlns:a16="http://schemas.microsoft.com/office/drawing/2014/main" id="{199219FF-9FE5-401C-B226-B43AFC201D93}"/>
              </a:ext>
            </a:extLst>
          </p:cNvPr>
          <p:cNvSpPr>
            <a:spLocks noChangeArrowheads="1"/>
          </p:cNvSpPr>
          <p:nvPr/>
        </p:nvSpPr>
        <p:spPr bwMode="auto">
          <a:xfrm>
            <a:off x="5029200" y="1676400"/>
            <a:ext cx="11017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600">
                <a:latin typeface="Arial" panose="020B0604020202020204" pitchFamily="34" charset="0"/>
                <a:ea typeface="宋体" panose="02010600030101010101" pitchFamily="2" charset="-122"/>
              </a:rPr>
              <a:t>吸热</a:t>
            </a:r>
          </a:p>
        </p:txBody>
      </p:sp>
      <p:sp>
        <p:nvSpPr>
          <p:cNvPr id="618524" name="Line 28">
            <a:extLst>
              <a:ext uri="{FF2B5EF4-FFF2-40B4-BE49-F238E27FC236}">
                <a16:creationId xmlns:a16="http://schemas.microsoft.com/office/drawing/2014/main" id="{37AAF032-F27A-4E49-9483-987CF59F77BC}"/>
              </a:ext>
            </a:extLst>
          </p:cNvPr>
          <p:cNvSpPr>
            <a:spLocks noChangeShapeType="1"/>
          </p:cNvSpPr>
          <p:nvPr/>
        </p:nvSpPr>
        <p:spPr bwMode="auto">
          <a:xfrm flipH="1">
            <a:off x="990600" y="4800600"/>
            <a:ext cx="1295400" cy="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8525" name="Line 29">
            <a:extLst>
              <a:ext uri="{FF2B5EF4-FFF2-40B4-BE49-F238E27FC236}">
                <a16:creationId xmlns:a16="http://schemas.microsoft.com/office/drawing/2014/main" id="{61E2EFF5-840A-4452-8F79-3540B7B207AB}"/>
              </a:ext>
            </a:extLst>
          </p:cNvPr>
          <p:cNvSpPr>
            <a:spLocks noChangeShapeType="1"/>
          </p:cNvSpPr>
          <p:nvPr/>
        </p:nvSpPr>
        <p:spPr bwMode="auto">
          <a:xfrm flipV="1">
            <a:off x="990600" y="1524000"/>
            <a:ext cx="0" cy="327660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8526" name="Line 30">
            <a:extLst>
              <a:ext uri="{FF2B5EF4-FFF2-40B4-BE49-F238E27FC236}">
                <a16:creationId xmlns:a16="http://schemas.microsoft.com/office/drawing/2014/main" id="{F3CD27C5-938D-428E-BF94-A45242D96E23}"/>
              </a:ext>
            </a:extLst>
          </p:cNvPr>
          <p:cNvSpPr>
            <a:spLocks noChangeShapeType="1"/>
          </p:cNvSpPr>
          <p:nvPr/>
        </p:nvSpPr>
        <p:spPr bwMode="auto">
          <a:xfrm>
            <a:off x="990600" y="1524000"/>
            <a:ext cx="838200" cy="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8527" name="Line 31">
            <a:extLst>
              <a:ext uri="{FF2B5EF4-FFF2-40B4-BE49-F238E27FC236}">
                <a16:creationId xmlns:a16="http://schemas.microsoft.com/office/drawing/2014/main" id="{B947D41A-9BD8-4C00-8D0B-291FC932189C}"/>
              </a:ext>
            </a:extLst>
          </p:cNvPr>
          <p:cNvSpPr>
            <a:spLocks noChangeShapeType="1"/>
          </p:cNvSpPr>
          <p:nvPr/>
        </p:nvSpPr>
        <p:spPr bwMode="auto">
          <a:xfrm>
            <a:off x="1828800" y="1219200"/>
            <a:ext cx="0" cy="60960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8528" name="Line 32">
            <a:extLst>
              <a:ext uri="{FF2B5EF4-FFF2-40B4-BE49-F238E27FC236}">
                <a16:creationId xmlns:a16="http://schemas.microsoft.com/office/drawing/2014/main" id="{69565F4C-2110-47EE-9A58-F4E16DDE55FA}"/>
              </a:ext>
            </a:extLst>
          </p:cNvPr>
          <p:cNvSpPr>
            <a:spLocks noChangeShapeType="1"/>
          </p:cNvSpPr>
          <p:nvPr/>
        </p:nvSpPr>
        <p:spPr bwMode="auto">
          <a:xfrm>
            <a:off x="2057400" y="1371600"/>
            <a:ext cx="0" cy="30480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8529" name="Line 33">
            <a:extLst>
              <a:ext uri="{FF2B5EF4-FFF2-40B4-BE49-F238E27FC236}">
                <a16:creationId xmlns:a16="http://schemas.microsoft.com/office/drawing/2014/main" id="{6E238F62-1894-44D9-985F-93A6AEA2BBCE}"/>
              </a:ext>
            </a:extLst>
          </p:cNvPr>
          <p:cNvSpPr>
            <a:spLocks noChangeShapeType="1"/>
          </p:cNvSpPr>
          <p:nvPr/>
        </p:nvSpPr>
        <p:spPr bwMode="auto">
          <a:xfrm>
            <a:off x="2514600" y="1371600"/>
            <a:ext cx="0" cy="30480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8530" name="Line 34">
            <a:extLst>
              <a:ext uri="{FF2B5EF4-FFF2-40B4-BE49-F238E27FC236}">
                <a16:creationId xmlns:a16="http://schemas.microsoft.com/office/drawing/2014/main" id="{4E8C0C2B-1EB1-45D4-A1B8-AF24560BDF25}"/>
              </a:ext>
            </a:extLst>
          </p:cNvPr>
          <p:cNvSpPr>
            <a:spLocks noChangeShapeType="1"/>
          </p:cNvSpPr>
          <p:nvPr/>
        </p:nvSpPr>
        <p:spPr bwMode="auto">
          <a:xfrm>
            <a:off x="2286000" y="1219200"/>
            <a:ext cx="0" cy="60960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8531" name="Line 35">
            <a:extLst>
              <a:ext uri="{FF2B5EF4-FFF2-40B4-BE49-F238E27FC236}">
                <a16:creationId xmlns:a16="http://schemas.microsoft.com/office/drawing/2014/main" id="{EC56B545-E0A8-40DB-8DCF-CE732EB95A24}"/>
              </a:ext>
            </a:extLst>
          </p:cNvPr>
          <p:cNvSpPr>
            <a:spLocks noChangeShapeType="1"/>
          </p:cNvSpPr>
          <p:nvPr/>
        </p:nvSpPr>
        <p:spPr bwMode="auto">
          <a:xfrm>
            <a:off x="2743200" y="1219200"/>
            <a:ext cx="0" cy="60960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8532" name="Line 36">
            <a:extLst>
              <a:ext uri="{FF2B5EF4-FFF2-40B4-BE49-F238E27FC236}">
                <a16:creationId xmlns:a16="http://schemas.microsoft.com/office/drawing/2014/main" id="{FECA94E7-F718-4FBE-97DE-D27AACF9CEA7}"/>
              </a:ext>
            </a:extLst>
          </p:cNvPr>
          <p:cNvSpPr>
            <a:spLocks noChangeShapeType="1"/>
          </p:cNvSpPr>
          <p:nvPr/>
        </p:nvSpPr>
        <p:spPr bwMode="auto">
          <a:xfrm>
            <a:off x="2971800" y="1371600"/>
            <a:ext cx="0" cy="30480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8533" name="Line 37">
            <a:extLst>
              <a:ext uri="{FF2B5EF4-FFF2-40B4-BE49-F238E27FC236}">
                <a16:creationId xmlns:a16="http://schemas.microsoft.com/office/drawing/2014/main" id="{D4A8C8DF-9790-4888-B8E4-A24F850C01DF}"/>
              </a:ext>
            </a:extLst>
          </p:cNvPr>
          <p:cNvSpPr>
            <a:spLocks noChangeShapeType="1"/>
          </p:cNvSpPr>
          <p:nvPr/>
        </p:nvSpPr>
        <p:spPr bwMode="auto">
          <a:xfrm>
            <a:off x="2971800" y="1524000"/>
            <a:ext cx="5121275" cy="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8534" name="Line 38">
            <a:extLst>
              <a:ext uri="{FF2B5EF4-FFF2-40B4-BE49-F238E27FC236}">
                <a16:creationId xmlns:a16="http://schemas.microsoft.com/office/drawing/2014/main" id="{4EE0D88B-B670-42CC-A828-C849379B0770}"/>
              </a:ext>
            </a:extLst>
          </p:cNvPr>
          <p:cNvSpPr>
            <a:spLocks noChangeShapeType="1"/>
          </p:cNvSpPr>
          <p:nvPr/>
        </p:nvSpPr>
        <p:spPr bwMode="auto">
          <a:xfrm>
            <a:off x="8077200" y="1524000"/>
            <a:ext cx="0" cy="327660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8535" name="Line 39">
            <a:extLst>
              <a:ext uri="{FF2B5EF4-FFF2-40B4-BE49-F238E27FC236}">
                <a16:creationId xmlns:a16="http://schemas.microsoft.com/office/drawing/2014/main" id="{A682347F-C416-4351-9AE1-FB07BC279D97}"/>
              </a:ext>
            </a:extLst>
          </p:cNvPr>
          <p:cNvSpPr>
            <a:spLocks noChangeShapeType="1"/>
          </p:cNvSpPr>
          <p:nvPr/>
        </p:nvSpPr>
        <p:spPr bwMode="auto">
          <a:xfrm flipH="1">
            <a:off x="6934200" y="4800600"/>
            <a:ext cx="1143000" cy="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8536" name="Rectangle 40">
            <a:extLst>
              <a:ext uri="{FF2B5EF4-FFF2-40B4-BE49-F238E27FC236}">
                <a16:creationId xmlns:a16="http://schemas.microsoft.com/office/drawing/2014/main" id="{C3B1C61C-E8C3-4F71-823B-719702BDA872}"/>
              </a:ext>
            </a:extLst>
          </p:cNvPr>
          <p:cNvSpPr>
            <a:spLocks noChangeArrowheads="1"/>
          </p:cNvSpPr>
          <p:nvPr/>
        </p:nvSpPr>
        <p:spPr bwMode="auto">
          <a:xfrm>
            <a:off x="381000" y="814388"/>
            <a:ext cx="14081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rgbClr val="00FF00"/>
                </a:solidFill>
                <a:latin typeface="Arial" panose="020B0604020202020204" pitchFamily="34" charset="0"/>
                <a:ea typeface="宋体" panose="02010600030101010101" pitchFamily="2" charset="-122"/>
              </a:rPr>
              <a:t>直流电</a:t>
            </a:r>
          </a:p>
        </p:txBody>
      </p:sp>
    </p:spTree>
    <p:extLst>
      <p:ext uri="{BB962C8B-B14F-4D97-AF65-F5344CB8AC3E}">
        <p14:creationId xmlns:p14="http://schemas.microsoft.com/office/powerpoint/2010/main" val="39342106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2">
            <a:extLst>
              <a:ext uri="{FF2B5EF4-FFF2-40B4-BE49-F238E27FC236}">
                <a16:creationId xmlns:a16="http://schemas.microsoft.com/office/drawing/2014/main" id="{98E87D64-DF2E-4253-9825-67669FC988DF}"/>
              </a:ext>
            </a:extLst>
          </p:cNvPr>
          <p:cNvSpPr>
            <a:spLocks noGrp="1" noChangeArrowheads="1"/>
          </p:cNvSpPr>
          <p:nvPr>
            <p:ph type="title"/>
          </p:nvPr>
        </p:nvSpPr>
        <p:spPr>
          <a:xfrm>
            <a:off x="2819400" y="304800"/>
            <a:ext cx="4191000" cy="823913"/>
          </a:xfrm>
        </p:spPr>
        <p:txBody>
          <a:bodyPr/>
          <a:lstStyle/>
          <a:p>
            <a:pPr algn="l"/>
            <a:r>
              <a:rPr lang="zh-CN" altLang="en-US" sz="4800" b="1">
                <a:ea typeface="楷体_GB2312" pitchFamily="49" charset="-122"/>
              </a:rPr>
              <a:t>半导体制冷</a:t>
            </a:r>
            <a:endParaRPr kumimoji="1" lang="zh-CN" altLang="en-US" sz="4800" b="1">
              <a:latin typeface="楷体_GB2312" pitchFamily="49" charset="-122"/>
              <a:ea typeface="楷体_GB2312" pitchFamily="49" charset="-122"/>
              <a:sym typeface="Symbol" panose="05050102010706020507" pitchFamily="18" charset="2"/>
            </a:endParaRPr>
          </a:p>
        </p:txBody>
      </p:sp>
      <p:graphicFrame>
        <p:nvGraphicFramePr>
          <p:cNvPr id="619523" name="Group 3">
            <a:extLst>
              <a:ext uri="{FF2B5EF4-FFF2-40B4-BE49-F238E27FC236}">
                <a16:creationId xmlns:a16="http://schemas.microsoft.com/office/drawing/2014/main" id="{7B09FBD5-C030-4C63-A6A2-9DF85595BD8F}"/>
              </a:ext>
            </a:extLst>
          </p:cNvPr>
          <p:cNvGraphicFramePr>
            <a:graphicFrameLocks noGrp="1"/>
          </p:cNvGraphicFramePr>
          <p:nvPr/>
        </p:nvGraphicFramePr>
        <p:xfrm>
          <a:off x="533400" y="5105400"/>
          <a:ext cx="3276600" cy="685800"/>
        </p:xfrm>
        <a:graphic>
          <a:graphicData uri="http://schemas.openxmlformats.org/drawingml/2006/table">
            <a:tbl>
              <a:tblPr/>
              <a:tblGrid>
                <a:gridCol w="3276600">
                  <a:extLst>
                    <a:ext uri="{9D8B030D-6E8A-4147-A177-3AD203B41FA5}">
                      <a16:colId xmlns:a16="http://schemas.microsoft.com/office/drawing/2014/main" val="3202559699"/>
                    </a:ext>
                  </a:extLst>
                </a:gridCol>
              </a:tblGrid>
              <a:tr h="685800">
                <a:tc>
                  <a:txBody>
                    <a:bodyPr/>
                    <a:lstStyle>
                      <a:lvl1pPr algn="l">
                        <a:buSzPct val="85000"/>
                        <a:defRPr sz="2800">
                          <a:solidFill>
                            <a:schemeClr val="tx1"/>
                          </a:solidFill>
                          <a:latin typeface="Arial" panose="020B0604020202020204" pitchFamily="34" charset="0"/>
                          <a:ea typeface="宋体" panose="02010600030101010101" pitchFamily="2" charset="-122"/>
                        </a:defRPr>
                      </a:lvl1pPr>
                      <a:lvl2pPr algn="l">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lgn="l">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0" lang="zh-CN" altLang="en-US" sz="3600" b="1" i="0" u="none" strike="noStrike" cap="none" normalizeH="0" baseline="0">
                          <a:ln>
                            <a:noFill/>
                          </a:ln>
                          <a:solidFill>
                            <a:srgbClr val="FFFF66"/>
                          </a:solidFill>
                          <a:effectLst/>
                          <a:latin typeface="Arial" panose="020B0604020202020204" pitchFamily="34" charset="0"/>
                          <a:ea typeface="宋体" panose="02010600030101010101" pitchFamily="2" charset="-122"/>
                        </a:rPr>
                        <a:t>用于小冷量</a:t>
                      </a:r>
                    </a:p>
                  </a:txBody>
                  <a:tcP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3318930627"/>
                  </a:ext>
                </a:extLst>
              </a:tr>
            </a:tbl>
          </a:graphicData>
        </a:graphic>
      </p:graphicFrame>
      <p:sp>
        <p:nvSpPr>
          <p:cNvPr id="619529" name="Rectangle 9">
            <a:extLst>
              <a:ext uri="{FF2B5EF4-FFF2-40B4-BE49-F238E27FC236}">
                <a16:creationId xmlns:a16="http://schemas.microsoft.com/office/drawing/2014/main" id="{00FA38F9-ECDB-4D44-A9DE-ECAB6AB2453C}"/>
              </a:ext>
            </a:extLst>
          </p:cNvPr>
          <p:cNvSpPr>
            <a:spLocks noChangeArrowheads="1"/>
          </p:cNvSpPr>
          <p:nvPr/>
        </p:nvSpPr>
        <p:spPr bwMode="auto">
          <a:xfrm>
            <a:off x="609600" y="1295400"/>
            <a:ext cx="15605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600">
                <a:solidFill>
                  <a:srgbClr val="FFFF66"/>
                </a:solidFill>
                <a:latin typeface="Arial" panose="020B0604020202020204" pitchFamily="34" charset="0"/>
                <a:ea typeface="宋体" panose="02010600030101010101" pitchFamily="2" charset="-122"/>
              </a:rPr>
              <a:t>优点：</a:t>
            </a:r>
          </a:p>
        </p:txBody>
      </p:sp>
      <p:sp>
        <p:nvSpPr>
          <p:cNvPr id="619530" name="Rectangle 10">
            <a:extLst>
              <a:ext uri="{FF2B5EF4-FFF2-40B4-BE49-F238E27FC236}">
                <a16:creationId xmlns:a16="http://schemas.microsoft.com/office/drawing/2014/main" id="{A64C02B2-D087-47A0-B129-35C010E42104}"/>
              </a:ext>
            </a:extLst>
          </p:cNvPr>
          <p:cNvSpPr>
            <a:spLocks noChangeArrowheads="1"/>
          </p:cNvSpPr>
          <p:nvPr/>
        </p:nvSpPr>
        <p:spPr bwMode="auto">
          <a:xfrm>
            <a:off x="1836738" y="1804988"/>
            <a:ext cx="30400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chemeClr val="tx1"/>
                </a:solidFill>
                <a:latin typeface="Arial" panose="020B0604020202020204" pitchFamily="34" charset="0"/>
                <a:ea typeface="宋体" panose="02010600030101010101" pitchFamily="2" charset="-122"/>
              </a:rPr>
              <a:t>无机械转动部件</a:t>
            </a:r>
          </a:p>
        </p:txBody>
      </p:sp>
      <p:sp>
        <p:nvSpPr>
          <p:cNvPr id="619531" name="Rectangle 11">
            <a:extLst>
              <a:ext uri="{FF2B5EF4-FFF2-40B4-BE49-F238E27FC236}">
                <a16:creationId xmlns:a16="http://schemas.microsoft.com/office/drawing/2014/main" id="{321EE0BE-E6E5-4D67-9261-D025E760AA67}"/>
              </a:ext>
            </a:extLst>
          </p:cNvPr>
          <p:cNvSpPr>
            <a:spLocks noChangeArrowheads="1"/>
          </p:cNvSpPr>
          <p:nvPr/>
        </p:nvSpPr>
        <p:spPr bwMode="auto">
          <a:xfrm>
            <a:off x="1828800" y="2338388"/>
            <a:ext cx="14081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chemeClr val="tx1"/>
                </a:solidFill>
                <a:latin typeface="Arial" panose="020B0604020202020204" pitchFamily="34" charset="0"/>
                <a:ea typeface="宋体" panose="02010600030101010101" pitchFamily="2" charset="-122"/>
              </a:rPr>
              <a:t>体积小</a:t>
            </a:r>
          </a:p>
        </p:txBody>
      </p:sp>
      <p:sp>
        <p:nvSpPr>
          <p:cNvPr id="619532" name="Rectangle 12">
            <a:extLst>
              <a:ext uri="{FF2B5EF4-FFF2-40B4-BE49-F238E27FC236}">
                <a16:creationId xmlns:a16="http://schemas.microsoft.com/office/drawing/2014/main" id="{8821AE6E-CD79-4D1D-B8E6-3F482E50FFF9}"/>
              </a:ext>
            </a:extLst>
          </p:cNvPr>
          <p:cNvSpPr>
            <a:spLocks noChangeArrowheads="1"/>
          </p:cNvSpPr>
          <p:nvPr/>
        </p:nvSpPr>
        <p:spPr bwMode="auto">
          <a:xfrm>
            <a:off x="533400" y="3587750"/>
            <a:ext cx="15605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600">
                <a:solidFill>
                  <a:srgbClr val="FFFF66"/>
                </a:solidFill>
                <a:latin typeface="Arial" panose="020B0604020202020204" pitchFamily="34" charset="0"/>
                <a:ea typeface="宋体" panose="02010600030101010101" pitchFamily="2" charset="-122"/>
              </a:rPr>
              <a:t>缺点：</a:t>
            </a:r>
          </a:p>
        </p:txBody>
      </p:sp>
      <p:sp>
        <p:nvSpPr>
          <p:cNvPr id="619533" name="Rectangle 13">
            <a:extLst>
              <a:ext uri="{FF2B5EF4-FFF2-40B4-BE49-F238E27FC236}">
                <a16:creationId xmlns:a16="http://schemas.microsoft.com/office/drawing/2014/main" id="{11994961-DBBE-4E1B-AC41-84E1725EC27A}"/>
              </a:ext>
            </a:extLst>
          </p:cNvPr>
          <p:cNvSpPr>
            <a:spLocks noChangeArrowheads="1"/>
          </p:cNvSpPr>
          <p:nvPr/>
        </p:nvSpPr>
        <p:spPr bwMode="auto">
          <a:xfrm>
            <a:off x="1824038" y="4173538"/>
            <a:ext cx="42640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chemeClr val="tx1"/>
                </a:solidFill>
                <a:latin typeface="Arial" panose="020B0604020202020204" pitchFamily="34" charset="0"/>
                <a:ea typeface="宋体" panose="02010600030101010101" pitchFamily="2" charset="-122"/>
              </a:rPr>
              <a:t>制冷系数低，价格昂贵</a:t>
            </a:r>
          </a:p>
        </p:txBody>
      </p:sp>
      <p:sp>
        <p:nvSpPr>
          <p:cNvPr id="619534" name="Rectangle 14">
            <a:extLst>
              <a:ext uri="{FF2B5EF4-FFF2-40B4-BE49-F238E27FC236}">
                <a16:creationId xmlns:a16="http://schemas.microsoft.com/office/drawing/2014/main" id="{7DC6F04C-5AB3-48D8-8F9A-9BE9F10A6E8B}"/>
              </a:ext>
            </a:extLst>
          </p:cNvPr>
          <p:cNvSpPr>
            <a:spLocks noChangeArrowheads="1"/>
          </p:cNvSpPr>
          <p:nvPr/>
        </p:nvSpPr>
        <p:spPr bwMode="auto">
          <a:xfrm>
            <a:off x="1828800" y="2878138"/>
            <a:ext cx="1816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chemeClr val="tx1"/>
                </a:solidFill>
                <a:latin typeface="Arial" panose="020B0604020202020204" pitchFamily="34" charset="0"/>
                <a:ea typeface="宋体" panose="02010600030101010101" pitchFamily="2" charset="-122"/>
              </a:rPr>
              <a:t>操作方便</a:t>
            </a:r>
          </a:p>
        </p:txBody>
      </p:sp>
    </p:spTree>
    <p:extLst>
      <p:ext uri="{BB962C8B-B14F-4D97-AF65-F5344CB8AC3E}">
        <p14:creationId xmlns:p14="http://schemas.microsoft.com/office/powerpoint/2010/main" val="1002543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a:extLst>
              <a:ext uri="{FF2B5EF4-FFF2-40B4-BE49-F238E27FC236}">
                <a16:creationId xmlns:a16="http://schemas.microsoft.com/office/drawing/2014/main" id="{A001E6F3-0F02-4182-8C30-43FBC857635F}"/>
              </a:ext>
            </a:extLst>
          </p:cNvPr>
          <p:cNvSpPr>
            <a:spLocks noChangeArrowheads="1"/>
          </p:cNvSpPr>
          <p:nvPr/>
        </p:nvSpPr>
        <p:spPr bwMode="auto">
          <a:xfrm>
            <a:off x="2743200" y="457200"/>
            <a:ext cx="3886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4400" dirty="0">
                <a:solidFill>
                  <a:schemeClr val="tx2"/>
                </a:solidFill>
                <a:effectLst>
                  <a:outerShdw blurRad="38100" dist="38100" dir="2700000" algn="tl">
                    <a:srgbClr val="000000"/>
                  </a:outerShdw>
                </a:effectLst>
                <a:latin typeface="Arial" panose="020B0604020202020204" pitchFamily="34" charset="0"/>
                <a:ea typeface="楷体_GB2312" pitchFamily="49" charset="-122"/>
              </a:rPr>
              <a:t>热声效应</a:t>
            </a:r>
          </a:p>
        </p:txBody>
      </p:sp>
      <p:sp>
        <p:nvSpPr>
          <p:cNvPr id="624643" name="Text Box 3">
            <a:extLst>
              <a:ext uri="{FF2B5EF4-FFF2-40B4-BE49-F238E27FC236}">
                <a16:creationId xmlns:a16="http://schemas.microsoft.com/office/drawing/2014/main" id="{DCF67388-8A7A-4C5E-A56C-E9419993C4CB}"/>
              </a:ext>
            </a:extLst>
          </p:cNvPr>
          <p:cNvSpPr txBox="1">
            <a:spLocks noChangeArrowheads="1"/>
          </p:cNvSpPr>
          <p:nvPr/>
        </p:nvSpPr>
        <p:spPr bwMode="auto">
          <a:xfrm>
            <a:off x="457200" y="1169780"/>
            <a:ext cx="82296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i="1" dirty="0">
                <a:solidFill>
                  <a:schemeClr val="accent1"/>
                </a:solidFill>
                <a:ea typeface="宋体" panose="02010600030101010101" pitchFamily="2" charset="-122"/>
              </a:rPr>
              <a:t>        </a:t>
            </a:r>
            <a:r>
              <a:rPr lang="zh-CN" altLang="en-US" sz="3200" i="1" dirty="0">
                <a:ea typeface="宋体" panose="02010600030101010101" pitchFamily="2" charset="-122"/>
              </a:rPr>
              <a:t>定义：</a:t>
            </a:r>
            <a:r>
              <a:rPr lang="zh-CN" altLang="en-US" sz="3200" dirty="0">
                <a:solidFill>
                  <a:schemeClr val="tx1"/>
                </a:solidFill>
                <a:ea typeface="宋体" panose="02010600030101010101" pitchFamily="2" charset="-122"/>
              </a:rPr>
              <a:t>可压缩的振荡流体（即声波）与固体介质接触时所导致的热能与声能的相互转化及能量输运现象，称之为热声效应。</a:t>
            </a:r>
          </a:p>
          <a:p>
            <a:pPr algn="l">
              <a:spcBef>
                <a:spcPct val="50000"/>
              </a:spcBef>
            </a:pPr>
            <a:r>
              <a:rPr lang="zh-CN" altLang="en-US" sz="3200" dirty="0">
                <a:solidFill>
                  <a:schemeClr val="accent1"/>
                </a:solidFill>
                <a:ea typeface="宋体" panose="02010600030101010101" pitchFamily="2" charset="-122"/>
              </a:rPr>
              <a:t>        </a:t>
            </a:r>
            <a:r>
              <a:rPr lang="zh-CN" altLang="en-US" sz="3200" dirty="0">
                <a:solidFill>
                  <a:schemeClr val="tx1"/>
                </a:solidFill>
                <a:ea typeface="宋体" panose="02010600030101010101" pitchFamily="2" charset="-122"/>
              </a:rPr>
              <a:t>声能将低于环境的热量从一个位置向处于环境温度的另一个位置泵热的现象称之为</a:t>
            </a:r>
            <a:r>
              <a:rPr lang="zh-CN" altLang="en-US" sz="3200" i="1" dirty="0">
                <a:solidFill>
                  <a:srgbClr val="00FF00"/>
                </a:solidFill>
                <a:ea typeface="宋体" panose="02010600030101010101" pitchFamily="2" charset="-122"/>
              </a:rPr>
              <a:t>声致冷效应</a:t>
            </a:r>
            <a:r>
              <a:rPr lang="zh-CN" altLang="en-US" sz="3200" dirty="0">
                <a:solidFill>
                  <a:schemeClr val="tx1"/>
                </a:solidFill>
                <a:ea typeface="宋体" panose="02010600030101010101" pitchFamily="2" charset="-122"/>
              </a:rPr>
              <a:t>。热声制冷循环是基于声致冷效应而工作的。</a:t>
            </a:r>
          </a:p>
        </p:txBody>
      </p:sp>
      <p:sp>
        <p:nvSpPr>
          <p:cNvPr id="4" name="Rectangle 1026">
            <a:extLst>
              <a:ext uri="{FF2B5EF4-FFF2-40B4-BE49-F238E27FC236}">
                <a16:creationId xmlns:a16="http://schemas.microsoft.com/office/drawing/2014/main" id="{0EE0A02D-3CB4-4E8A-BB64-747CC087A02C}"/>
              </a:ext>
            </a:extLst>
          </p:cNvPr>
          <p:cNvSpPr>
            <a:spLocks noChangeArrowheads="1"/>
          </p:cNvSpPr>
          <p:nvPr/>
        </p:nvSpPr>
        <p:spPr bwMode="auto">
          <a:xfrm>
            <a:off x="2691408" y="5562600"/>
            <a:ext cx="3276600" cy="457200"/>
          </a:xfrm>
          <a:prstGeom prst="rect">
            <a:avLst/>
          </a:prstGeom>
          <a:noFill/>
          <a:ln w="28575">
            <a:solidFill>
              <a:srgbClr val="CC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1027">
            <a:extLst>
              <a:ext uri="{FF2B5EF4-FFF2-40B4-BE49-F238E27FC236}">
                <a16:creationId xmlns:a16="http://schemas.microsoft.com/office/drawing/2014/main" id="{70FDE42A-9320-4D04-85A6-475C110B2C56}"/>
              </a:ext>
            </a:extLst>
          </p:cNvPr>
          <p:cNvSpPr>
            <a:spLocks noChangeArrowheads="1"/>
          </p:cNvSpPr>
          <p:nvPr/>
        </p:nvSpPr>
        <p:spPr bwMode="auto">
          <a:xfrm>
            <a:off x="3224808" y="5562600"/>
            <a:ext cx="457200" cy="457200"/>
          </a:xfrm>
          <a:prstGeom prst="rect">
            <a:avLst/>
          </a:prstGeom>
          <a:pattFill prst="dkHorz">
            <a:fgClr>
              <a:srgbClr val="CCFFFF"/>
            </a:fgClr>
            <a:bgClr>
              <a:schemeClr val="accent2"/>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1028">
            <a:extLst>
              <a:ext uri="{FF2B5EF4-FFF2-40B4-BE49-F238E27FC236}">
                <a16:creationId xmlns:a16="http://schemas.microsoft.com/office/drawing/2014/main" id="{8F34D804-A009-4252-BCD2-574AD641BE71}"/>
              </a:ext>
            </a:extLst>
          </p:cNvPr>
          <p:cNvSpPr>
            <a:spLocks noChangeArrowheads="1"/>
          </p:cNvSpPr>
          <p:nvPr/>
        </p:nvSpPr>
        <p:spPr bwMode="auto">
          <a:xfrm>
            <a:off x="3072408" y="5562600"/>
            <a:ext cx="152400" cy="457200"/>
          </a:xfrm>
          <a:prstGeom prst="rect">
            <a:avLst/>
          </a:prstGeom>
          <a:pattFill prst="dkHorz">
            <a:fgClr>
              <a:schemeClr val="tx2"/>
            </a:fgClr>
            <a:bgClr>
              <a:schemeClr val="accent2"/>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1029">
            <a:extLst>
              <a:ext uri="{FF2B5EF4-FFF2-40B4-BE49-F238E27FC236}">
                <a16:creationId xmlns:a16="http://schemas.microsoft.com/office/drawing/2014/main" id="{BC6672D9-9BBE-4B47-9ADC-7F9A59211E78}"/>
              </a:ext>
            </a:extLst>
          </p:cNvPr>
          <p:cNvSpPr>
            <a:spLocks noChangeArrowheads="1"/>
          </p:cNvSpPr>
          <p:nvPr/>
        </p:nvSpPr>
        <p:spPr bwMode="auto">
          <a:xfrm>
            <a:off x="3682008" y="5562600"/>
            <a:ext cx="76200" cy="457200"/>
          </a:xfrm>
          <a:prstGeom prst="rect">
            <a:avLst/>
          </a:prstGeom>
          <a:pattFill prst="dkHorz">
            <a:fgClr>
              <a:schemeClr val="accent2"/>
            </a:fgClr>
            <a:bgClr>
              <a:schemeClr val="accent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030">
            <a:extLst>
              <a:ext uri="{FF2B5EF4-FFF2-40B4-BE49-F238E27FC236}">
                <a16:creationId xmlns:a16="http://schemas.microsoft.com/office/drawing/2014/main" id="{D3C08BC8-6751-470A-91E5-0093CAD255B3}"/>
              </a:ext>
            </a:extLst>
          </p:cNvPr>
          <p:cNvSpPr>
            <a:spLocks noChangeArrowheads="1"/>
          </p:cNvSpPr>
          <p:nvPr/>
        </p:nvSpPr>
        <p:spPr bwMode="auto">
          <a:xfrm>
            <a:off x="2615208" y="5105400"/>
            <a:ext cx="762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1031">
            <a:extLst>
              <a:ext uri="{FF2B5EF4-FFF2-40B4-BE49-F238E27FC236}">
                <a16:creationId xmlns:a16="http://schemas.microsoft.com/office/drawing/2014/main" id="{1C269FE1-ED38-4866-A1DC-F1D4E627DF50}"/>
              </a:ext>
            </a:extLst>
          </p:cNvPr>
          <p:cNvSpPr>
            <a:spLocks noChangeArrowheads="1"/>
          </p:cNvSpPr>
          <p:nvPr/>
        </p:nvSpPr>
        <p:spPr bwMode="auto">
          <a:xfrm>
            <a:off x="2615208" y="6019800"/>
            <a:ext cx="762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032">
            <a:extLst>
              <a:ext uri="{FF2B5EF4-FFF2-40B4-BE49-F238E27FC236}">
                <a16:creationId xmlns:a16="http://schemas.microsoft.com/office/drawing/2014/main" id="{1A2EC915-0B61-4029-A23E-3076D5BBD171}"/>
              </a:ext>
            </a:extLst>
          </p:cNvPr>
          <p:cNvSpPr>
            <a:spLocks noChangeShapeType="1"/>
          </p:cNvSpPr>
          <p:nvPr/>
        </p:nvSpPr>
        <p:spPr bwMode="auto">
          <a:xfrm flipH="1">
            <a:off x="2386608" y="5562600"/>
            <a:ext cx="228600" cy="76200"/>
          </a:xfrm>
          <a:prstGeom prst="line">
            <a:avLst/>
          </a:prstGeom>
          <a:noFill/>
          <a:ln w="28575">
            <a:solidFill>
              <a:srgbClr val="CC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1033">
            <a:extLst>
              <a:ext uri="{FF2B5EF4-FFF2-40B4-BE49-F238E27FC236}">
                <a16:creationId xmlns:a16="http://schemas.microsoft.com/office/drawing/2014/main" id="{07DD1A78-917E-44DB-9CCD-32029E054762}"/>
              </a:ext>
            </a:extLst>
          </p:cNvPr>
          <p:cNvSpPr>
            <a:spLocks noChangeShapeType="1"/>
          </p:cNvSpPr>
          <p:nvPr/>
        </p:nvSpPr>
        <p:spPr bwMode="auto">
          <a:xfrm flipH="1" flipV="1">
            <a:off x="2386608" y="5943600"/>
            <a:ext cx="228600" cy="76200"/>
          </a:xfrm>
          <a:prstGeom prst="line">
            <a:avLst/>
          </a:prstGeom>
          <a:noFill/>
          <a:ln w="28575">
            <a:solidFill>
              <a:srgbClr val="CC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Rectangle 1034">
            <a:extLst>
              <a:ext uri="{FF2B5EF4-FFF2-40B4-BE49-F238E27FC236}">
                <a16:creationId xmlns:a16="http://schemas.microsoft.com/office/drawing/2014/main" id="{32F61385-3707-4C91-81E2-D7FE103A3FF0}"/>
              </a:ext>
            </a:extLst>
          </p:cNvPr>
          <p:cNvSpPr>
            <a:spLocks noChangeArrowheads="1"/>
          </p:cNvSpPr>
          <p:nvPr/>
        </p:nvSpPr>
        <p:spPr bwMode="auto">
          <a:xfrm>
            <a:off x="2234208" y="5638800"/>
            <a:ext cx="152400" cy="304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35">
            <a:extLst>
              <a:ext uri="{FF2B5EF4-FFF2-40B4-BE49-F238E27FC236}">
                <a16:creationId xmlns:a16="http://schemas.microsoft.com/office/drawing/2014/main" id="{903855A3-875E-4671-A21F-F31548B724F3}"/>
              </a:ext>
            </a:extLst>
          </p:cNvPr>
          <p:cNvSpPr>
            <a:spLocks noChangeShapeType="1"/>
          </p:cNvSpPr>
          <p:nvPr/>
        </p:nvSpPr>
        <p:spPr bwMode="auto">
          <a:xfrm>
            <a:off x="1929408" y="5105400"/>
            <a:ext cx="762000" cy="0"/>
          </a:xfrm>
          <a:prstGeom prst="line">
            <a:avLst/>
          </a:prstGeom>
          <a:noFill/>
          <a:ln w="28575">
            <a:solidFill>
              <a:srgbClr val="CC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036">
            <a:extLst>
              <a:ext uri="{FF2B5EF4-FFF2-40B4-BE49-F238E27FC236}">
                <a16:creationId xmlns:a16="http://schemas.microsoft.com/office/drawing/2014/main" id="{90F3D900-6B01-476B-BE8A-55927469043A}"/>
              </a:ext>
            </a:extLst>
          </p:cNvPr>
          <p:cNvSpPr>
            <a:spLocks noChangeShapeType="1"/>
          </p:cNvSpPr>
          <p:nvPr/>
        </p:nvSpPr>
        <p:spPr bwMode="auto">
          <a:xfrm>
            <a:off x="1929408" y="6477000"/>
            <a:ext cx="762000" cy="0"/>
          </a:xfrm>
          <a:prstGeom prst="line">
            <a:avLst/>
          </a:prstGeom>
          <a:noFill/>
          <a:ln w="28575">
            <a:solidFill>
              <a:srgbClr val="CC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Rectangle 1037">
            <a:extLst>
              <a:ext uri="{FF2B5EF4-FFF2-40B4-BE49-F238E27FC236}">
                <a16:creationId xmlns:a16="http://schemas.microsoft.com/office/drawing/2014/main" id="{1D7073C3-9235-4435-BCFF-90180FBE5C06}"/>
              </a:ext>
            </a:extLst>
          </p:cNvPr>
          <p:cNvSpPr>
            <a:spLocks noChangeArrowheads="1"/>
          </p:cNvSpPr>
          <p:nvPr/>
        </p:nvSpPr>
        <p:spPr bwMode="auto">
          <a:xfrm>
            <a:off x="1777008" y="5029200"/>
            <a:ext cx="152400" cy="1524000"/>
          </a:xfrm>
          <a:prstGeom prst="rect">
            <a:avLst/>
          </a:prstGeom>
          <a:pattFill prst="dkHorz">
            <a:fgClr>
              <a:schemeClr val="tx2"/>
            </a:fgClr>
            <a:bgClr>
              <a:schemeClr val="accent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1054">
            <a:extLst>
              <a:ext uri="{FF2B5EF4-FFF2-40B4-BE49-F238E27FC236}">
                <a16:creationId xmlns:a16="http://schemas.microsoft.com/office/drawing/2014/main" id="{401F8536-577D-4366-9B05-610C6AE64590}"/>
              </a:ext>
            </a:extLst>
          </p:cNvPr>
          <p:cNvSpPr txBox="1">
            <a:spLocks noChangeArrowheads="1"/>
          </p:cNvSpPr>
          <p:nvPr/>
        </p:nvSpPr>
        <p:spPr bwMode="auto">
          <a:xfrm>
            <a:off x="2920008" y="6217442"/>
            <a:ext cx="502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a:solidFill>
                  <a:srgbClr val="00FF00"/>
                </a:solidFill>
                <a:ea typeface="宋体" panose="02010600030101010101" pitchFamily="2" charset="-122"/>
              </a:rPr>
              <a:t>扬声器驱动的驻波热声制冷机</a:t>
            </a:r>
          </a:p>
        </p:txBody>
      </p:sp>
    </p:spTree>
    <p:extLst>
      <p:ext uri="{BB962C8B-B14F-4D97-AF65-F5344CB8AC3E}">
        <p14:creationId xmlns:p14="http://schemas.microsoft.com/office/powerpoint/2010/main" val="1770108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7715" name="Picture 1027">
            <a:extLst>
              <a:ext uri="{FF2B5EF4-FFF2-40B4-BE49-F238E27FC236}">
                <a16:creationId xmlns:a16="http://schemas.microsoft.com/office/drawing/2014/main" id="{0CAD33B6-C07E-45E6-903B-E08179E1B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057400"/>
            <a:ext cx="4600575"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7716" name="Text Box 1028">
            <a:extLst>
              <a:ext uri="{FF2B5EF4-FFF2-40B4-BE49-F238E27FC236}">
                <a16:creationId xmlns:a16="http://schemas.microsoft.com/office/drawing/2014/main" id="{370F5B39-DA5C-4FCC-9587-60493F2E7FF0}"/>
              </a:ext>
            </a:extLst>
          </p:cNvPr>
          <p:cNvSpPr txBox="1">
            <a:spLocks noChangeArrowheads="1"/>
          </p:cNvSpPr>
          <p:nvPr/>
        </p:nvSpPr>
        <p:spPr bwMode="auto">
          <a:xfrm>
            <a:off x="2209800" y="381000"/>
            <a:ext cx="5105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400">
                <a:latin typeface="楷体_GB2312" pitchFamily="49" charset="-122"/>
                <a:ea typeface="楷体_GB2312" pitchFamily="49" charset="-122"/>
              </a:rPr>
              <a:t>磁热效应</a:t>
            </a:r>
            <a:r>
              <a:rPr lang="en-US" altLang="zh-CN" sz="4400">
                <a:latin typeface="楷体_GB2312" pitchFamily="49" charset="-122"/>
                <a:ea typeface="楷体_GB2312" pitchFamily="49" charset="-122"/>
              </a:rPr>
              <a:t>-</a:t>
            </a:r>
            <a:r>
              <a:rPr lang="zh-CN" altLang="en-US" sz="4400">
                <a:latin typeface="楷体_GB2312" pitchFamily="49" charset="-122"/>
                <a:ea typeface="楷体_GB2312" pitchFamily="49" charset="-122"/>
              </a:rPr>
              <a:t>磁制冷</a:t>
            </a:r>
          </a:p>
        </p:txBody>
      </p:sp>
      <p:sp>
        <p:nvSpPr>
          <p:cNvPr id="627717" name="Text Box 1029">
            <a:extLst>
              <a:ext uri="{FF2B5EF4-FFF2-40B4-BE49-F238E27FC236}">
                <a16:creationId xmlns:a16="http://schemas.microsoft.com/office/drawing/2014/main" id="{E674E746-8837-49DA-99AF-5470BF1608A2}"/>
              </a:ext>
            </a:extLst>
          </p:cNvPr>
          <p:cNvSpPr txBox="1">
            <a:spLocks noChangeArrowheads="1"/>
          </p:cNvSpPr>
          <p:nvPr/>
        </p:nvSpPr>
        <p:spPr bwMode="auto">
          <a:xfrm>
            <a:off x="381000" y="2057400"/>
            <a:ext cx="3505200" cy="326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dirty="0">
                <a:ea typeface="宋体" panose="02010600030101010101" pitchFamily="2" charset="-122"/>
              </a:rPr>
              <a:t>磁热效应：</a:t>
            </a:r>
          </a:p>
          <a:p>
            <a:pPr algn="l">
              <a:spcBef>
                <a:spcPct val="50000"/>
              </a:spcBef>
            </a:pPr>
            <a:r>
              <a:rPr lang="zh-CN" altLang="en-US" sz="3200" b="0" dirty="0">
                <a:solidFill>
                  <a:schemeClr val="tx1"/>
                </a:solidFill>
                <a:ea typeface="宋体" panose="02010600030101010101" pitchFamily="2" charset="-122"/>
              </a:rPr>
              <a:t>        </a:t>
            </a:r>
            <a:r>
              <a:rPr lang="zh-CN" altLang="en-US" sz="3200" dirty="0">
                <a:solidFill>
                  <a:schemeClr val="tx1"/>
                </a:solidFill>
                <a:ea typeface="宋体" panose="02010600030101010101" pitchFamily="2" charset="-122"/>
              </a:rPr>
              <a:t>利用磁致冷材料的磁热效应（基本原理是磁性材料的磁化放热和退磁吸热）。</a:t>
            </a:r>
          </a:p>
        </p:txBody>
      </p:sp>
    </p:spTree>
    <p:extLst>
      <p:ext uri="{BB962C8B-B14F-4D97-AF65-F5344CB8AC3E}">
        <p14:creationId xmlns:p14="http://schemas.microsoft.com/office/powerpoint/2010/main" val="23608864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a:extLst>
              <a:ext uri="{FF2B5EF4-FFF2-40B4-BE49-F238E27FC236}">
                <a16:creationId xmlns:a16="http://schemas.microsoft.com/office/drawing/2014/main" id="{E0F594EE-F82B-4082-8901-FD728B7B198C}"/>
              </a:ext>
            </a:extLst>
          </p:cNvPr>
          <p:cNvSpPr>
            <a:spLocks noGrp="1" noChangeArrowheads="1"/>
          </p:cNvSpPr>
          <p:nvPr>
            <p:ph type="title"/>
          </p:nvPr>
        </p:nvSpPr>
        <p:spPr>
          <a:xfrm>
            <a:off x="838200" y="228600"/>
            <a:ext cx="7924800" cy="914400"/>
          </a:xfrm>
        </p:spPr>
        <p:txBody>
          <a:bodyPr/>
          <a:lstStyle/>
          <a:p>
            <a:pPr algn="l"/>
            <a:r>
              <a:rPr lang="en-US" altLang="zh-CN" sz="4800" b="1" dirty="0">
                <a:ea typeface="楷体_GB2312" pitchFamily="49" charset="-122"/>
              </a:rPr>
              <a:t>§ 8-6  </a:t>
            </a:r>
            <a:r>
              <a:rPr lang="zh-CN" altLang="en-US" sz="4800" b="1" dirty="0">
                <a:ea typeface="楷体_GB2312" pitchFamily="49" charset="-122"/>
              </a:rPr>
              <a:t>制冷剂</a:t>
            </a:r>
            <a:r>
              <a:rPr lang="en-GB" altLang="zh-CN" sz="4800" b="1" dirty="0">
                <a:latin typeface="Times New Roman" panose="02020603050405020304" pitchFamily="18" charset="0"/>
                <a:ea typeface="楷体_GB2312" pitchFamily="49" charset="-122"/>
              </a:rPr>
              <a:t>refrigerant</a:t>
            </a:r>
            <a:r>
              <a:rPr lang="en-US" altLang="zh-CN" sz="5400" dirty="0"/>
              <a:t> </a:t>
            </a:r>
          </a:p>
        </p:txBody>
      </p:sp>
      <p:sp>
        <p:nvSpPr>
          <p:cNvPr id="458755" name="Rectangle 3">
            <a:extLst>
              <a:ext uri="{FF2B5EF4-FFF2-40B4-BE49-F238E27FC236}">
                <a16:creationId xmlns:a16="http://schemas.microsoft.com/office/drawing/2014/main" id="{0BFE59CA-24B1-4DC0-AD8A-8DE351A0451E}"/>
              </a:ext>
            </a:extLst>
          </p:cNvPr>
          <p:cNvSpPr>
            <a:spLocks noChangeArrowheads="1"/>
          </p:cNvSpPr>
          <p:nvPr/>
        </p:nvSpPr>
        <p:spPr bwMode="auto">
          <a:xfrm>
            <a:off x="533400" y="1143000"/>
            <a:ext cx="7924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en-US" altLang="zh-CN" sz="3200">
                <a:solidFill>
                  <a:schemeClr val="tx1"/>
                </a:solidFill>
                <a:latin typeface="Arial" panose="020B0604020202020204" pitchFamily="34" charset="0"/>
                <a:ea typeface="宋体" panose="02010600030101010101" pitchFamily="2" charset="-122"/>
              </a:rPr>
              <a:t>       </a:t>
            </a:r>
            <a:r>
              <a:rPr kumimoji="0" lang="zh-CN" altLang="en-US" sz="3200">
                <a:solidFill>
                  <a:schemeClr val="tx1"/>
                </a:solidFill>
                <a:latin typeface="Arial" panose="020B0604020202020204" pitchFamily="34" charset="0"/>
                <a:ea typeface="宋体" panose="02010600030101010101" pitchFamily="2" charset="-122"/>
              </a:rPr>
              <a:t>蒸气压缩制冷，要尽可能利用工质两相区，因此与工质性质密切相关。</a:t>
            </a:r>
          </a:p>
        </p:txBody>
      </p:sp>
      <p:sp>
        <p:nvSpPr>
          <p:cNvPr id="458756" name="Rectangle 4">
            <a:extLst>
              <a:ext uri="{FF2B5EF4-FFF2-40B4-BE49-F238E27FC236}">
                <a16:creationId xmlns:a16="http://schemas.microsoft.com/office/drawing/2014/main" id="{703D97AB-D1F6-4043-A509-2CCA1362C90D}"/>
              </a:ext>
            </a:extLst>
          </p:cNvPr>
          <p:cNvSpPr>
            <a:spLocks noChangeArrowheads="1"/>
          </p:cNvSpPr>
          <p:nvPr/>
        </p:nvSpPr>
        <p:spPr bwMode="auto">
          <a:xfrm>
            <a:off x="539750" y="2133600"/>
            <a:ext cx="30400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latin typeface="Arial" panose="020B0604020202020204" pitchFamily="34" charset="0"/>
                <a:ea typeface="宋体" panose="02010600030101010101" pitchFamily="2" charset="-122"/>
              </a:rPr>
              <a:t>对热物性要求：</a:t>
            </a:r>
          </a:p>
        </p:txBody>
      </p:sp>
      <p:sp>
        <p:nvSpPr>
          <p:cNvPr id="458757" name="Rectangle 5">
            <a:extLst>
              <a:ext uri="{FF2B5EF4-FFF2-40B4-BE49-F238E27FC236}">
                <a16:creationId xmlns:a16="http://schemas.microsoft.com/office/drawing/2014/main" id="{02E9940F-7984-4BBE-B3BE-B5E32614BCBC}"/>
              </a:ext>
            </a:extLst>
          </p:cNvPr>
          <p:cNvSpPr>
            <a:spLocks noChangeArrowheads="1"/>
          </p:cNvSpPr>
          <p:nvPr/>
        </p:nvSpPr>
        <p:spPr bwMode="auto">
          <a:xfrm>
            <a:off x="395288" y="2632076"/>
            <a:ext cx="33655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a:solidFill>
                  <a:srgbClr val="66FF66"/>
                </a:solidFill>
                <a:latin typeface="Arial" panose="020B0604020202020204" pitchFamily="34" charset="0"/>
                <a:ea typeface="宋体" panose="02010600030101010101" pitchFamily="2" charset="-122"/>
              </a:rPr>
              <a:t>1.</a:t>
            </a:r>
            <a:r>
              <a:rPr kumimoji="0" lang="en-US" altLang="zh-CN" sz="2800">
                <a:solidFill>
                  <a:schemeClr val="tx1"/>
                </a:solidFill>
                <a:latin typeface="Arial" panose="020B0604020202020204" pitchFamily="34" charset="0"/>
                <a:ea typeface="宋体" panose="02010600030101010101" pitchFamily="2" charset="-122"/>
              </a:rPr>
              <a:t>  </a:t>
            </a:r>
            <a:r>
              <a:rPr kumimoji="0" lang="zh-CN" altLang="en-US" sz="2800">
                <a:solidFill>
                  <a:schemeClr val="tx1"/>
                </a:solidFill>
                <a:latin typeface="Arial" panose="020B0604020202020204" pitchFamily="34" charset="0"/>
                <a:ea typeface="宋体" panose="02010600030101010101" pitchFamily="2" charset="-122"/>
              </a:rPr>
              <a:t>沸点低，</a:t>
            </a:r>
            <a:r>
              <a:rPr kumimoji="0" lang="en-US" altLang="zh-CN" sz="2800">
                <a:solidFill>
                  <a:schemeClr val="tx1"/>
                </a:solidFill>
                <a:latin typeface="Arial" panose="020B0604020202020204" pitchFamily="34" charset="0"/>
                <a:ea typeface="宋体" panose="02010600030101010101" pitchFamily="2" charset="-122"/>
              </a:rPr>
              <a:t>t</a:t>
            </a:r>
            <a:r>
              <a:rPr kumimoji="0" lang="en-US" altLang="zh-CN" sz="2800" baseline="-25000">
                <a:solidFill>
                  <a:schemeClr val="tx1"/>
                </a:solidFill>
                <a:latin typeface="Arial" panose="020B0604020202020204" pitchFamily="34" charset="0"/>
                <a:ea typeface="宋体" panose="02010600030101010101" pitchFamily="2" charset="-122"/>
              </a:rPr>
              <a:t>b</a:t>
            </a:r>
            <a:r>
              <a:rPr kumimoji="0" lang="en-US" altLang="zh-CN" sz="2800">
                <a:solidFill>
                  <a:schemeClr val="tx1"/>
                </a:solidFill>
                <a:latin typeface="Arial" panose="020B0604020202020204" pitchFamily="34" charset="0"/>
                <a:ea typeface="宋体" panose="02010600030101010101" pitchFamily="2" charset="-122"/>
              </a:rPr>
              <a:t>&lt;10</a:t>
            </a:r>
            <a:r>
              <a:rPr kumimoji="0" lang="en-US" altLang="zh-CN" sz="2800">
                <a:solidFill>
                  <a:schemeClr val="tx1"/>
                </a:solidFill>
                <a:latin typeface="Arial" panose="020B0604020202020204" pitchFamily="34" charset="0"/>
                <a:ea typeface="宋体" panose="02010600030101010101" pitchFamily="2" charset="-122"/>
                <a:cs typeface="Arial" panose="020B0604020202020204" pitchFamily="34" charset="0"/>
              </a:rPr>
              <a:t>ºC</a:t>
            </a:r>
          </a:p>
        </p:txBody>
      </p:sp>
      <p:sp>
        <p:nvSpPr>
          <p:cNvPr id="458758" name="Rectangle 6">
            <a:extLst>
              <a:ext uri="{FF2B5EF4-FFF2-40B4-BE49-F238E27FC236}">
                <a16:creationId xmlns:a16="http://schemas.microsoft.com/office/drawing/2014/main" id="{ADBABAA5-B64F-45C6-8214-084C3B9E2468}"/>
              </a:ext>
            </a:extLst>
          </p:cNvPr>
          <p:cNvSpPr>
            <a:spLocks noChangeArrowheads="1"/>
          </p:cNvSpPr>
          <p:nvPr/>
        </p:nvSpPr>
        <p:spPr bwMode="auto">
          <a:xfrm>
            <a:off x="397007" y="3102842"/>
            <a:ext cx="80899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kumimoji="0" lang="en-US" altLang="zh-CN" sz="2800" dirty="0">
                <a:solidFill>
                  <a:srgbClr val="66FF66"/>
                </a:solidFill>
                <a:latin typeface="Arial" panose="020B0604020202020204" pitchFamily="34" charset="0"/>
                <a:ea typeface="宋体" panose="02010600030101010101" pitchFamily="2" charset="-122"/>
                <a:cs typeface="Arial" panose="020B0604020202020204" pitchFamily="34" charset="0"/>
              </a:rPr>
              <a:t>2.</a:t>
            </a:r>
            <a:r>
              <a:rPr kumimoji="0" lang="en-US" altLang="zh-CN" sz="2800" dirty="0">
                <a:solidFill>
                  <a:schemeClr val="tx1"/>
                </a:solidFill>
                <a:latin typeface="Arial" panose="020B0604020202020204" pitchFamily="34" charset="0"/>
                <a:ea typeface="宋体" panose="02010600030101010101" pitchFamily="2" charset="-122"/>
                <a:cs typeface="Arial" panose="020B0604020202020204" pitchFamily="34" charset="0"/>
              </a:rPr>
              <a:t>  </a:t>
            </a:r>
            <a:r>
              <a:rPr kumimoji="0" lang="zh-CN" altLang="en-US" sz="2800" dirty="0">
                <a:solidFill>
                  <a:schemeClr val="tx1"/>
                </a:solidFill>
                <a:latin typeface="Arial" panose="020B0604020202020204" pitchFamily="34" charset="0"/>
                <a:ea typeface="宋体" panose="02010600030101010101" pitchFamily="2" charset="-122"/>
              </a:rPr>
              <a:t>压力适中，蒸发器中稍大于大气压，冷凝器中不太高；</a:t>
            </a:r>
          </a:p>
        </p:txBody>
      </p:sp>
      <p:sp>
        <p:nvSpPr>
          <p:cNvPr id="458759" name="Rectangle 7">
            <a:extLst>
              <a:ext uri="{FF2B5EF4-FFF2-40B4-BE49-F238E27FC236}">
                <a16:creationId xmlns:a16="http://schemas.microsoft.com/office/drawing/2014/main" id="{1B9AD6D4-4D90-4489-91E5-DB8637F51C63}"/>
              </a:ext>
            </a:extLst>
          </p:cNvPr>
          <p:cNvSpPr>
            <a:spLocks noChangeArrowheads="1"/>
          </p:cNvSpPr>
          <p:nvPr/>
        </p:nvSpPr>
        <p:spPr bwMode="auto">
          <a:xfrm>
            <a:off x="378040" y="4054476"/>
            <a:ext cx="50113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dirty="0">
                <a:solidFill>
                  <a:srgbClr val="66FF66"/>
                </a:solidFill>
                <a:latin typeface="Arial" panose="020B0604020202020204" pitchFamily="34" charset="0"/>
                <a:ea typeface="宋体" panose="02010600030101010101" pitchFamily="2" charset="-122"/>
              </a:rPr>
              <a:t>3.</a:t>
            </a:r>
            <a:r>
              <a:rPr kumimoji="0" lang="en-US" altLang="zh-CN" sz="2800" dirty="0">
                <a:solidFill>
                  <a:schemeClr val="tx1"/>
                </a:solidFill>
                <a:latin typeface="Arial" panose="020B0604020202020204" pitchFamily="34" charset="0"/>
                <a:ea typeface="宋体" panose="02010600030101010101" pitchFamily="2" charset="-122"/>
              </a:rPr>
              <a:t>  </a:t>
            </a:r>
            <a:r>
              <a:rPr kumimoji="0" lang="zh-CN" altLang="en-US" sz="2800" dirty="0">
                <a:solidFill>
                  <a:schemeClr val="tx1"/>
                </a:solidFill>
                <a:latin typeface="Arial" panose="020B0604020202020204" pitchFamily="34" charset="0"/>
                <a:ea typeface="宋体" panose="02010600030101010101" pitchFamily="2" charset="-122"/>
              </a:rPr>
              <a:t>汽化潜热大，制冷能力大；</a:t>
            </a:r>
          </a:p>
        </p:txBody>
      </p:sp>
      <p:sp>
        <p:nvSpPr>
          <p:cNvPr id="458760" name="Rectangle 8">
            <a:extLst>
              <a:ext uri="{FF2B5EF4-FFF2-40B4-BE49-F238E27FC236}">
                <a16:creationId xmlns:a16="http://schemas.microsoft.com/office/drawing/2014/main" id="{CD14DFF3-E3F6-4D1D-A4F0-141B4789A57B}"/>
              </a:ext>
            </a:extLst>
          </p:cNvPr>
          <p:cNvSpPr>
            <a:spLocks noChangeArrowheads="1"/>
          </p:cNvSpPr>
          <p:nvPr/>
        </p:nvSpPr>
        <p:spPr bwMode="auto">
          <a:xfrm>
            <a:off x="401638" y="4587876"/>
            <a:ext cx="7848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en-US" altLang="zh-CN" sz="2800" dirty="0">
                <a:solidFill>
                  <a:srgbClr val="66FF66"/>
                </a:solidFill>
                <a:latin typeface="Arial" panose="020B0604020202020204" pitchFamily="34" charset="0"/>
                <a:ea typeface="宋体" panose="02010600030101010101" pitchFamily="2" charset="-122"/>
              </a:rPr>
              <a:t>4.</a:t>
            </a:r>
            <a:r>
              <a:rPr kumimoji="0" lang="en-US" altLang="zh-CN" sz="2800" dirty="0">
                <a:solidFill>
                  <a:schemeClr val="tx1"/>
                </a:solidFill>
                <a:latin typeface="Arial" panose="020B0604020202020204" pitchFamily="34" charset="0"/>
                <a:ea typeface="宋体" panose="02010600030101010101" pitchFamily="2" charset="-122"/>
              </a:rPr>
              <a:t>  T-S</a:t>
            </a:r>
            <a:r>
              <a:rPr kumimoji="0" lang="zh-CN" altLang="en-US" sz="2800" dirty="0">
                <a:solidFill>
                  <a:schemeClr val="tx1"/>
                </a:solidFill>
                <a:latin typeface="Arial" panose="020B0604020202020204" pitchFamily="34" charset="0"/>
                <a:ea typeface="宋体" panose="02010600030101010101" pitchFamily="2" charset="-122"/>
              </a:rPr>
              <a:t>图上下界线陡峭：上界陡峭，冷凝更接近定温，下界线陡（液态</a:t>
            </a:r>
            <a:r>
              <a:rPr kumimoji="0" lang="en-US" altLang="zh-CN" sz="2800" i="1" dirty="0">
                <a:solidFill>
                  <a:schemeClr val="tx1"/>
                </a:solidFill>
                <a:latin typeface="Arial" panose="020B0604020202020204" pitchFamily="34" charset="0"/>
                <a:ea typeface="宋体" panose="02010600030101010101" pitchFamily="2" charset="-122"/>
              </a:rPr>
              <a:t>c</a:t>
            </a:r>
            <a:r>
              <a:rPr kumimoji="0" lang="en-US" altLang="zh-CN" sz="2800" i="1" baseline="-25000" dirty="0">
                <a:solidFill>
                  <a:schemeClr val="tx1"/>
                </a:solidFill>
                <a:latin typeface="Arial" panose="020B0604020202020204" pitchFamily="34" charset="0"/>
                <a:ea typeface="宋体" panose="02010600030101010101" pitchFamily="2" charset="-122"/>
              </a:rPr>
              <a:t>p</a:t>
            </a:r>
            <a:r>
              <a:rPr kumimoji="0" lang="zh-CN" altLang="en-US" sz="2800" dirty="0">
                <a:solidFill>
                  <a:schemeClr val="tx1"/>
                </a:solidFill>
                <a:latin typeface="Arial" panose="020B0604020202020204" pitchFamily="34" charset="0"/>
                <a:ea typeface="宋体" panose="02010600030101010101" pitchFamily="2" charset="-122"/>
              </a:rPr>
              <a:t>小），节流损失小；</a:t>
            </a:r>
          </a:p>
        </p:txBody>
      </p:sp>
      <p:sp>
        <p:nvSpPr>
          <p:cNvPr id="458761" name="Rectangle 9">
            <a:extLst>
              <a:ext uri="{FF2B5EF4-FFF2-40B4-BE49-F238E27FC236}">
                <a16:creationId xmlns:a16="http://schemas.microsoft.com/office/drawing/2014/main" id="{AEEC4FC7-6967-495A-A182-16DB630B0051}"/>
              </a:ext>
            </a:extLst>
          </p:cNvPr>
          <p:cNvSpPr>
            <a:spLocks noChangeArrowheads="1"/>
          </p:cNvSpPr>
          <p:nvPr/>
        </p:nvSpPr>
        <p:spPr bwMode="auto">
          <a:xfrm>
            <a:off x="407194" y="5536024"/>
            <a:ext cx="8125246"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kumimoji="0" lang="en-US" altLang="zh-CN" sz="2800" dirty="0">
                <a:solidFill>
                  <a:srgbClr val="66FF66"/>
                </a:solidFill>
                <a:latin typeface="Arial" panose="020B0604020202020204" pitchFamily="34" charset="0"/>
                <a:ea typeface="宋体" panose="02010600030101010101" pitchFamily="2" charset="-122"/>
              </a:rPr>
              <a:t>5.</a:t>
            </a:r>
            <a:r>
              <a:rPr kumimoji="0" lang="en-US" altLang="zh-CN" sz="2800" dirty="0">
                <a:solidFill>
                  <a:schemeClr val="tx1"/>
                </a:solidFill>
                <a:latin typeface="Arial" panose="020B0604020202020204" pitchFamily="34" charset="0"/>
                <a:ea typeface="宋体" panose="02010600030101010101" pitchFamily="2" charset="-122"/>
              </a:rPr>
              <a:t> </a:t>
            </a:r>
            <a:r>
              <a:rPr kumimoji="0" lang="zh-CN" altLang="en-US" sz="2800" dirty="0">
                <a:solidFill>
                  <a:schemeClr val="tx1"/>
                </a:solidFill>
                <a:latin typeface="Arial" panose="020B0604020202020204" pitchFamily="34" charset="0"/>
                <a:ea typeface="宋体" panose="02010600030101010101" pitchFamily="2" charset="-122"/>
              </a:rPr>
              <a:t>凝固点低，价廉，无毒，不腐蚀，不爆，性质稳定，油溶性、材料相容性、环境性能、安全性能好。</a:t>
            </a:r>
          </a:p>
        </p:txBody>
      </p:sp>
    </p:spTree>
    <p:extLst>
      <p:ext uri="{BB962C8B-B14F-4D97-AF65-F5344CB8AC3E}">
        <p14:creationId xmlns:p14="http://schemas.microsoft.com/office/powerpoint/2010/main" val="42170706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58755"/>
                                        </p:tgtEl>
                                        <p:attrNameLst>
                                          <p:attrName>style.visibility</p:attrName>
                                        </p:attrNameLst>
                                      </p:cBhvr>
                                      <p:to>
                                        <p:strVal val="visible"/>
                                      </p:to>
                                    </p:set>
                                    <p:anim calcmode="lin" valueType="num">
                                      <p:cBhvr additive="base">
                                        <p:cTn id="7" dur="500" fill="hold"/>
                                        <p:tgtEl>
                                          <p:spTgt spid="458755"/>
                                        </p:tgtEl>
                                        <p:attrNameLst>
                                          <p:attrName>ppt_x</p:attrName>
                                        </p:attrNameLst>
                                      </p:cBhvr>
                                      <p:tavLst>
                                        <p:tav tm="0">
                                          <p:val>
                                            <p:strVal val="0-#ppt_w/2"/>
                                          </p:val>
                                        </p:tav>
                                        <p:tav tm="100000">
                                          <p:val>
                                            <p:strVal val="#ppt_x"/>
                                          </p:val>
                                        </p:tav>
                                      </p:tavLst>
                                    </p:anim>
                                    <p:anim calcmode="lin" valueType="num">
                                      <p:cBhvr additive="base">
                                        <p:cTn id="8" dur="500" fill="hold"/>
                                        <p:tgtEl>
                                          <p:spTgt spid="45875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58756"/>
                                        </p:tgtEl>
                                        <p:attrNameLst>
                                          <p:attrName>style.visibility</p:attrName>
                                        </p:attrNameLst>
                                      </p:cBhvr>
                                      <p:to>
                                        <p:strVal val="visible"/>
                                      </p:to>
                                    </p:set>
                                    <p:anim calcmode="lin" valueType="num">
                                      <p:cBhvr additive="base">
                                        <p:cTn id="13" dur="500" fill="hold"/>
                                        <p:tgtEl>
                                          <p:spTgt spid="458756"/>
                                        </p:tgtEl>
                                        <p:attrNameLst>
                                          <p:attrName>ppt_x</p:attrName>
                                        </p:attrNameLst>
                                      </p:cBhvr>
                                      <p:tavLst>
                                        <p:tav tm="0">
                                          <p:val>
                                            <p:strVal val="0-#ppt_w/2"/>
                                          </p:val>
                                        </p:tav>
                                        <p:tav tm="100000">
                                          <p:val>
                                            <p:strVal val="#ppt_x"/>
                                          </p:val>
                                        </p:tav>
                                      </p:tavLst>
                                    </p:anim>
                                    <p:anim calcmode="lin" valueType="num">
                                      <p:cBhvr additive="base">
                                        <p:cTn id="14" dur="500" fill="hold"/>
                                        <p:tgtEl>
                                          <p:spTgt spid="45875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58757"/>
                                        </p:tgtEl>
                                        <p:attrNameLst>
                                          <p:attrName>style.visibility</p:attrName>
                                        </p:attrNameLst>
                                      </p:cBhvr>
                                      <p:to>
                                        <p:strVal val="visible"/>
                                      </p:to>
                                    </p:set>
                                    <p:anim calcmode="lin" valueType="num">
                                      <p:cBhvr additive="base">
                                        <p:cTn id="19" dur="500" fill="hold"/>
                                        <p:tgtEl>
                                          <p:spTgt spid="458757"/>
                                        </p:tgtEl>
                                        <p:attrNameLst>
                                          <p:attrName>ppt_x</p:attrName>
                                        </p:attrNameLst>
                                      </p:cBhvr>
                                      <p:tavLst>
                                        <p:tav tm="0">
                                          <p:val>
                                            <p:strVal val="0-#ppt_w/2"/>
                                          </p:val>
                                        </p:tav>
                                        <p:tav tm="100000">
                                          <p:val>
                                            <p:strVal val="#ppt_x"/>
                                          </p:val>
                                        </p:tav>
                                      </p:tavLst>
                                    </p:anim>
                                    <p:anim calcmode="lin" valueType="num">
                                      <p:cBhvr additive="base">
                                        <p:cTn id="20" dur="500" fill="hold"/>
                                        <p:tgtEl>
                                          <p:spTgt spid="45875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58758"/>
                                        </p:tgtEl>
                                        <p:attrNameLst>
                                          <p:attrName>style.visibility</p:attrName>
                                        </p:attrNameLst>
                                      </p:cBhvr>
                                      <p:to>
                                        <p:strVal val="visible"/>
                                      </p:to>
                                    </p:set>
                                    <p:anim calcmode="lin" valueType="num">
                                      <p:cBhvr additive="base">
                                        <p:cTn id="25" dur="500" fill="hold"/>
                                        <p:tgtEl>
                                          <p:spTgt spid="458758"/>
                                        </p:tgtEl>
                                        <p:attrNameLst>
                                          <p:attrName>ppt_x</p:attrName>
                                        </p:attrNameLst>
                                      </p:cBhvr>
                                      <p:tavLst>
                                        <p:tav tm="0">
                                          <p:val>
                                            <p:strVal val="0-#ppt_w/2"/>
                                          </p:val>
                                        </p:tav>
                                        <p:tav tm="100000">
                                          <p:val>
                                            <p:strVal val="#ppt_x"/>
                                          </p:val>
                                        </p:tav>
                                      </p:tavLst>
                                    </p:anim>
                                    <p:anim calcmode="lin" valueType="num">
                                      <p:cBhvr additive="base">
                                        <p:cTn id="26" dur="500" fill="hold"/>
                                        <p:tgtEl>
                                          <p:spTgt spid="45875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58759"/>
                                        </p:tgtEl>
                                        <p:attrNameLst>
                                          <p:attrName>style.visibility</p:attrName>
                                        </p:attrNameLst>
                                      </p:cBhvr>
                                      <p:to>
                                        <p:strVal val="visible"/>
                                      </p:to>
                                    </p:set>
                                    <p:anim calcmode="lin" valueType="num">
                                      <p:cBhvr additive="base">
                                        <p:cTn id="31" dur="500" fill="hold"/>
                                        <p:tgtEl>
                                          <p:spTgt spid="458759"/>
                                        </p:tgtEl>
                                        <p:attrNameLst>
                                          <p:attrName>ppt_x</p:attrName>
                                        </p:attrNameLst>
                                      </p:cBhvr>
                                      <p:tavLst>
                                        <p:tav tm="0">
                                          <p:val>
                                            <p:strVal val="0-#ppt_w/2"/>
                                          </p:val>
                                        </p:tav>
                                        <p:tav tm="100000">
                                          <p:val>
                                            <p:strVal val="#ppt_x"/>
                                          </p:val>
                                        </p:tav>
                                      </p:tavLst>
                                    </p:anim>
                                    <p:anim calcmode="lin" valueType="num">
                                      <p:cBhvr additive="base">
                                        <p:cTn id="32" dur="500" fill="hold"/>
                                        <p:tgtEl>
                                          <p:spTgt spid="45875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58760"/>
                                        </p:tgtEl>
                                        <p:attrNameLst>
                                          <p:attrName>style.visibility</p:attrName>
                                        </p:attrNameLst>
                                      </p:cBhvr>
                                      <p:to>
                                        <p:strVal val="visible"/>
                                      </p:to>
                                    </p:set>
                                    <p:anim calcmode="lin" valueType="num">
                                      <p:cBhvr additive="base">
                                        <p:cTn id="37" dur="500" fill="hold"/>
                                        <p:tgtEl>
                                          <p:spTgt spid="458760"/>
                                        </p:tgtEl>
                                        <p:attrNameLst>
                                          <p:attrName>ppt_x</p:attrName>
                                        </p:attrNameLst>
                                      </p:cBhvr>
                                      <p:tavLst>
                                        <p:tav tm="0">
                                          <p:val>
                                            <p:strVal val="0-#ppt_w/2"/>
                                          </p:val>
                                        </p:tav>
                                        <p:tav tm="100000">
                                          <p:val>
                                            <p:strVal val="#ppt_x"/>
                                          </p:val>
                                        </p:tav>
                                      </p:tavLst>
                                    </p:anim>
                                    <p:anim calcmode="lin" valueType="num">
                                      <p:cBhvr additive="base">
                                        <p:cTn id="38" dur="500" fill="hold"/>
                                        <p:tgtEl>
                                          <p:spTgt spid="458760"/>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58761"/>
                                        </p:tgtEl>
                                        <p:attrNameLst>
                                          <p:attrName>style.visibility</p:attrName>
                                        </p:attrNameLst>
                                      </p:cBhvr>
                                      <p:to>
                                        <p:strVal val="visible"/>
                                      </p:to>
                                    </p:set>
                                    <p:anim calcmode="lin" valueType="num">
                                      <p:cBhvr additive="base">
                                        <p:cTn id="43" dur="500" fill="hold"/>
                                        <p:tgtEl>
                                          <p:spTgt spid="458761"/>
                                        </p:tgtEl>
                                        <p:attrNameLst>
                                          <p:attrName>ppt_x</p:attrName>
                                        </p:attrNameLst>
                                      </p:cBhvr>
                                      <p:tavLst>
                                        <p:tav tm="0">
                                          <p:val>
                                            <p:strVal val="0-#ppt_w/2"/>
                                          </p:val>
                                        </p:tav>
                                        <p:tav tm="100000">
                                          <p:val>
                                            <p:strVal val="#ppt_x"/>
                                          </p:val>
                                        </p:tav>
                                      </p:tavLst>
                                    </p:anim>
                                    <p:anim calcmode="lin" valueType="num">
                                      <p:cBhvr additive="base">
                                        <p:cTn id="44" dur="500" fill="hold"/>
                                        <p:tgtEl>
                                          <p:spTgt spid="4587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5" grpId="0" autoUpdateAnimBg="0"/>
      <p:bldP spid="458756" grpId="0" autoUpdateAnimBg="0"/>
      <p:bldP spid="458757" grpId="0" autoUpdateAnimBg="0"/>
      <p:bldP spid="458758" grpId="0" autoUpdateAnimBg="0"/>
      <p:bldP spid="458759" grpId="0" autoUpdateAnimBg="0"/>
      <p:bldP spid="458760" grpId="0" autoUpdateAnimBg="0"/>
      <p:bldP spid="458761"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a:extLst>
              <a:ext uri="{FF2B5EF4-FFF2-40B4-BE49-F238E27FC236}">
                <a16:creationId xmlns:a16="http://schemas.microsoft.com/office/drawing/2014/main" id="{1848FA35-4A8A-4A68-8BD5-E10E0C1D43CD}"/>
              </a:ext>
            </a:extLst>
          </p:cNvPr>
          <p:cNvSpPr>
            <a:spLocks noGrp="1" noChangeArrowheads="1"/>
          </p:cNvSpPr>
          <p:nvPr>
            <p:ph type="title"/>
          </p:nvPr>
        </p:nvSpPr>
        <p:spPr>
          <a:xfrm>
            <a:off x="1447800" y="228600"/>
            <a:ext cx="7010400" cy="914400"/>
          </a:xfrm>
        </p:spPr>
        <p:txBody>
          <a:bodyPr/>
          <a:lstStyle/>
          <a:p>
            <a:r>
              <a:rPr lang="zh-CN" altLang="en-US" sz="5400" b="1">
                <a:latin typeface="楷体_GB2312" pitchFamily="49" charset="-122"/>
                <a:ea typeface="楷体_GB2312" pitchFamily="49" charset="-122"/>
              </a:rPr>
              <a:t>制冷剂的演化</a:t>
            </a:r>
          </a:p>
        </p:txBody>
      </p:sp>
      <p:sp>
        <p:nvSpPr>
          <p:cNvPr id="477187" name="Rectangle 3">
            <a:extLst>
              <a:ext uri="{FF2B5EF4-FFF2-40B4-BE49-F238E27FC236}">
                <a16:creationId xmlns:a16="http://schemas.microsoft.com/office/drawing/2014/main" id="{A8C22466-ED59-4E6F-B308-B3038D44746E}"/>
              </a:ext>
            </a:extLst>
          </p:cNvPr>
          <p:cNvSpPr>
            <a:spLocks noGrp="1" noChangeArrowheads="1"/>
          </p:cNvSpPr>
          <p:nvPr>
            <p:ph type="body" idx="1"/>
          </p:nvPr>
        </p:nvSpPr>
        <p:spPr>
          <a:xfrm>
            <a:off x="533400" y="1752600"/>
            <a:ext cx="8001000" cy="3124200"/>
          </a:xfrm>
          <a:noFill/>
          <a:ln/>
          <a:extLst>
            <a:ext uri="{91240B29-F687-4F45-9708-019B960494DF}">
              <a14:hiddenLine xmlns:a14="http://schemas.microsoft.com/office/drawing/2010/main" w="9525">
                <a:solidFill>
                  <a:srgbClr val="FFFF66"/>
                </a:solidFill>
                <a:miter lim="800000"/>
                <a:headEnd/>
                <a:tailEnd/>
              </a14:hiddenLine>
            </a:ext>
          </a:extLst>
        </p:spPr>
        <p:txBody>
          <a:bodyPr/>
          <a:lstStyle/>
          <a:p>
            <a:pPr>
              <a:buFontTx/>
              <a:buNone/>
            </a:pPr>
            <a:r>
              <a:rPr lang="en-US" altLang="zh-CN" sz="3000" b="1"/>
              <a:t>	</a:t>
            </a:r>
            <a:endParaRPr lang="en-US" altLang="zh-CN" b="1"/>
          </a:p>
          <a:p>
            <a:pPr>
              <a:buFontTx/>
              <a:buNone/>
            </a:pPr>
            <a:endParaRPr lang="en-US" altLang="zh-CN" sz="2400" b="1"/>
          </a:p>
          <a:p>
            <a:pPr>
              <a:buFontTx/>
              <a:buNone/>
            </a:pPr>
            <a:r>
              <a:rPr lang="en-US" altLang="zh-CN" sz="2400" b="1"/>
              <a:t>	</a:t>
            </a:r>
          </a:p>
          <a:p>
            <a:pPr>
              <a:buFontTx/>
              <a:buNone/>
            </a:pPr>
            <a:endParaRPr lang="en-US" altLang="zh-CN" sz="2400" b="1"/>
          </a:p>
        </p:txBody>
      </p:sp>
      <p:sp>
        <p:nvSpPr>
          <p:cNvPr id="477188" name="Rectangle 4">
            <a:extLst>
              <a:ext uri="{FF2B5EF4-FFF2-40B4-BE49-F238E27FC236}">
                <a16:creationId xmlns:a16="http://schemas.microsoft.com/office/drawing/2014/main" id="{750051A1-857F-4AC3-9783-B0E3A7D1F8F9}"/>
              </a:ext>
            </a:extLst>
          </p:cNvPr>
          <p:cNvSpPr>
            <a:spLocks noChangeArrowheads="1"/>
          </p:cNvSpPr>
          <p:nvPr/>
        </p:nvSpPr>
        <p:spPr bwMode="auto">
          <a:xfrm>
            <a:off x="2228850" y="2143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477189" name="Picture 5">
            <a:extLst>
              <a:ext uri="{FF2B5EF4-FFF2-40B4-BE49-F238E27FC236}">
                <a16:creationId xmlns:a16="http://schemas.microsoft.com/office/drawing/2014/main" id="{44295071-D304-4026-BDF3-0FA823AC0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68" t="12285" r="4648" b="18846"/>
          <a:stretch>
            <a:fillRect/>
          </a:stretch>
        </p:blipFill>
        <p:spPr bwMode="auto">
          <a:xfrm>
            <a:off x="304800" y="1600200"/>
            <a:ext cx="8626475"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498893"/>
      </p:ext>
    </p:extLst>
  </p:cSld>
  <p:clrMapOvr>
    <a:masterClrMapping/>
  </p:clrMapOvr>
  <p:transition>
    <p:pull/>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6034" name="Rectangle 2">
            <a:extLst>
              <a:ext uri="{FF2B5EF4-FFF2-40B4-BE49-F238E27FC236}">
                <a16:creationId xmlns:a16="http://schemas.microsoft.com/office/drawing/2014/main" id="{8352AA0A-A12E-404F-BCE6-2331643527CC}"/>
              </a:ext>
            </a:extLst>
          </p:cNvPr>
          <p:cNvSpPr>
            <a:spLocks noGrp="1" noChangeArrowheads="1"/>
          </p:cNvSpPr>
          <p:nvPr>
            <p:ph type="title"/>
          </p:nvPr>
        </p:nvSpPr>
        <p:spPr>
          <a:xfrm>
            <a:off x="1447800" y="228600"/>
            <a:ext cx="7010400" cy="914400"/>
          </a:xfrm>
        </p:spPr>
        <p:txBody>
          <a:bodyPr/>
          <a:lstStyle/>
          <a:p>
            <a:r>
              <a:rPr lang="zh-CN" altLang="en-US" sz="5400" b="1">
                <a:latin typeface="楷体_GB2312" pitchFamily="49" charset="-122"/>
                <a:ea typeface="楷体_GB2312" pitchFamily="49" charset="-122"/>
              </a:rPr>
              <a:t>制冷剂的演化</a:t>
            </a:r>
            <a:r>
              <a:rPr lang="en-US" altLang="zh-CN" sz="5400" b="1">
                <a:latin typeface="楷体_GB2312" pitchFamily="49" charset="-122"/>
                <a:ea typeface="楷体_GB2312" pitchFamily="49" charset="-122"/>
              </a:rPr>
              <a:t>(</a:t>
            </a:r>
            <a:r>
              <a:rPr lang="zh-CN" altLang="en-US" sz="5400" b="1">
                <a:latin typeface="楷体_GB2312" pitchFamily="49" charset="-122"/>
                <a:ea typeface="楷体_GB2312" pitchFamily="49" charset="-122"/>
              </a:rPr>
              <a:t>一</a:t>
            </a:r>
            <a:r>
              <a:rPr lang="en-US" altLang="zh-CN" sz="5400" b="1">
                <a:latin typeface="楷体_GB2312" pitchFamily="49" charset="-122"/>
                <a:ea typeface="楷体_GB2312" pitchFamily="49" charset="-122"/>
              </a:rPr>
              <a:t>)</a:t>
            </a:r>
          </a:p>
        </p:txBody>
      </p:sp>
      <p:sp>
        <p:nvSpPr>
          <p:cNvPr id="556038" name="Rectangle 6">
            <a:extLst>
              <a:ext uri="{FF2B5EF4-FFF2-40B4-BE49-F238E27FC236}">
                <a16:creationId xmlns:a16="http://schemas.microsoft.com/office/drawing/2014/main" id="{6CF70000-F04C-4920-BB66-6D6E6FB5B059}"/>
              </a:ext>
            </a:extLst>
          </p:cNvPr>
          <p:cNvSpPr>
            <a:spLocks noChangeArrowheads="1"/>
          </p:cNvSpPr>
          <p:nvPr/>
        </p:nvSpPr>
        <p:spPr bwMode="auto">
          <a:xfrm>
            <a:off x="244475" y="1371600"/>
            <a:ext cx="8442325" cy="359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3600">
                <a:solidFill>
                  <a:srgbClr val="00FF00"/>
                </a:solidFill>
                <a:ea typeface="宋体" panose="02010600030101010101" pitchFamily="2" charset="-122"/>
                <a:cs typeface="Times New Roman" panose="02020603050405020304" pitchFamily="18" charset="0"/>
              </a:rPr>
              <a:t>•</a:t>
            </a:r>
            <a:r>
              <a:rPr lang="en-US" altLang="zh-CN" sz="3600">
                <a:solidFill>
                  <a:srgbClr val="FF3300"/>
                </a:solidFill>
                <a:ea typeface="宋体" panose="02010600030101010101" pitchFamily="2" charset="-122"/>
              </a:rPr>
              <a:t>   </a:t>
            </a:r>
            <a:r>
              <a:rPr lang="en-US" altLang="zh-CN" sz="3200">
                <a:solidFill>
                  <a:schemeClr val="tx1"/>
                </a:solidFill>
                <a:ea typeface="宋体" panose="02010600030101010101" pitchFamily="2" charset="-122"/>
              </a:rPr>
              <a:t>1805</a:t>
            </a:r>
            <a:r>
              <a:rPr lang="zh-CN" altLang="en-US" sz="3200">
                <a:solidFill>
                  <a:schemeClr val="tx1"/>
                </a:solidFill>
                <a:ea typeface="宋体" panose="02010600030101010101" pitchFamily="2" charset="-122"/>
              </a:rPr>
              <a:t>年</a:t>
            </a:r>
            <a:r>
              <a:rPr lang="en-US" altLang="zh-CN" sz="3200">
                <a:solidFill>
                  <a:schemeClr val="tx1"/>
                </a:solidFill>
                <a:ea typeface="宋体" panose="02010600030101010101" pitchFamily="2" charset="-122"/>
              </a:rPr>
              <a:t>, Oliver Evans</a:t>
            </a:r>
            <a:r>
              <a:rPr lang="zh-CN" altLang="en-US" sz="3200">
                <a:solidFill>
                  <a:schemeClr val="tx1"/>
                </a:solidFill>
                <a:ea typeface="宋体" panose="02010600030101010101" pitchFamily="2" charset="-122"/>
              </a:rPr>
              <a:t>提出乙醚蒸发用于封闭循环</a:t>
            </a:r>
            <a:r>
              <a:rPr lang="en-US" altLang="zh-CN" sz="3200">
                <a:solidFill>
                  <a:schemeClr val="tx1"/>
                </a:solidFill>
                <a:ea typeface="宋体" panose="02010600030101010101" pitchFamily="2" charset="-122"/>
              </a:rPr>
              <a:t>,</a:t>
            </a:r>
            <a:r>
              <a:rPr lang="zh-CN" altLang="en-US" sz="3200">
                <a:solidFill>
                  <a:schemeClr val="tx1"/>
                </a:solidFill>
                <a:ea typeface="宋体" panose="02010600030101010101" pitchFamily="2" charset="-122"/>
              </a:rPr>
              <a:t>把水冷却成冰的设想</a:t>
            </a:r>
          </a:p>
          <a:p>
            <a:pPr algn="l"/>
            <a:r>
              <a:rPr lang="en-US" altLang="zh-CN" sz="3600">
                <a:solidFill>
                  <a:srgbClr val="00FF00"/>
                </a:solidFill>
                <a:ea typeface="宋体" panose="02010600030101010101" pitchFamily="2" charset="-122"/>
                <a:cs typeface="Times New Roman" panose="02020603050405020304" pitchFamily="18" charset="0"/>
              </a:rPr>
              <a:t>•</a:t>
            </a:r>
            <a:r>
              <a:rPr lang="en-US" altLang="zh-CN" sz="3200">
                <a:solidFill>
                  <a:srgbClr val="00FF00"/>
                </a:solidFill>
                <a:ea typeface="宋体" panose="02010600030101010101" pitchFamily="2" charset="-122"/>
              </a:rPr>
              <a:t> </a:t>
            </a:r>
            <a:r>
              <a:rPr lang="en-US" altLang="zh-CN" sz="3200">
                <a:solidFill>
                  <a:schemeClr val="tx1"/>
                </a:solidFill>
                <a:ea typeface="宋体" panose="02010600030101010101" pitchFamily="2" charset="-122"/>
              </a:rPr>
              <a:t>   1828</a:t>
            </a:r>
            <a:r>
              <a:rPr lang="zh-CN" altLang="en-US" sz="3200">
                <a:solidFill>
                  <a:schemeClr val="tx1"/>
                </a:solidFill>
                <a:ea typeface="宋体" panose="02010600030101010101" pitchFamily="2" charset="-122"/>
              </a:rPr>
              <a:t>年</a:t>
            </a:r>
            <a:r>
              <a:rPr lang="en-US" altLang="zh-CN" sz="3200">
                <a:solidFill>
                  <a:schemeClr val="tx1"/>
                </a:solidFill>
                <a:ea typeface="宋体" panose="02010600030101010101" pitchFamily="2" charset="-122"/>
              </a:rPr>
              <a:t>Jacob Perkins and Richard Trevithick</a:t>
            </a:r>
            <a:r>
              <a:rPr lang="zh-CN" altLang="en-US" sz="3200">
                <a:solidFill>
                  <a:schemeClr val="tx1"/>
                </a:solidFill>
                <a:ea typeface="宋体" panose="02010600030101010101" pitchFamily="2" charset="-122"/>
              </a:rPr>
              <a:t>利用上述思想制造了空气循环系统</a:t>
            </a:r>
          </a:p>
          <a:p>
            <a:pPr algn="l"/>
            <a:r>
              <a:rPr lang="en-US" altLang="zh-CN" sz="3600">
                <a:solidFill>
                  <a:srgbClr val="00FF00"/>
                </a:solidFill>
                <a:ea typeface="宋体" panose="02010600030101010101" pitchFamily="2" charset="-122"/>
                <a:cs typeface="Times New Roman" panose="02020603050405020304" pitchFamily="18" charset="0"/>
              </a:rPr>
              <a:t>•</a:t>
            </a:r>
            <a:r>
              <a:rPr lang="en-US" altLang="zh-CN" sz="3200">
                <a:solidFill>
                  <a:schemeClr val="tx1"/>
                </a:solidFill>
                <a:ea typeface="宋体" panose="02010600030101010101" pitchFamily="2" charset="-122"/>
              </a:rPr>
              <a:t>    1830</a:t>
            </a:r>
            <a:r>
              <a:rPr lang="zh-CN" altLang="en-US" sz="3200">
                <a:solidFill>
                  <a:schemeClr val="tx1"/>
                </a:solidFill>
                <a:ea typeface="宋体" panose="02010600030101010101" pitchFamily="2" charset="-122"/>
              </a:rPr>
              <a:t>年二乙醚制冷剂</a:t>
            </a:r>
          </a:p>
          <a:p>
            <a:pPr algn="l"/>
            <a:r>
              <a:rPr lang="en-US" altLang="zh-CN" sz="3600">
                <a:solidFill>
                  <a:srgbClr val="00FF00"/>
                </a:solidFill>
                <a:ea typeface="宋体" panose="02010600030101010101" pitchFamily="2" charset="-122"/>
                <a:cs typeface="Times New Roman" panose="02020603050405020304" pitchFamily="18" charset="0"/>
              </a:rPr>
              <a:t>•</a:t>
            </a:r>
            <a:r>
              <a:rPr lang="en-US" altLang="zh-CN" sz="3200">
                <a:solidFill>
                  <a:srgbClr val="00FF00"/>
                </a:solidFill>
                <a:ea typeface="宋体" panose="02010600030101010101" pitchFamily="2" charset="-122"/>
              </a:rPr>
              <a:t> </a:t>
            </a:r>
            <a:r>
              <a:rPr lang="en-US" altLang="zh-CN" sz="3200">
                <a:solidFill>
                  <a:schemeClr val="tx1"/>
                </a:solidFill>
                <a:ea typeface="宋体" panose="02010600030101010101" pitchFamily="2" charset="-122"/>
              </a:rPr>
              <a:t>   …….</a:t>
            </a:r>
            <a:r>
              <a:rPr lang="zh-CN" altLang="en-US" sz="3200">
                <a:solidFill>
                  <a:schemeClr val="tx1"/>
                </a:solidFill>
                <a:ea typeface="宋体" panose="02010600030101010101" pitchFamily="2" charset="-122"/>
              </a:rPr>
              <a:t>天然工质</a:t>
            </a:r>
          </a:p>
        </p:txBody>
      </p:sp>
    </p:spTree>
    <p:extLst>
      <p:ext uri="{BB962C8B-B14F-4D97-AF65-F5344CB8AC3E}">
        <p14:creationId xmlns:p14="http://schemas.microsoft.com/office/powerpoint/2010/main" val="2478999064"/>
      </p:ext>
    </p:extLst>
  </p:cSld>
  <p:clrMapOvr>
    <a:masterClrMapping/>
  </p:clrMapOvr>
  <p:transition>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2">
            <a:extLst>
              <a:ext uri="{FF2B5EF4-FFF2-40B4-BE49-F238E27FC236}">
                <a16:creationId xmlns:a16="http://schemas.microsoft.com/office/drawing/2014/main" id="{202BEFE2-C9FE-43C0-9AAD-A38AB3F7929C}"/>
              </a:ext>
            </a:extLst>
          </p:cNvPr>
          <p:cNvSpPr>
            <a:spLocks noGrp="1" noChangeArrowheads="1"/>
          </p:cNvSpPr>
          <p:nvPr>
            <p:ph type="title"/>
          </p:nvPr>
        </p:nvSpPr>
        <p:spPr>
          <a:xfrm>
            <a:off x="609600" y="228600"/>
            <a:ext cx="7772400" cy="762000"/>
          </a:xfrm>
        </p:spPr>
        <p:txBody>
          <a:bodyPr/>
          <a:lstStyle/>
          <a:p>
            <a:r>
              <a:rPr lang="zh-CN" altLang="en-US" b="1">
                <a:solidFill>
                  <a:srgbClr val="FFCC00"/>
                </a:solidFill>
                <a:latin typeface="Times New Roman" panose="02020603050405020304" pitchFamily="18" charset="0"/>
                <a:ea typeface="楷体_GB2312" pitchFamily="49" charset="-122"/>
              </a:rPr>
              <a:t>早期的（第一代）制冷剂</a:t>
            </a:r>
          </a:p>
        </p:txBody>
      </p:sp>
      <p:sp>
        <p:nvSpPr>
          <p:cNvPr id="645123" name="Rectangle 3">
            <a:extLst>
              <a:ext uri="{FF2B5EF4-FFF2-40B4-BE49-F238E27FC236}">
                <a16:creationId xmlns:a16="http://schemas.microsoft.com/office/drawing/2014/main" id="{EE782509-1BC5-4868-B149-84E4904D403B}"/>
              </a:ext>
            </a:extLst>
          </p:cNvPr>
          <p:cNvSpPr>
            <a:spLocks noGrp="1" noChangeArrowheads="1"/>
          </p:cNvSpPr>
          <p:nvPr>
            <p:ph type="body" idx="1"/>
          </p:nvPr>
        </p:nvSpPr>
        <p:spPr>
          <a:xfrm>
            <a:off x="685800" y="1219200"/>
            <a:ext cx="8458200" cy="5257800"/>
          </a:xfrm>
        </p:spPr>
        <p:txBody>
          <a:bodyPr/>
          <a:lstStyle/>
          <a:p>
            <a:pPr>
              <a:lnSpc>
                <a:spcPct val="90000"/>
              </a:lnSpc>
              <a:buFontTx/>
              <a:buNone/>
            </a:pPr>
            <a:r>
              <a:rPr lang="en-US" altLang="zh-CN" b="1">
                <a:solidFill>
                  <a:schemeClr val="tx2"/>
                </a:solidFill>
              </a:rPr>
              <a:t>•</a:t>
            </a:r>
            <a:r>
              <a:rPr lang="en-US" altLang="zh-CN" sz="2800" b="1"/>
              <a:t> </a:t>
            </a:r>
            <a:r>
              <a:rPr lang="en-US" altLang="zh-CN" sz="2800" b="1">
                <a:solidFill>
                  <a:schemeClr val="accent1"/>
                </a:solidFill>
              </a:rPr>
              <a:t>1830</a:t>
            </a:r>
            <a:r>
              <a:rPr lang="en-GB" altLang="zh-CN" sz="2800" b="1">
                <a:solidFill>
                  <a:schemeClr val="accent1"/>
                </a:solidFill>
              </a:rPr>
              <a:t>s</a:t>
            </a:r>
            <a:r>
              <a:rPr lang="en-GB" altLang="zh-CN" sz="2800" b="1"/>
              <a:t> </a:t>
            </a:r>
            <a:r>
              <a:rPr lang="zh-CN" altLang="en-US" sz="2800" b="1">
                <a:latin typeface="宋体" panose="02010600030101010101" pitchFamily="2" charset="-122"/>
              </a:rPr>
              <a:t>橡胶馏化物</a:t>
            </a:r>
            <a:r>
              <a:rPr lang="zh-CN" altLang="en-GB" sz="2800" b="1">
                <a:latin typeface="宋体" panose="02010600030101010101" pitchFamily="2" charset="-122"/>
              </a:rPr>
              <a:t>,</a:t>
            </a:r>
            <a:r>
              <a:rPr lang="zh-CN" altLang="en-US" sz="2800" b="1">
                <a:latin typeface="宋体" panose="02010600030101010101" pitchFamily="2" charset="-122"/>
              </a:rPr>
              <a:t>二乙醚</a:t>
            </a:r>
            <a:endParaRPr lang="zh-CN" altLang="en-GB" sz="2800" b="1">
              <a:latin typeface="宋体" panose="02010600030101010101" pitchFamily="2" charset="-122"/>
            </a:endParaRPr>
          </a:p>
          <a:p>
            <a:pPr>
              <a:lnSpc>
                <a:spcPct val="90000"/>
              </a:lnSpc>
              <a:buFontTx/>
              <a:buNone/>
            </a:pPr>
            <a:r>
              <a:rPr lang="en-US" altLang="zh-CN" b="1">
                <a:solidFill>
                  <a:schemeClr val="tx2"/>
                </a:solidFill>
              </a:rPr>
              <a:t>•</a:t>
            </a:r>
            <a:r>
              <a:rPr lang="en-US" altLang="zh-CN" sz="2800" b="1"/>
              <a:t> </a:t>
            </a:r>
            <a:r>
              <a:rPr lang="zh-CN" altLang="en-GB" sz="2800" b="1">
                <a:solidFill>
                  <a:schemeClr val="accent1"/>
                </a:solidFill>
              </a:rPr>
              <a:t>1840</a:t>
            </a:r>
            <a:r>
              <a:rPr lang="en-GB" altLang="zh-CN" sz="2800" b="1">
                <a:solidFill>
                  <a:schemeClr val="accent1"/>
                </a:solidFill>
              </a:rPr>
              <a:t>s</a:t>
            </a:r>
            <a:r>
              <a:rPr lang="en-GB" altLang="zh-CN" sz="2800" b="1">
                <a:solidFill>
                  <a:schemeClr val="accent1"/>
                </a:solidFill>
                <a:latin typeface="宋体" panose="02010600030101010101" pitchFamily="2" charset="-122"/>
              </a:rPr>
              <a:t> </a:t>
            </a:r>
            <a:r>
              <a:rPr lang="zh-CN" altLang="en-US" sz="2800" b="1">
                <a:latin typeface="宋体" panose="02010600030101010101" pitchFamily="2" charset="-122"/>
              </a:rPr>
              <a:t>甲基乙醚 </a:t>
            </a:r>
            <a:endParaRPr lang="zh-CN" altLang="en-GB" sz="2800" b="1">
              <a:latin typeface="宋体" panose="02010600030101010101" pitchFamily="2" charset="-122"/>
            </a:endParaRPr>
          </a:p>
          <a:p>
            <a:pPr>
              <a:lnSpc>
                <a:spcPct val="90000"/>
              </a:lnSpc>
              <a:buFontTx/>
              <a:buNone/>
            </a:pPr>
            <a:r>
              <a:rPr lang="en-US" altLang="zh-CN" b="1">
                <a:solidFill>
                  <a:schemeClr val="tx2"/>
                </a:solidFill>
              </a:rPr>
              <a:t>•</a:t>
            </a:r>
            <a:r>
              <a:rPr lang="en-US" altLang="zh-CN" sz="2800" b="1"/>
              <a:t> </a:t>
            </a:r>
            <a:r>
              <a:rPr lang="en-GB" altLang="zh-CN" sz="2800" b="1">
                <a:solidFill>
                  <a:schemeClr val="accent1"/>
                </a:solidFill>
              </a:rPr>
              <a:t>1850s</a:t>
            </a:r>
            <a:r>
              <a:rPr lang="en-GB" altLang="zh-CN" sz="2800" b="1">
                <a:latin typeface="宋体" panose="02010600030101010101" pitchFamily="2" charset="-122"/>
              </a:rPr>
              <a:t> </a:t>
            </a:r>
            <a:r>
              <a:rPr lang="zh-CN" altLang="en-US" sz="2800" b="1">
                <a:latin typeface="宋体" panose="02010600030101010101" pitchFamily="2" charset="-122"/>
              </a:rPr>
              <a:t>水</a:t>
            </a:r>
            <a:r>
              <a:rPr lang="en-US" altLang="zh-CN" sz="2800" b="1">
                <a:latin typeface="宋体" panose="02010600030101010101" pitchFamily="2" charset="-122"/>
              </a:rPr>
              <a:t>/</a:t>
            </a:r>
            <a:r>
              <a:rPr lang="zh-CN" altLang="en-US" sz="2800" b="1">
                <a:latin typeface="宋体" panose="02010600030101010101" pitchFamily="2" charset="-122"/>
              </a:rPr>
              <a:t>硫酸 </a:t>
            </a:r>
            <a:r>
              <a:rPr lang="zh-CN" altLang="en-GB" sz="2800" b="1">
                <a:latin typeface="宋体" panose="02010600030101010101" pitchFamily="2" charset="-122"/>
              </a:rPr>
              <a:t>,</a:t>
            </a:r>
            <a:r>
              <a:rPr lang="zh-CN" altLang="en-US" sz="2800" b="1">
                <a:latin typeface="宋体" panose="02010600030101010101" pitchFamily="2" charset="-122"/>
              </a:rPr>
              <a:t>酒精 </a:t>
            </a:r>
            <a:r>
              <a:rPr lang="zh-CN" altLang="en-GB" sz="2800" b="1">
                <a:latin typeface="宋体" panose="02010600030101010101" pitchFamily="2" charset="-122"/>
              </a:rPr>
              <a:t>,</a:t>
            </a:r>
            <a:r>
              <a:rPr lang="zh-CN" altLang="en-US" sz="2800" b="1">
                <a:latin typeface="宋体" panose="02010600030101010101" pitchFamily="2" charset="-122"/>
              </a:rPr>
              <a:t>氨</a:t>
            </a:r>
            <a:r>
              <a:rPr lang="en-US" altLang="zh-CN" sz="2800" b="1">
                <a:latin typeface="宋体" panose="02010600030101010101" pitchFamily="2" charset="-122"/>
              </a:rPr>
              <a:t>/</a:t>
            </a:r>
            <a:r>
              <a:rPr lang="zh-CN" altLang="en-US" sz="2800" b="1">
                <a:latin typeface="宋体" panose="02010600030101010101" pitchFamily="2" charset="-122"/>
              </a:rPr>
              <a:t>水 </a:t>
            </a:r>
            <a:endParaRPr lang="zh-CN" altLang="en-GB" sz="2800" b="1">
              <a:latin typeface="宋体" panose="02010600030101010101" pitchFamily="2" charset="-122"/>
            </a:endParaRPr>
          </a:p>
          <a:p>
            <a:pPr>
              <a:lnSpc>
                <a:spcPct val="90000"/>
              </a:lnSpc>
              <a:buFontTx/>
              <a:buNone/>
            </a:pPr>
            <a:r>
              <a:rPr lang="en-US" altLang="zh-CN" b="1">
                <a:solidFill>
                  <a:schemeClr val="tx2"/>
                </a:solidFill>
              </a:rPr>
              <a:t>•</a:t>
            </a:r>
            <a:r>
              <a:rPr lang="en-US" altLang="zh-CN" sz="2800" b="1"/>
              <a:t> </a:t>
            </a:r>
            <a:r>
              <a:rPr lang="en-GB" altLang="zh-CN" sz="2800" b="1">
                <a:solidFill>
                  <a:schemeClr val="accent1"/>
                </a:solidFill>
              </a:rPr>
              <a:t>1860s</a:t>
            </a:r>
            <a:r>
              <a:rPr lang="en-GB" altLang="zh-CN" sz="2800" b="1">
                <a:solidFill>
                  <a:schemeClr val="accent1"/>
                </a:solidFill>
                <a:latin typeface="宋体" panose="02010600030101010101" pitchFamily="2" charset="-122"/>
              </a:rPr>
              <a:t> </a:t>
            </a:r>
            <a:r>
              <a:rPr lang="zh-CN" altLang="en-US" sz="2800" b="1">
                <a:latin typeface="宋体" panose="02010600030101010101" pitchFamily="2" charset="-122"/>
              </a:rPr>
              <a:t>粗汽油 </a:t>
            </a:r>
            <a:r>
              <a:rPr lang="zh-CN" altLang="en-GB" sz="2800" b="1">
                <a:latin typeface="宋体" panose="02010600030101010101" pitchFamily="2" charset="-122"/>
              </a:rPr>
              <a:t>,</a:t>
            </a:r>
            <a:r>
              <a:rPr lang="zh-CN" altLang="en-US" sz="2800" b="1">
                <a:latin typeface="宋体" panose="02010600030101010101" pitchFamily="2" charset="-122"/>
              </a:rPr>
              <a:t>二氧化碳 </a:t>
            </a:r>
            <a:r>
              <a:rPr lang="zh-CN" altLang="en-GB" sz="2800" b="1">
                <a:latin typeface="宋体" panose="02010600030101010101" pitchFamily="2" charset="-122"/>
              </a:rPr>
              <a:t>,</a:t>
            </a:r>
            <a:r>
              <a:rPr lang="zh-CN" altLang="en-US" sz="2800" b="1">
                <a:latin typeface="宋体" panose="02010600030101010101" pitchFamily="2" charset="-122"/>
              </a:rPr>
              <a:t>氨 </a:t>
            </a:r>
            <a:r>
              <a:rPr lang="zh-CN" altLang="en-GB" sz="2800" b="1">
                <a:latin typeface="宋体" panose="02010600030101010101" pitchFamily="2" charset="-122"/>
              </a:rPr>
              <a:t>,</a:t>
            </a:r>
            <a:r>
              <a:rPr lang="zh-CN" altLang="en-US" sz="2800" b="1">
                <a:latin typeface="宋体" panose="02010600030101010101" pitchFamily="2" charset="-122"/>
              </a:rPr>
              <a:t>甲基胺 </a:t>
            </a:r>
            <a:r>
              <a:rPr lang="zh-CN" altLang="en-GB" sz="2800" b="1">
                <a:latin typeface="宋体" panose="02010600030101010101" pitchFamily="2" charset="-122"/>
              </a:rPr>
              <a:t>,</a:t>
            </a:r>
            <a:r>
              <a:rPr lang="zh-CN" altLang="en-US" sz="2800" b="1">
                <a:latin typeface="宋体" panose="02010600030101010101" pitchFamily="2" charset="-122"/>
              </a:rPr>
              <a:t>乙基胺</a:t>
            </a:r>
            <a:endParaRPr lang="zh-CN" altLang="en-GB" sz="2800" b="1">
              <a:latin typeface="宋体" panose="02010600030101010101" pitchFamily="2" charset="-122"/>
            </a:endParaRPr>
          </a:p>
          <a:p>
            <a:pPr>
              <a:lnSpc>
                <a:spcPct val="90000"/>
              </a:lnSpc>
              <a:buFontTx/>
              <a:buNone/>
            </a:pPr>
            <a:r>
              <a:rPr lang="en-US" altLang="zh-CN" b="1">
                <a:solidFill>
                  <a:schemeClr val="tx2"/>
                </a:solidFill>
              </a:rPr>
              <a:t>•</a:t>
            </a:r>
            <a:r>
              <a:rPr lang="en-US" altLang="zh-CN" sz="2800" b="1"/>
              <a:t> </a:t>
            </a:r>
            <a:r>
              <a:rPr lang="zh-CN" altLang="en-GB" sz="2800" b="1">
                <a:solidFill>
                  <a:schemeClr val="accent1"/>
                </a:solidFill>
              </a:rPr>
              <a:t>1870</a:t>
            </a:r>
            <a:r>
              <a:rPr lang="en-GB" altLang="zh-CN" sz="2800" b="1">
                <a:solidFill>
                  <a:schemeClr val="accent1"/>
                </a:solidFill>
              </a:rPr>
              <a:t>s</a:t>
            </a:r>
            <a:r>
              <a:rPr lang="en-GB" altLang="zh-CN" sz="2800" b="1">
                <a:latin typeface="宋体" panose="02010600030101010101" pitchFamily="2" charset="-122"/>
              </a:rPr>
              <a:t> </a:t>
            </a:r>
            <a:r>
              <a:rPr lang="zh-CN" altLang="en-US" sz="2800" b="1">
                <a:latin typeface="宋体" panose="02010600030101010101" pitchFamily="2" charset="-122"/>
              </a:rPr>
              <a:t>甲基酸盐 </a:t>
            </a:r>
            <a:r>
              <a:rPr lang="zh-CN" altLang="en-GB" sz="2800" b="1">
                <a:latin typeface="宋体" panose="02010600030101010101" pitchFamily="2" charset="-122"/>
              </a:rPr>
              <a:t>,</a:t>
            </a:r>
            <a:r>
              <a:rPr lang="zh-CN" altLang="en-US" sz="2800" b="1">
                <a:latin typeface="宋体" panose="02010600030101010101" pitchFamily="2" charset="-122"/>
              </a:rPr>
              <a:t>二氧化硫 </a:t>
            </a:r>
            <a:r>
              <a:rPr lang="zh-CN" altLang="en-GB" sz="2800" b="1">
                <a:latin typeface="宋体" panose="02010600030101010101" pitchFamily="2" charset="-122"/>
              </a:rPr>
              <a:t>,</a:t>
            </a:r>
            <a:r>
              <a:rPr lang="zh-CN" altLang="en-US" sz="2800" b="1">
                <a:latin typeface="宋体" panose="02010600030101010101" pitchFamily="2" charset="-122"/>
              </a:rPr>
              <a:t>甲基氯化物 </a:t>
            </a:r>
            <a:r>
              <a:rPr lang="zh-CN" altLang="en-GB" sz="2800" b="1">
                <a:latin typeface="宋体" panose="02010600030101010101" pitchFamily="2" charset="-122"/>
              </a:rPr>
              <a:t>,</a:t>
            </a:r>
            <a:r>
              <a:rPr lang="zh-CN" altLang="en-US" sz="2800" b="1">
                <a:latin typeface="宋体" panose="02010600030101010101" pitchFamily="2" charset="-122"/>
              </a:rPr>
              <a:t>氯乙烷 </a:t>
            </a:r>
            <a:endParaRPr lang="zh-CN" altLang="en-GB" sz="2800" b="1">
              <a:latin typeface="宋体" panose="02010600030101010101" pitchFamily="2" charset="-122"/>
            </a:endParaRPr>
          </a:p>
          <a:p>
            <a:pPr>
              <a:lnSpc>
                <a:spcPct val="90000"/>
              </a:lnSpc>
              <a:buFontTx/>
              <a:buNone/>
            </a:pPr>
            <a:r>
              <a:rPr lang="en-US" altLang="zh-CN" b="1">
                <a:solidFill>
                  <a:schemeClr val="tx2"/>
                </a:solidFill>
              </a:rPr>
              <a:t>•</a:t>
            </a:r>
            <a:r>
              <a:rPr lang="en-US" altLang="zh-CN" sz="2800" b="1"/>
              <a:t> </a:t>
            </a:r>
            <a:r>
              <a:rPr lang="en-GB" altLang="zh-CN" sz="2800" b="1">
                <a:solidFill>
                  <a:schemeClr val="accent1"/>
                </a:solidFill>
              </a:rPr>
              <a:t>1890s</a:t>
            </a:r>
            <a:r>
              <a:rPr lang="en-GB" altLang="zh-CN" sz="2800" b="1">
                <a:latin typeface="宋体" panose="02010600030101010101" pitchFamily="2" charset="-122"/>
              </a:rPr>
              <a:t> </a:t>
            </a:r>
            <a:r>
              <a:rPr lang="zh-CN" altLang="en-US" sz="2800" b="1">
                <a:latin typeface="宋体" panose="02010600030101010101" pitchFamily="2" charset="-122"/>
              </a:rPr>
              <a:t>硫酸与炭氢化合物 </a:t>
            </a:r>
            <a:endParaRPr lang="zh-CN" altLang="en-GB" sz="2800" b="1">
              <a:latin typeface="宋体" panose="02010600030101010101" pitchFamily="2" charset="-122"/>
            </a:endParaRPr>
          </a:p>
          <a:p>
            <a:pPr>
              <a:lnSpc>
                <a:spcPct val="90000"/>
              </a:lnSpc>
              <a:buFontTx/>
              <a:buNone/>
            </a:pPr>
            <a:r>
              <a:rPr lang="en-US" altLang="zh-CN" b="1">
                <a:solidFill>
                  <a:schemeClr val="tx2"/>
                </a:solidFill>
              </a:rPr>
              <a:t>•</a:t>
            </a:r>
            <a:r>
              <a:rPr lang="en-US" altLang="zh-CN" sz="2800" b="1">
                <a:latin typeface="宋体" panose="02010600030101010101" pitchFamily="2" charset="-122"/>
              </a:rPr>
              <a:t> </a:t>
            </a:r>
            <a:r>
              <a:rPr lang="en-GB" altLang="zh-CN" sz="2800" b="1">
                <a:solidFill>
                  <a:schemeClr val="accent1"/>
                </a:solidFill>
              </a:rPr>
              <a:t>1900s</a:t>
            </a:r>
            <a:r>
              <a:rPr lang="en-GB" altLang="zh-CN" sz="2800" b="1">
                <a:solidFill>
                  <a:schemeClr val="accent1"/>
                </a:solidFill>
                <a:latin typeface="宋体" panose="02010600030101010101" pitchFamily="2" charset="-122"/>
              </a:rPr>
              <a:t> </a:t>
            </a:r>
            <a:r>
              <a:rPr lang="zh-CN" altLang="en-US" sz="2800" b="1">
                <a:latin typeface="宋体" panose="02010600030101010101" pitchFamily="2" charset="-122"/>
              </a:rPr>
              <a:t>溴乙烷 </a:t>
            </a:r>
            <a:r>
              <a:rPr lang="zh-CN" altLang="en-GB" sz="2800" b="1">
                <a:latin typeface="宋体" panose="02010600030101010101" pitchFamily="2" charset="-122"/>
              </a:rPr>
              <a:t>,</a:t>
            </a:r>
          </a:p>
          <a:p>
            <a:pPr>
              <a:lnSpc>
                <a:spcPct val="90000"/>
              </a:lnSpc>
              <a:buFontTx/>
              <a:buNone/>
            </a:pPr>
            <a:r>
              <a:rPr lang="en-US" altLang="zh-CN" b="1">
                <a:solidFill>
                  <a:schemeClr val="tx2"/>
                </a:solidFill>
              </a:rPr>
              <a:t>•</a:t>
            </a:r>
            <a:r>
              <a:rPr lang="en-US" altLang="zh-CN" sz="2800" b="1"/>
              <a:t> </a:t>
            </a:r>
            <a:r>
              <a:rPr lang="en-GB" altLang="zh-CN" sz="2800" b="1">
                <a:solidFill>
                  <a:schemeClr val="accent1"/>
                </a:solidFill>
              </a:rPr>
              <a:t>1910s</a:t>
            </a:r>
            <a:r>
              <a:rPr lang="en-GB" altLang="zh-CN" sz="2800" b="1">
                <a:latin typeface="宋体" panose="02010600030101010101" pitchFamily="2" charset="-122"/>
              </a:rPr>
              <a:t> </a:t>
            </a:r>
            <a:r>
              <a:rPr lang="zh-CN" altLang="en-US" sz="2800" b="1">
                <a:latin typeface="宋体" panose="02010600030101010101" pitchFamily="2" charset="-122"/>
              </a:rPr>
              <a:t>四氯化炭</a:t>
            </a:r>
            <a:r>
              <a:rPr lang="zh-CN" altLang="en-GB" sz="2800" b="1">
                <a:latin typeface="宋体" panose="02010600030101010101" pitchFamily="2" charset="-122"/>
              </a:rPr>
              <a:t>,</a:t>
            </a:r>
            <a:r>
              <a:rPr lang="zh-CN" altLang="en-US" sz="2800" b="1">
                <a:latin typeface="宋体" panose="02010600030101010101" pitchFamily="2" charset="-122"/>
              </a:rPr>
              <a:t>水蒸气  </a:t>
            </a:r>
            <a:endParaRPr lang="zh-CN" altLang="en-GB" sz="2800" b="1">
              <a:latin typeface="宋体" panose="02010600030101010101" pitchFamily="2" charset="-122"/>
            </a:endParaRPr>
          </a:p>
          <a:p>
            <a:pPr>
              <a:lnSpc>
                <a:spcPct val="90000"/>
              </a:lnSpc>
              <a:buFontTx/>
              <a:buNone/>
            </a:pPr>
            <a:r>
              <a:rPr lang="en-US" altLang="zh-CN" b="1">
                <a:solidFill>
                  <a:schemeClr val="tx2"/>
                </a:solidFill>
              </a:rPr>
              <a:t>•</a:t>
            </a:r>
            <a:r>
              <a:rPr lang="en-US" altLang="zh-CN" sz="2800" b="1"/>
              <a:t> </a:t>
            </a:r>
            <a:r>
              <a:rPr lang="en-GB" altLang="zh-CN" sz="2800" b="1">
                <a:solidFill>
                  <a:schemeClr val="accent1"/>
                </a:solidFill>
              </a:rPr>
              <a:t>1920s</a:t>
            </a:r>
            <a:r>
              <a:rPr lang="en-GB" altLang="zh-CN" sz="2800" b="1">
                <a:latin typeface="宋体" panose="02010600030101010101" pitchFamily="2" charset="-122"/>
              </a:rPr>
              <a:t> </a:t>
            </a:r>
            <a:r>
              <a:rPr lang="zh-CN" altLang="en-US" sz="2800" b="1">
                <a:latin typeface="宋体" panose="02010600030101010101" pitchFamily="2" charset="-122"/>
              </a:rPr>
              <a:t>异丁烷 </a:t>
            </a:r>
            <a:r>
              <a:rPr lang="zh-CN" altLang="en-GB" sz="2800" b="1">
                <a:latin typeface="宋体" panose="02010600030101010101" pitchFamily="2" charset="-122"/>
              </a:rPr>
              <a:t>,</a:t>
            </a:r>
            <a:r>
              <a:rPr lang="zh-CN" altLang="en-US" sz="2800" b="1">
                <a:latin typeface="宋体" panose="02010600030101010101" pitchFamily="2" charset="-122"/>
              </a:rPr>
              <a:t>丙烷 </a:t>
            </a:r>
            <a:r>
              <a:rPr lang="zh-CN" altLang="en-GB" sz="2800" b="1">
                <a:latin typeface="宋体" panose="02010600030101010101" pitchFamily="2" charset="-122"/>
              </a:rPr>
              <a:t>,</a:t>
            </a:r>
            <a:r>
              <a:rPr lang="zh-CN" altLang="en-US" sz="2800" b="1">
                <a:latin typeface="宋体" panose="02010600030101010101" pitchFamily="2" charset="-122"/>
              </a:rPr>
              <a:t>二氯乙烷异构体 </a:t>
            </a:r>
            <a:r>
              <a:rPr lang="zh-CN" altLang="en-GB" sz="2800" b="1">
                <a:latin typeface="宋体" panose="02010600030101010101" pitchFamily="2" charset="-122"/>
              </a:rPr>
              <a:t>,</a:t>
            </a:r>
            <a:r>
              <a:rPr lang="zh-CN" altLang="en-US" sz="2800" b="1">
                <a:latin typeface="宋体" panose="02010600030101010101" pitchFamily="2" charset="-122"/>
              </a:rPr>
              <a:t>汽油 </a:t>
            </a:r>
            <a:r>
              <a:rPr lang="zh-CN" altLang="en-GB" sz="2800" b="1">
                <a:latin typeface="宋体" panose="02010600030101010101" pitchFamily="2" charset="-122"/>
              </a:rPr>
              <a:t>,</a:t>
            </a:r>
            <a:r>
              <a:rPr lang="zh-CN" altLang="en-US" sz="2800" b="1">
                <a:latin typeface="宋体" panose="02010600030101010101" pitchFamily="2" charset="-122"/>
              </a:rPr>
              <a:t>三氯乙烷 </a:t>
            </a:r>
            <a:r>
              <a:rPr lang="zh-CN" altLang="en-GB" sz="2800" b="1">
                <a:latin typeface="宋体" panose="02010600030101010101" pitchFamily="2" charset="-122"/>
              </a:rPr>
              <a:t>,</a:t>
            </a:r>
            <a:r>
              <a:rPr lang="zh-CN" altLang="en-US" sz="2800" b="1">
                <a:latin typeface="宋体" panose="02010600030101010101" pitchFamily="2" charset="-122"/>
              </a:rPr>
              <a:t>二氯甲烷 </a:t>
            </a:r>
          </a:p>
        </p:txBody>
      </p:sp>
      <p:sp>
        <p:nvSpPr>
          <p:cNvPr id="645124" name="Rectangle 4">
            <a:extLst>
              <a:ext uri="{FF2B5EF4-FFF2-40B4-BE49-F238E27FC236}">
                <a16:creationId xmlns:a16="http://schemas.microsoft.com/office/drawing/2014/main" id="{5DDB7E4B-9C6F-4AE8-9521-5ACCFC4CF40A}"/>
              </a:ext>
            </a:extLst>
          </p:cNvPr>
          <p:cNvSpPr>
            <a:spLocks noChangeArrowheads="1"/>
          </p:cNvSpPr>
          <p:nvPr/>
        </p:nvSpPr>
        <p:spPr bwMode="auto">
          <a:xfrm>
            <a:off x="5562600" y="990600"/>
            <a:ext cx="3581400" cy="641350"/>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600">
                <a:solidFill>
                  <a:srgbClr val="000004"/>
                </a:solidFill>
                <a:ea typeface="宋体" panose="02010600030101010101" pitchFamily="2" charset="-122"/>
              </a:rPr>
              <a:t>或可燃</a:t>
            </a:r>
            <a:r>
              <a:rPr lang="en-US" altLang="zh-CN" sz="3600">
                <a:solidFill>
                  <a:srgbClr val="000004"/>
                </a:solidFill>
                <a:ea typeface="宋体" panose="02010600030101010101" pitchFamily="2" charset="-122"/>
              </a:rPr>
              <a:t>,</a:t>
            </a:r>
            <a:r>
              <a:rPr lang="zh-CN" altLang="en-US" sz="3600">
                <a:solidFill>
                  <a:srgbClr val="000004"/>
                </a:solidFill>
                <a:ea typeface="宋体" panose="02010600030101010101" pitchFamily="2" charset="-122"/>
              </a:rPr>
              <a:t>或有毒</a:t>
            </a:r>
          </a:p>
        </p:txBody>
      </p:sp>
    </p:spTree>
    <p:extLst>
      <p:ext uri="{BB962C8B-B14F-4D97-AF65-F5344CB8AC3E}">
        <p14:creationId xmlns:p14="http://schemas.microsoft.com/office/powerpoint/2010/main" val="30142756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45124"/>
                                        </p:tgtEl>
                                        <p:attrNameLst>
                                          <p:attrName>style.visibility</p:attrName>
                                        </p:attrNameLst>
                                      </p:cBhvr>
                                      <p:to>
                                        <p:strVal val="visible"/>
                                      </p:to>
                                    </p:set>
                                    <p:anim calcmode="lin" valueType="num">
                                      <p:cBhvr additive="base">
                                        <p:cTn id="7" dur="500" fill="hold"/>
                                        <p:tgtEl>
                                          <p:spTgt spid="645124"/>
                                        </p:tgtEl>
                                        <p:attrNameLst>
                                          <p:attrName>ppt_x</p:attrName>
                                        </p:attrNameLst>
                                      </p:cBhvr>
                                      <p:tavLst>
                                        <p:tav tm="0">
                                          <p:val>
                                            <p:strVal val="1+#ppt_w/2"/>
                                          </p:val>
                                        </p:tav>
                                        <p:tav tm="100000">
                                          <p:val>
                                            <p:strVal val="#ppt_x"/>
                                          </p:val>
                                        </p:tav>
                                      </p:tavLst>
                                    </p:anim>
                                    <p:anim calcmode="lin" valueType="num">
                                      <p:cBhvr additive="base">
                                        <p:cTn id="8" dur="500" fill="hold"/>
                                        <p:tgtEl>
                                          <p:spTgt spid="6451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24"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a:extLst>
              <a:ext uri="{FF2B5EF4-FFF2-40B4-BE49-F238E27FC236}">
                <a16:creationId xmlns:a16="http://schemas.microsoft.com/office/drawing/2014/main" id="{CAE38F45-D332-4875-B9F4-5CD0483F1A3C}"/>
              </a:ext>
            </a:extLst>
          </p:cNvPr>
          <p:cNvSpPr>
            <a:spLocks noGrp="1" noChangeArrowheads="1"/>
          </p:cNvSpPr>
          <p:nvPr>
            <p:ph type="title"/>
          </p:nvPr>
        </p:nvSpPr>
        <p:spPr>
          <a:xfrm>
            <a:off x="2209800" y="533400"/>
            <a:ext cx="5486400" cy="823913"/>
          </a:xfrm>
        </p:spPr>
        <p:txBody>
          <a:bodyPr/>
          <a:lstStyle/>
          <a:p>
            <a:pPr algn="l"/>
            <a:r>
              <a:rPr kumimoji="1" lang="zh-CN" altLang="en-US" sz="4800" b="1">
                <a:latin typeface="楷体_GB2312" pitchFamily="49" charset="-122"/>
                <a:ea typeface="楷体_GB2312" pitchFamily="49" charset="-122"/>
                <a:sym typeface="Symbol" panose="05050102010706020507" pitchFamily="18" charset="2"/>
              </a:rPr>
              <a:t>螺杆</a:t>
            </a:r>
            <a:r>
              <a:rPr kumimoji="1" lang="en-US" altLang="zh-CN" sz="4800" b="1">
                <a:latin typeface="楷体_GB2312" pitchFamily="49" charset="-122"/>
                <a:ea typeface="楷体_GB2312" pitchFamily="49" charset="-122"/>
                <a:sym typeface="Symbol" panose="05050102010706020507" pitchFamily="18" charset="2"/>
              </a:rPr>
              <a:t>(</a:t>
            </a:r>
            <a:r>
              <a:rPr kumimoji="1" lang="en-US" altLang="zh-CN" sz="4800" b="1">
                <a:latin typeface="Times New Roman" panose="02020603050405020304" pitchFamily="18" charset="0"/>
                <a:ea typeface="楷体_GB2312" pitchFamily="49" charset="-122"/>
                <a:sym typeface="Symbol" panose="05050102010706020507" pitchFamily="18" charset="2"/>
              </a:rPr>
              <a:t>Screw</a:t>
            </a:r>
            <a:r>
              <a:rPr kumimoji="1" lang="en-US" altLang="zh-CN" sz="4800" b="1">
                <a:latin typeface="楷体_GB2312" pitchFamily="49" charset="-122"/>
                <a:ea typeface="楷体_GB2312" pitchFamily="49" charset="-122"/>
                <a:sym typeface="Symbol" panose="05050102010706020507" pitchFamily="18" charset="2"/>
              </a:rPr>
              <a:t>)</a:t>
            </a:r>
            <a:r>
              <a:rPr kumimoji="1" lang="zh-CN" altLang="en-US" sz="4800" b="1">
                <a:latin typeface="楷体_GB2312" pitchFamily="49" charset="-122"/>
                <a:ea typeface="楷体_GB2312" pitchFamily="49" charset="-122"/>
                <a:sym typeface="Symbol" panose="05050102010706020507" pitchFamily="18" charset="2"/>
              </a:rPr>
              <a:t>压缩机</a:t>
            </a:r>
          </a:p>
        </p:txBody>
      </p:sp>
      <p:pic>
        <p:nvPicPr>
          <p:cNvPr id="427015" name="Picture 7">
            <a:extLst>
              <a:ext uri="{FF2B5EF4-FFF2-40B4-BE49-F238E27FC236}">
                <a16:creationId xmlns:a16="http://schemas.microsoft.com/office/drawing/2014/main" id="{1719981D-2C43-4DF9-8332-5646C255D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1200"/>
            <a:ext cx="4602163" cy="4538663"/>
          </a:xfrm>
          <a:prstGeom prst="rect">
            <a:avLst/>
          </a:prstGeom>
          <a:noFill/>
          <a:extLst>
            <a:ext uri="{909E8E84-426E-40DD-AFC4-6F175D3DCCD1}">
              <a14:hiddenFill xmlns:a14="http://schemas.microsoft.com/office/drawing/2010/main">
                <a:solidFill>
                  <a:srgbClr val="FFFFFF"/>
                </a:solidFill>
              </a14:hiddenFill>
            </a:ext>
          </a:extLst>
        </p:spPr>
      </p:pic>
      <p:pic>
        <p:nvPicPr>
          <p:cNvPr id="427016" name="Picture 8">
            <a:extLst>
              <a:ext uri="{FF2B5EF4-FFF2-40B4-BE49-F238E27FC236}">
                <a16:creationId xmlns:a16="http://schemas.microsoft.com/office/drawing/2014/main" id="{A1CF21F7-B182-496B-BF60-7345CE76B3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667000"/>
            <a:ext cx="40386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1026">
            <a:extLst>
              <a:ext uri="{FF2B5EF4-FFF2-40B4-BE49-F238E27FC236}">
                <a16:creationId xmlns:a16="http://schemas.microsoft.com/office/drawing/2014/main" id="{17E6C3F3-EF0D-451D-AE9A-EA8D877F34BA}"/>
              </a:ext>
            </a:extLst>
          </p:cNvPr>
          <p:cNvSpPr>
            <a:spLocks noGrp="1" noChangeArrowheads="1"/>
          </p:cNvSpPr>
          <p:nvPr>
            <p:ph type="title"/>
          </p:nvPr>
        </p:nvSpPr>
        <p:spPr>
          <a:xfrm>
            <a:off x="1447800" y="228600"/>
            <a:ext cx="7010400" cy="914400"/>
          </a:xfrm>
        </p:spPr>
        <p:txBody>
          <a:bodyPr/>
          <a:lstStyle/>
          <a:p>
            <a:r>
              <a:rPr lang="zh-CN" altLang="en-US" sz="5400" b="1">
                <a:latin typeface="楷体_GB2312" pitchFamily="49" charset="-122"/>
                <a:ea typeface="楷体_GB2312" pitchFamily="49" charset="-122"/>
              </a:rPr>
              <a:t>制冷剂的演化</a:t>
            </a:r>
            <a:r>
              <a:rPr lang="en-US" altLang="zh-CN" sz="5400" b="1">
                <a:latin typeface="楷体_GB2312" pitchFamily="49" charset="-122"/>
                <a:ea typeface="楷体_GB2312" pitchFamily="49" charset="-122"/>
              </a:rPr>
              <a:t>(</a:t>
            </a:r>
            <a:r>
              <a:rPr lang="zh-CN" altLang="en-US" sz="5400" b="1">
                <a:latin typeface="楷体_GB2312" pitchFamily="49" charset="-122"/>
                <a:ea typeface="楷体_GB2312" pitchFamily="49" charset="-122"/>
              </a:rPr>
              <a:t>二</a:t>
            </a:r>
            <a:r>
              <a:rPr lang="en-US" altLang="zh-CN" sz="5400" b="1">
                <a:latin typeface="楷体_GB2312" pitchFamily="49" charset="-122"/>
                <a:ea typeface="楷体_GB2312" pitchFamily="49" charset="-122"/>
              </a:rPr>
              <a:t>)</a:t>
            </a:r>
          </a:p>
        </p:txBody>
      </p:sp>
      <p:sp>
        <p:nvSpPr>
          <p:cNvPr id="558083" name="Rectangle 1027">
            <a:extLst>
              <a:ext uri="{FF2B5EF4-FFF2-40B4-BE49-F238E27FC236}">
                <a16:creationId xmlns:a16="http://schemas.microsoft.com/office/drawing/2014/main" id="{F70CA83D-95DE-494F-90F7-37AC0A0CAF79}"/>
              </a:ext>
            </a:extLst>
          </p:cNvPr>
          <p:cNvSpPr>
            <a:spLocks noGrp="1" noChangeArrowheads="1"/>
          </p:cNvSpPr>
          <p:nvPr>
            <p:ph type="body" idx="1"/>
          </p:nvPr>
        </p:nvSpPr>
        <p:spPr>
          <a:xfrm>
            <a:off x="533400" y="1752600"/>
            <a:ext cx="8001000" cy="3124200"/>
          </a:xfrm>
          <a:noFill/>
          <a:ln/>
          <a:extLst>
            <a:ext uri="{91240B29-F687-4F45-9708-019B960494DF}">
              <a14:hiddenLine xmlns:a14="http://schemas.microsoft.com/office/drawing/2010/main" w="9525">
                <a:solidFill>
                  <a:srgbClr val="FFFF66"/>
                </a:solidFill>
                <a:miter lim="800000"/>
                <a:headEnd/>
                <a:tailEnd/>
              </a14:hiddenLine>
            </a:ext>
          </a:extLst>
        </p:spPr>
        <p:txBody>
          <a:bodyPr/>
          <a:lstStyle/>
          <a:p>
            <a:pPr>
              <a:buFontTx/>
              <a:buNone/>
            </a:pPr>
            <a:r>
              <a:rPr lang="en-US" altLang="zh-CN" sz="3000" b="1"/>
              <a:t>	</a:t>
            </a:r>
            <a:endParaRPr lang="en-US" altLang="zh-CN" b="1"/>
          </a:p>
          <a:p>
            <a:pPr>
              <a:buFontTx/>
              <a:buNone/>
            </a:pPr>
            <a:endParaRPr lang="en-US" altLang="zh-CN" sz="2400" b="1"/>
          </a:p>
          <a:p>
            <a:pPr>
              <a:buFontTx/>
              <a:buNone/>
            </a:pPr>
            <a:r>
              <a:rPr lang="en-US" altLang="zh-CN" sz="2400" b="1"/>
              <a:t>	</a:t>
            </a:r>
          </a:p>
          <a:p>
            <a:pPr>
              <a:buFontTx/>
              <a:buNone/>
            </a:pPr>
            <a:endParaRPr lang="en-US" altLang="zh-CN" sz="2400" b="1"/>
          </a:p>
        </p:txBody>
      </p:sp>
      <p:sp>
        <p:nvSpPr>
          <p:cNvPr id="558085" name="Rectangle 1029">
            <a:extLst>
              <a:ext uri="{FF2B5EF4-FFF2-40B4-BE49-F238E27FC236}">
                <a16:creationId xmlns:a16="http://schemas.microsoft.com/office/drawing/2014/main" id="{8F3F789B-53D7-433F-BA93-862B8DDD0D48}"/>
              </a:ext>
            </a:extLst>
          </p:cNvPr>
          <p:cNvSpPr>
            <a:spLocks noChangeArrowheads="1"/>
          </p:cNvSpPr>
          <p:nvPr/>
        </p:nvSpPr>
        <p:spPr bwMode="auto">
          <a:xfrm>
            <a:off x="244475" y="1371600"/>
            <a:ext cx="8899525" cy="407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3600" dirty="0">
                <a:solidFill>
                  <a:srgbClr val="00FF00"/>
                </a:solidFill>
                <a:ea typeface="宋体" panose="02010600030101010101" pitchFamily="2" charset="-122"/>
                <a:cs typeface="Times New Roman" panose="02020603050405020304" pitchFamily="18" charset="0"/>
              </a:rPr>
              <a:t>•</a:t>
            </a:r>
            <a:r>
              <a:rPr lang="en-US" altLang="zh-CN" sz="3600" dirty="0">
                <a:solidFill>
                  <a:srgbClr val="FF3300"/>
                </a:solidFill>
                <a:ea typeface="宋体" panose="02010600030101010101" pitchFamily="2" charset="-122"/>
              </a:rPr>
              <a:t>   </a:t>
            </a:r>
            <a:r>
              <a:rPr lang="zh-CN" altLang="en-US" sz="3200" dirty="0">
                <a:solidFill>
                  <a:schemeClr val="tx1"/>
                </a:solidFill>
                <a:ea typeface="宋体" panose="02010600030101010101" pitchFamily="2" charset="-122"/>
              </a:rPr>
              <a:t>一战后</a:t>
            </a:r>
            <a:r>
              <a:rPr lang="en-US" altLang="zh-CN" sz="3200" dirty="0">
                <a:solidFill>
                  <a:schemeClr val="tx1"/>
                </a:solidFill>
                <a:ea typeface="宋体" panose="02010600030101010101" pitchFamily="2" charset="-122"/>
              </a:rPr>
              <a:t>,</a:t>
            </a:r>
            <a:r>
              <a:rPr lang="zh-CN" altLang="en-US" sz="3200" dirty="0">
                <a:solidFill>
                  <a:schemeClr val="tx1"/>
                </a:solidFill>
                <a:ea typeface="宋体" panose="02010600030101010101" pitchFamily="2" charset="-122"/>
              </a:rPr>
              <a:t>制冷业大力发展</a:t>
            </a:r>
          </a:p>
          <a:p>
            <a:pPr algn="l"/>
            <a:r>
              <a:rPr lang="en-US" altLang="zh-CN" sz="3600" dirty="0">
                <a:solidFill>
                  <a:srgbClr val="00FF00"/>
                </a:solidFill>
                <a:ea typeface="宋体" panose="02010600030101010101" pitchFamily="2" charset="-122"/>
                <a:cs typeface="Times New Roman" panose="02020603050405020304" pitchFamily="18" charset="0"/>
              </a:rPr>
              <a:t>•</a:t>
            </a:r>
            <a:r>
              <a:rPr lang="en-US" altLang="zh-CN" sz="3200" dirty="0">
                <a:solidFill>
                  <a:srgbClr val="00FF00"/>
                </a:solidFill>
                <a:ea typeface="宋体" panose="02010600030101010101" pitchFamily="2" charset="-122"/>
              </a:rPr>
              <a:t> </a:t>
            </a:r>
            <a:r>
              <a:rPr lang="en-US" altLang="zh-CN" sz="3200" dirty="0">
                <a:solidFill>
                  <a:schemeClr val="tx1"/>
                </a:solidFill>
                <a:ea typeface="宋体" panose="02010600030101010101" pitchFamily="2" charset="-122"/>
              </a:rPr>
              <a:t>   1928</a:t>
            </a:r>
            <a:r>
              <a:rPr lang="zh-CN" altLang="en-US" sz="3200" dirty="0">
                <a:solidFill>
                  <a:schemeClr val="tx1"/>
                </a:solidFill>
                <a:ea typeface="宋体" panose="02010600030101010101" pitchFamily="2" charset="-122"/>
              </a:rPr>
              <a:t>年</a:t>
            </a:r>
            <a:r>
              <a:rPr lang="en-US" altLang="zh-CN" sz="3200" dirty="0">
                <a:solidFill>
                  <a:schemeClr val="tx1"/>
                </a:solidFill>
                <a:ea typeface="宋体" panose="02010600030101010101" pitchFamily="2" charset="-122"/>
              </a:rPr>
              <a:t>Thomas Midgley(</a:t>
            </a:r>
            <a:r>
              <a:rPr lang="zh-CN" altLang="en-US" sz="3200" dirty="0">
                <a:solidFill>
                  <a:schemeClr val="tx1"/>
                </a:solidFill>
                <a:ea typeface="宋体" panose="02010600030101010101" pitchFamily="2" charset="-122"/>
              </a:rPr>
              <a:t>有铅汽油的发明者</a:t>
            </a:r>
            <a:r>
              <a:rPr lang="en-US" altLang="zh-CN" sz="3200" dirty="0">
                <a:solidFill>
                  <a:schemeClr val="tx1"/>
                </a:solidFill>
                <a:ea typeface="宋体" panose="02010600030101010101" pitchFamily="2" charset="-122"/>
              </a:rPr>
              <a:t>)</a:t>
            </a:r>
            <a:r>
              <a:rPr lang="zh-CN" altLang="en-US" sz="3200" dirty="0">
                <a:solidFill>
                  <a:schemeClr val="tx1"/>
                </a:solidFill>
                <a:ea typeface="宋体" panose="02010600030101010101" pitchFamily="2" charset="-122"/>
              </a:rPr>
              <a:t>一个电话</a:t>
            </a:r>
            <a:r>
              <a:rPr lang="en-US" altLang="zh-CN" sz="3200" dirty="0">
                <a:solidFill>
                  <a:schemeClr val="tx1"/>
                </a:solidFill>
                <a:ea typeface="宋体" panose="02010600030101010101" pitchFamily="2" charset="-122"/>
              </a:rPr>
              <a:t>,“</a:t>
            </a:r>
            <a:r>
              <a:rPr lang="zh-CN" altLang="en-US" sz="3200" dirty="0">
                <a:solidFill>
                  <a:schemeClr val="tx1"/>
                </a:solidFill>
                <a:ea typeface="宋体" panose="02010600030101010101" pitchFamily="2" charset="-122"/>
              </a:rPr>
              <a:t>制冷业需要新制冷剂</a:t>
            </a:r>
            <a:r>
              <a:rPr lang="en-US" altLang="zh-CN" sz="3200" dirty="0">
                <a:solidFill>
                  <a:schemeClr val="tx1"/>
                </a:solidFill>
                <a:ea typeface="宋体" panose="02010600030101010101" pitchFamily="2" charset="-122"/>
              </a:rPr>
              <a:t>,</a:t>
            </a:r>
            <a:r>
              <a:rPr lang="zh-CN" altLang="en-US" sz="3200" dirty="0">
                <a:solidFill>
                  <a:schemeClr val="tx1"/>
                </a:solidFill>
                <a:ea typeface="宋体" panose="02010600030101010101" pitchFamily="2" charset="-122"/>
              </a:rPr>
              <a:t>安全和易获得” </a:t>
            </a:r>
          </a:p>
          <a:p>
            <a:pPr algn="l"/>
            <a:r>
              <a:rPr lang="en-US" altLang="zh-CN" sz="3600" dirty="0">
                <a:solidFill>
                  <a:srgbClr val="00FF00"/>
                </a:solidFill>
                <a:ea typeface="宋体" panose="02010600030101010101" pitchFamily="2" charset="-122"/>
                <a:cs typeface="Times New Roman" panose="02020603050405020304" pitchFamily="18" charset="0"/>
              </a:rPr>
              <a:t>•</a:t>
            </a:r>
            <a:r>
              <a:rPr lang="en-US" altLang="zh-CN" sz="3200" dirty="0">
                <a:solidFill>
                  <a:schemeClr val="tx1"/>
                </a:solidFill>
                <a:ea typeface="宋体" panose="02010600030101010101" pitchFamily="2" charset="-122"/>
              </a:rPr>
              <a:t>    1937</a:t>
            </a:r>
            <a:r>
              <a:rPr lang="zh-CN" altLang="en-US" sz="3200" dirty="0">
                <a:solidFill>
                  <a:schemeClr val="tx1"/>
                </a:solidFill>
                <a:ea typeface="宋体" panose="02010600030101010101" pitchFamily="2" charset="-122"/>
              </a:rPr>
              <a:t>年</a:t>
            </a:r>
            <a:r>
              <a:rPr lang="en-US" altLang="zh-CN" sz="3200" dirty="0">
                <a:solidFill>
                  <a:schemeClr val="tx1"/>
                </a:solidFill>
                <a:ea typeface="宋体" panose="02010600030101010101" pitchFamily="2" charset="-122"/>
              </a:rPr>
              <a:t>,</a:t>
            </a:r>
            <a:r>
              <a:rPr lang="zh-CN" altLang="en-US" sz="3200" dirty="0">
                <a:solidFill>
                  <a:schemeClr val="tx1"/>
                </a:solidFill>
                <a:ea typeface="宋体" panose="02010600030101010101" pitchFamily="2" charset="-122"/>
              </a:rPr>
              <a:t>与助手大量研究发现</a:t>
            </a:r>
            <a:r>
              <a:rPr lang="en-US" altLang="zh-CN" sz="3200" dirty="0">
                <a:solidFill>
                  <a:schemeClr val="tx1"/>
                </a:solidFill>
                <a:ea typeface="宋体" panose="02010600030101010101" pitchFamily="2" charset="-122"/>
              </a:rPr>
              <a:t>,</a:t>
            </a:r>
            <a:r>
              <a:rPr lang="zh-CN" altLang="en-US" sz="3200" dirty="0">
                <a:solidFill>
                  <a:schemeClr val="tx1"/>
                </a:solidFill>
                <a:ea typeface="宋体" panose="02010600030101010101" pitchFamily="2" charset="-122"/>
              </a:rPr>
              <a:t>四氟化碳</a:t>
            </a:r>
            <a:r>
              <a:rPr lang="en-US" altLang="zh-CN" sz="3200" dirty="0">
                <a:solidFill>
                  <a:schemeClr val="tx1"/>
                </a:solidFill>
                <a:ea typeface="宋体" panose="02010600030101010101" pitchFamily="2" charset="-122"/>
              </a:rPr>
              <a:t>,</a:t>
            </a:r>
            <a:r>
              <a:rPr lang="zh-CN" altLang="en-US" sz="3200" dirty="0">
                <a:solidFill>
                  <a:schemeClr val="tx1"/>
                </a:solidFill>
                <a:ea typeface="宋体" panose="02010600030101010101" pitchFamily="2" charset="-122"/>
              </a:rPr>
              <a:t>氟本身有毒</a:t>
            </a:r>
            <a:r>
              <a:rPr lang="en-US" altLang="zh-CN" sz="3200" dirty="0">
                <a:solidFill>
                  <a:schemeClr val="tx1"/>
                </a:solidFill>
                <a:ea typeface="宋体" panose="02010600030101010101" pitchFamily="2" charset="-122"/>
              </a:rPr>
              <a:t>,</a:t>
            </a:r>
            <a:r>
              <a:rPr lang="zh-CN" altLang="en-US" sz="3200" dirty="0">
                <a:solidFill>
                  <a:schemeClr val="tx1"/>
                </a:solidFill>
                <a:ea typeface="宋体" panose="02010600030101010101" pitchFamily="2" charset="-122"/>
              </a:rPr>
              <a:t>但含氟的化合物无毒</a:t>
            </a:r>
          </a:p>
          <a:p>
            <a:pPr algn="l"/>
            <a:r>
              <a:rPr lang="en-US" altLang="zh-CN" sz="3600" dirty="0">
                <a:solidFill>
                  <a:srgbClr val="00FF00"/>
                </a:solidFill>
                <a:ea typeface="宋体" panose="02010600030101010101" pitchFamily="2" charset="-122"/>
                <a:cs typeface="Times New Roman" panose="02020603050405020304" pitchFamily="18" charset="0"/>
              </a:rPr>
              <a:t>•</a:t>
            </a:r>
            <a:r>
              <a:rPr lang="en-US" altLang="zh-CN" sz="3200" dirty="0">
                <a:solidFill>
                  <a:schemeClr val="tx1"/>
                </a:solidFill>
                <a:ea typeface="宋体" panose="02010600030101010101" pitchFamily="2" charset="-122"/>
              </a:rPr>
              <a:t>   </a:t>
            </a:r>
            <a:r>
              <a:rPr lang="zh-CN" altLang="en-US" sz="3200" dirty="0">
                <a:solidFill>
                  <a:schemeClr val="tx1"/>
                </a:solidFill>
                <a:ea typeface="宋体" panose="02010600030101010101" pitchFamily="2" charset="-122"/>
              </a:rPr>
              <a:t>元素周期表</a:t>
            </a:r>
            <a:r>
              <a:rPr lang="en-US" altLang="zh-CN" sz="3200" dirty="0">
                <a:solidFill>
                  <a:schemeClr val="tx1"/>
                </a:solidFill>
                <a:ea typeface="宋体" panose="02010600030101010101" pitchFamily="2" charset="-122"/>
              </a:rPr>
              <a:t>,</a:t>
            </a:r>
            <a:r>
              <a:rPr lang="zh-CN" altLang="en-US" sz="3200" dirty="0">
                <a:solidFill>
                  <a:schemeClr val="tx1"/>
                </a:solidFill>
                <a:ea typeface="宋体" panose="02010600030101010101" pitchFamily="2" charset="-122"/>
              </a:rPr>
              <a:t>剔除不稳定</a:t>
            </a:r>
            <a:r>
              <a:rPr lang="en-US" altLang="zh-CN" sz="3200" dirty="0">
                <a:solidFill>
                  <a:schemeClr val="tx1"/>
                </a:solidFill>
                <a:ea typeface="宋体" panose="02010600030101010101" pitchFamily="2" charset="-122"/>
              </a:rPr>
              <a:t>,</a:t>
            </a:r>
            <a:r>
              <a:rPr lang="zh-CN" altLang="en-US" sz="3200" dirty="0">
                <a:solidFill>
                  <a:schemeClr val="tx1"/>
                </a:solidFill>
                <a:ea typeface="宋体" panose="02010600030101010101" pitchFamily="2" charset="-122"/>
              </a:rPr>
              <a:t>有毒</a:t>
            </a:r>
            <a:r>
              <a:rPr lang="en-US" altLang="zh-CN" sz="3200" dirty="0">
                <a:solidFill>
                  <a:schemeClr val="tx1"/>
                </a:solidFill>
                <a:ea typeface="宋体" panose="02010600030101010101" pitchFamily="2" charset="-122"/>
              </a:rPr>
              <a:t>,</a:t>
            </a:r>
            <a:r>
              <a:rPr lang="zh-CN" altLang="en-US" sz="3200" dirty="0">
                <a:solidFill>
                  <a:schemeClr val="tx1"/>
                </a:solidFill>
                <a:ea typeface="宋体" panose="02010600030101010101" pitchFamily="2" charset="-122"/>
              </a:rPr>
              <a:t>惰性</a:t>
            </a:r>
            <a:r>
              <a:rPr lang="en-US" altLang="zh-CN" sz="3200" dirty="0">
                <a:solidFill>
                  <a:schemeClr val="tx1"/>
                </a:solidFill>
                <a:ea typeface="宋体" panose="02010600030101010101" pitchFamily="2" charset="-122"/>
              </a:rPr>
              <a:t>,</a:t>
            </a:r>
            <a:r>
              <a:rPr lang="zh-CN" altLang="en-US" sz="3200" dirty="0">
                <a:solidFill>
                  <a:schemeClr val="tx1"/>
                </a:solidFill>
                <a:ea typeface="宋体" panose="02010600030101010101" pitchFamily="2" charset="-122"/>
              </a:rPr>
              <a:t>高沸点</a:t>
            </a:r>
            <a:r>
              <a:rPr lang="en-US" altLang="zh-CN" sz="3200" dirty="0">
                <a:solidFill>
                  <a:schemeClr val="tx1"/>
                </a:solidFill>
                <a:ea typeface="宋体" panose="02010600030101010101" pitchFamily="2" charset="-122"/>
              </a:rPr>
              <a:t>,</a:t>
            </a:r>
            <a:r>
              <a:rPr lang="zh-CN" altLang="en-US" sz="3200" dirty="0">
                <a:solidFill>
                  <a:schemeClr val="tx1"/>
                </a:solidFill>
                <a:ea typeface="宋体" panose="02010600030101010101" pitchFamily="2" charset="-122"/>
              </a:rPr>
              <a:t>剩下</a:t>
            </a:r>
            <a:r>
              <a:rPr lang="en-US" altLang="zh-CN" sz="3200" dirty="0">
                <a:solidFill>
                  <a:schemeClr val="tx1"/>
                </a:solidFill>
                <a:ea typeface="宋体" panose="02010600030101010101" pitchFamily="2" charset="-122"/>
              </a:rPr>
              <a:t>8</a:t>
            </a:r>
            <a:r>
              <a:rPr lang="zh-CN" altLang="en-US" sz="3200" dirty="0">
                <a:solidFill>
                  <a:schemeClr val="tx1"/>
                </a:solidFill>
                <a:ea typeface="宋体" panose="02010600030101010101" pitchFamily="2" charset="-122"/>
              </a:rPr>
              <a:t>种元素</a:t>
            </a:r>
          </a:p>
        </p:txBody>
      </p:sp>
    </p:spTree>
    <p:extLst>
      <p:ext uri="{BB962C8B-B14F-4D97-AF65-F5344CB8AC3E}">
        <p14:creationId xmlns:p14="http://schemas.microsoft.com/office/powerpoint/2010/main" val="937096164"/>
      </p:ext>
    </p:extLst>
  </p:cSld>
  <p:clrMapOvr>
    <a:masterClrMapping/>
  </p:clrMapOvr>
  <p:transition>
    <p:pull/>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3074" name="Rectangle 2">
            <a:extLst>
              <a:ext uri="{FF2B5EF4-FFF2-40B4-BE49-F238E27FC236}">
                <a16:creationId xmlns:a16="http://schemas.microsoft.com/office/drawing/2014/main" id="{6E4EB65E-7AFA-4A36-A576-C838543CDDD6}"/>
              </a:ext>
            </a:extLst>
          </p:cNvPr>
          <p:cNvSpPr>
            <a:spLocks noChangeArrowheads="1"/>
          </p:cNvSpPr>
          <p:nvPr/>
        </p:nvSpPr>
        <p:spPr bwMode="auto">
          <a:xfrm>
            <a:off x="5715000" y="2057400"/>
            <a:ext cx="609600" cy="609600"/>
          </a:xfrm>
          <a:prstGeom prst="rect">
            <a:avLst/>
          </a:prstGeom>
          <a:noFill/>
          <a:ln w="31750" cap="sq">
            <a:solidFill>
              <a:srgbClr val="00FF00"/>
            </a:solidFill>
            <a:miter lim="800000"/>
            <a:headEnd type="none" w="sm" len="sm"/>
            <a:tailEnd type="none" w="sm" len="sm"/>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3075" name="Rectangle 3">
            <a:extLst>
              <a:ext uri="{FF2B5EF4-FFF2-40B4-BE49-F238E27FC236}">
                <a16:creationId xmlns:a16="http://schemas.microsoft.com/office/drawing/2014/main" id="{11877AE3-CAF1-4551-B3E3-DB9AE55AF94F}"/>
              </a:ext>
            </a:extLst>
          </p:cNvPr>
          <p:cNvSpPr>
            <a:spLocks noGrp="1" noChangeArrowheads="1"/>
          </p:cNvSpPr>
          <p:nvPr>
            <p:ph type="title"/>
          </p:nvPr>
        </p:nvSpPr>
        <p:spPr>
          <a:xfrm>
            <a:off x="1447800" y="228600"/>
            <a:ext cx="7010400" cy="914400"/>
          </a:xfrm>
        </p:spPr>
        <p:txBody>
          <a:bodyPr/>
          <a:lstStyle/>
          <a:p>
            <a:r>
              <a:rPr lang="zh-CN" altLang="en-US" sz="5400" b="1">
                <a:latin typeface="楷体_GB2312" pitchFamily="49" charset="-122"/>
                <a:ea typeface="楷体_GB2312" pitchFamily="49" charset="-122"/>
              </a:rPr>
              <a:t>制冷剂的演化</a:t>
            </a:r>
            <a:r>
              <a:rPr lang="en-US" altLang="zh-CN" sz="5400" b="1">
                <a:latin typeface="楷体_GB2312" pitchFamily="49" charset="-122"/>
                <a:ea typeface="楷体_GB2312" pitchFamily="49" charset="-122"/>
              </a:rPr>
              <a:t>(</a:t>
            </a:r>
            <a:r>
              <a:rPr lang="zh-CN" altLang="en-US" sz="5400" b="1">
                <a:latin typeface="楷体_GB2312" pitchFamily="49" charset="-122"/>
                <a:ea typeface="楷体_GB2312" pitchFamily="49" charset="-122"/>
              </a:rPr>
              <a:t>二</a:t>
            </a:r>
            <a:r>
              <a:rPr lang="en-US" altLang="zh-CN" sz="5400" b="1">
                <a:latin typeface="楷体_GB2312" pitchFamily="49" charset="-122"/>
                <a:ea typeface="楷体_GB2312" pitchFamily="49" charset="-122"/>
              </a:rPr>
              <a:t>)</a:t>
            </a:r>
          </a:p>
        </p:txBody>
      </p:sp>
      <p:sp>
        <p:nvSpPr>
          <p:cNvPr id="643076" name="Rectangle 4">
            <a:extLst>
              <a:ext uri="{FF2B5EF4-FFF2-40B4-BE49-F238E27FC236}">
                <a16:creationId xmlns:a16="http://schemas.microsoft.com/office/drawing/2014/main" id="{05AF3E7C-E129-474E-A7B1-1E9E368F149F}"/>
              </a:ext>
            </a:extLst>
          </p:cNvPr>
          <p:cNvSpPr>
            <a:spLocks noGrp="1" noChangeArrowheads="1"/>
          </p:cNvSpPr>
          <p:nvPr>
            <p:ph type="body" idx="1"/>
          </p:nvPr>
        </p:nvSpPr>
        <p:spPr>
          <a:xfrm>
            <a:off x="533400" y="1752600"/>
            <a:ext cx="8001000" cy="3124200"/>
          </a:xfrm>
          <a:noFill/>
          <a:ln/>
          <a:extLst>
            <a:ext uri="{91240B29-F687-4F45-9708-019B960494DF}">
              <a14:hiddenLine xmlns:a14="http://schemas.microsoft.com/office/drawing/2010/main" w="9525">
                <a:solidFill>
                  <a:srgbClr val="FFFF66"/>
                </a:solidFill>
                <a:miter lim="800000"/>
                <a:headEnd/>
                <a:tailEnd/>
              </a14:hiddenLine>
            </a:ext>
          </a:extLst>
        </p:spPr>
        <p:txBody>
          <a:bodyPr/>
          <a:lstStyle/>
          <a:p>
            <a:pPr>
              <a:buFontTx/>
              <a:buNone/>
            </a:pPr>
            <a:r>
              <a:rPr lang="en-US" altLang="zh-CN" sz="3000" b="1"/>
              <a:t>	</a:t>
            </a:r>
            <a:endParaRPr lang="en-US" altLang="zh-CN" b="1"/>
          </a:p>
          <a:p>
            <a:pPr>
              <a:buFontTx/>
              <a:buNone/>
            </a:pPr>
            <a:endParaRPr lang="en-US" altLang="zh-CN" sz="2400" b="1"/>
          </a:p>
          <a:p>
            <a:pPr>
              <a:buFontTx/>
              <a:buNone/>
            </a:pPr>
            <a:r>
              <a:rPr lang="en-US" altLang="zh-CN" sz="2400" b="1"/>
              <a:t>	</a:t>
            </a:r>
          </a:p>
          <a:p>
            <a:pPr>
              <a:buFontTx/>
              <a:buNone/>
            </a:pPr>
            <a:endParaRPr lang="en-US" altLang="zh-CN" sz="2400" b="1"/>
          </a:p>
        </p:txBody>
      </p:sp>
      <p:sp>
        <p:nvSpPr>
          <p:cNvPr id="643077" name="Rectangle 5">
            <a:extLst>
              <a:ext uri="{FF2B5EF4-FFF2-40B4-BE49-F238E27FC236}">
                <a16:creationId xmlns:a16="http://schemas.microsoft.com/office/drawing/2014/main" id="{8A19EE9A-CE50-4EDA-A6C0-D1F298562BBE}"/>
              </a:ext>
            </a:extLst>
          </p:cNvPr>
          <p:cNvSpPr>
            <a:spLocks noChangeArrowheads="1"/>
          </p:cNvSpPr>
          <p:nvPr/>
        </p:nvSpPr>
        <p:spPr bwMode="auto">
          <a:xfrm>
            <a:off x="228600" y="1371600"/>
            <a:ext cx="6765925" cy="261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3600">
                <a:solidFill>
                  <a:srgbClr val="FF3300"/>
                </a:solidFill>
                <a:ea typeface="宋体" panose="02010600030101010101" pitchFamily="2" charset="-122"/>
                <a:cs typeface="Times New Roman" panose="02020603050405020304" pitchFamily="18" charset="0"/>
              </a:rPr>
              <a:t>                                                </a:t>
            </a:r>
            <a:r>
              <a:rPr lang="en-US" altLang="zh-CN" sz="3600">
                <a:solidFill>
                  <a:schemeClr val="tx1"/>
                </a:solidFill>
                <a:ea typeface="宋体" panose="02010600030101010101" pitchFamily="2" charset="-122"/>
                <a:cs typeface="Times New Roman" panose="02020603050405020304" pitchFamily="18" charset="0"/>
              </a:rPr>
              <a:t>H</a:t>
            </a:r>
          </a:p>
          <a:p>
            <a:pPr algn="l"/>
            <a:r>
              <a:rPr lang="en-US" altLang="zh-CN" sz="3600">
                <a:solidFill>
                  <a:srgbClr val="FF3300"/>
                </a:solidFill>
                <a:ea typeface="宋体" panose="02010600030101010101" pitchFamily="2" charset="-122"/>
                <a:cs typeface="Times New Roman" panose="02020603050405020304" pitchFamily="18" charset="0"/>
              </a:rPr>
              <a:t>                            </a:t>
            </a:r>
            <a:r>
              <a:rPr lang="en-US" altLang="zh-CN" sz="3600">
                <a:solidFill>
                  <a:schemeClr val="tx1"/>
                </a:solidFill>
                <a:ea typeface="宋体" panose="02010600030101010101" pitchFamily="2" charset="-122"/>
                <a:cs typeface="Times New Roman" panose="02020603050405020304" pitchFamily="18" charset="0"/>
              </a:rPr>
              <a:t>C    N    O</a:t>
            </a:r>
            <a:r>
              <a:rPr lang="en-US" altLang="zh-CN" sz="3600">
                <a:solidFill>
                  <a:srgbClr val="FF3300"/>
                </a:solidFill>
                <a:ea typeface="宋体" panose="02010600030101010101" pitchFamily="2" charset="-122"/>
                <a:cs typeface="Times New Roman" panose="02020603050405020304" pitchFamily="18" charset="0"/>
              </a:rPr>
              <a:t>    </a:t>
            </a:r>
            <a:r>
              <a:rPr lang="en-US" altLang="zh-CN" sz="3600">
                <a:solidFill>
                  <a:srgbClr val="00FF00"/>
                </a:solidFill>
                <a:ea typeface="宋体" panose="02010600030101010101" pitchFamily="2" charset="-122"/>
                <a:cs typeface="Times New Roman" panose="02020603050405020304" pitchFamily="18" charset="0"/>
              </a:rPr>
              <a:t>F</a:t>
            </a:r>
          </a:p>
          <a:p>
            <a:pPr algn="l"/>
            <a:r>
              <a:rPr lang="en-US" altLang="zh-CN" sz="3600">
                <a:solidFill>
                  <a:srgbClr val="FF3300"/>
                </a:solidFill>
                <a:ea typeface="宋体" panose="02010600030101010101" pitchFamily="2" charset="-122"/>
                <a:cs typeface="Times New Roman" panose="02020603050405020304" pitchFamily="18" charset="0"/>
              </a:rPr>
              <a:t>                                          </a:t>
            </a:r>
            <a:r>
              <a:rPr lang="en-US" altLang="zh-CN" sz="3600">
                <a:solidFill>
                  <a:schemeClr val="tx1"/>
                </a:solidFill>
                <a:ea typeface="宋体" panose="02010600030101010101" pitchFamily="2" charset="-122"/>
                <a:cs typeface="Times New Roman" panose="02020603050405020304" pitchFamily="18" charset="0"/>
              </a:rPr>
              <a:t>S    Cl</a:t>
            </a:r>
          </a:p>
          <a:p>
            <a:pPr algn="l"/>
            <a:r>
              <a:rPr lang="en-US" altLang="zh-CN" sz="3600">
                <a:solidFill>
                  <a:schemeClr val="tx1"/>
                </a:solidFill>
                <a:ea typeface="宋体" panose="02010600030101010101" pitchFamily="2" charset="-122"/>
                <a:cs typeface="Times New Roman" panose="02020603050405020304" pitchFamily="18" charset="0"/>
              </a:rPr>
              <a:t>                                                Br</a:t>
            </a:r>
            <a:endParaRPr lang="en-US" altLang="zh-CN" sz="3200">
              <a:solidFill>
                <a:schemeClr val="tx1"/>
              </a:solidFill>
              <a:ea typeface="宋体" panose="02010600030101010101" pitchFamily="2" charset="-122"/>
            </a:endParaRPr>
          </a:p>
        </p:txBody>
      </p:sp>
      <p:grpSp>
        <p:nvGrpSpPr>
          <p:cNvPr id="643078" name="Group 6">
            <a:extLst>
              <a:ext uri="{FF2B5EF4-FFF2-40B4-BE49-F238E27FC236}">
                <a16:creationId xmlns:a16="http://schemas.microsoft.com/office/drawing/2014/main" id="{18458B8F-9B45-437F-9599-5C8D72912458}"/>
              </a:ext>
            </a:extLst>
          </p:cNvPr>
          <p:cNvGrpSpPr>
            <a:grpSpLocks/>
          </p:cNvGrpSpPr>
          <p:nvPr/>
        </p:nvGrpSpPr>
        <p:grpSpPr bwMode="auto">
          <a:xfrm>
            <a:off x="3135313" y="4572000"/>
            <a:ext cx="4016375" cy="641350"/>
            <a:chOff x="1975" y="2880"/>
            <a:chExt cx="2530" cy="404"/>
          </a:xfrm>
        </p:grpSpPr>
        <p:sp>
          <p:nvSpPr>
            <p:cNvPr id="643079" name="AutoShape 7">
              <a:extLst>
                <a:ext uri="{FF2B5EF4-FFF2-40B4-BE49-F238E27FC236}">
                  <a16:creationId xmlns:a16="http://schemas.microsoft.com/office/drawing/2014/main" id="{F6141FAA-DC11-4218-9FB0-224C844E7E1E}"/>
                </a:ext>
              </a:extLst>
            </p:cNvPr>
            <p:cNvSpPr>
              <a:spLocks noChangeArrowheads="1"/>
            </p:cNvSpPr>
            <p:nvPr/>
          </p:nvSpPr>
          <p:spPr bwMode="auto">
            <a:xfrm>
              <a:off x="1975" y="2976"/>
              <a:ext cx="905" cy="186"/>
            </a:xfrm>
            <a:prstGeom prst="rightArrow">
              <a:avLst>
                <a:gd name="adj1" fmla="val 50000"/>
                <a:gd name="adj2" fmla="val 121640"/>
              </a:avLst>
            </a:prstGeom>
            <a:solidFill>
              <a:schemeClr val="tx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3080" name="Rectangle 8">
              <a:extLst>
                <a:ext uri="{FF2B5EF4-FFF2-40B4-BE49-F238E27FC236}">
                  <a16:creationId xmlns:a16="http://schemas.microsoft.com/office/drawing/2014/main" id="{FE73975C-01C8-4168-BBA9-30AB49FAA8C6}"/>
                </a:ext>
              </a:extLst>
            </p:cNvPr>
            <p:cNvSpPr>
              <a:spLocks noChangeArrowheads="1"/>
            </p:cNvSpPr>
            <p:nvPr/>
          </p:nvSpPr>
          <p:spPr bwMode="auto">
            <a:xfrm>
              <a:off x="2944" y="2880"/>
              <a:ext cx="1561" cy="404"/>
            </a:xfrm>
            <a:prstGeom prst="rect">
              <a:avLst/>
            </a:prstGeom>
            <a:solidFill>
              <a:schemeClr val="tx2"/>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rgbClr val="000004"/>
                  </a:solidFill>
                  <a:ea typeface="宋体" panose="02010600030101010101" pitchFamily="2" charset="-122"/>
                </a:rPr>
                <a:t>可燃性下降</a:t>
              </a:r>
              <a:endParaRPr lang="zh-CN" altLang="en-US" sz="3600">
                <a:solidFill>
                  <a:srgbClr val="000004"/>
                </a:solidFill>
                <a:ea typeface="宋体" panose="02010600030101010101" pitchFamily="2" charset="-122"/>
                <a:cs typeface="Times New Roman" panose="02020603050405020304" pitchFamily="18" charset="0"/>
              </a:endParaRPr>
            </a:p>
          </p:txBody>
        </p:sp>
      </p:grpSp>
      <p:grpSp>
        <p:nvGrpSpPr>
          <p:cNvPr id="643081" name="Group 9">
            <a:extLst>
              <a:ext uri="{FF2B5EF4-FFF2-40B4-BE49-F238E27FC236}">
                <a16:creationId xmlns:a16="http://schemas.microsoft.com/office/drawing/2014/main" id="{C2F2B140-E1D9-422B-8CAD-9AA6B432B48F}"/>
              </a:ext>
            </a:extLst>
          </p:cNvPr>
          <p:cNvGrpSpPr>
            <a:grpSpLocks/>
          </p:cNvGrpSpPr>
          <p:nvPr/>
        </p:nvGrpSpPr>
        <p:grpSpPr bwMode="auto">
          <a:xfrm>
            <a:off x="7162800" y="1295400"/>
            <a:ext cx="725488" cy="3200400"/>
            <a:chOff x="4512" y="816"/>
            <a:chExt cx="457" cy="2016"/>
          </a:xfrm>
        </p:grpSpPr>
        <p:sp>
          <p:nvSpPr>
            <p:cNvPr id="643082" name="AutoShape 10">
              <a:extLst>
                <a:ext uri="{FF2B5EF4-FFF2-40B4-BE49-F238E27FC236}">
                  <a16:creationId xmlns:a16="http://schemas.microsoft.com/office/drawing/2014/main" id="{0439118C-5C64-4EFF-898A-DF2657719446}"/>
                </a:ext>
              </a:extLst>
            </p:cNvPr>
            <p:cNvSpPr>
              <a:spLocks noChangeArrowheads="1"/>
            </p:cNvSpPr>
            <p:nvPr/>
          </p:nvSpPr>
          <p:spPr bwMode="auto">
            <a:xfrm>
              <a:off x="4656" y="2168"/>
              <a:ext cx="192" cy="664"/>
            </a:xfrm>
            <a:prstGeom prst="upArrow">
              <a:avLst>
                <a:gd name="adj1" fmla="val 50000"/>
                <a:gd name="adj2" fmla="val 86458"/>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3083" name="Rectangle 11">
              <a:extLst>
                <a:ext uri="{FF2B5EF4-FFF2-40B4-BE49-F238E27FC236}">
                  <a16:creationId xmlns:a16="http://schemas.microsoft.com/office/drawing/2014/main" id="{5C354407-C0E6-4553-BDB0-31863EB37874}"/>
                </a:ext>
              </a:extLst>
            </p:cNvPr>
            <p:cNvSpPr>
              <a:spLocks noChangeArrowheads="1"/>
            </p:cNvSpPr>
            <p:nvPr/>
          </p:nvSpPr>
          <p:spPr bwMode="auto">
            <a:xfrm>
              <a:off x="4512" y="816"/>
              <a:ext cx="457" cy="1302"/>
            </a:xfrm>
            <a:prstGeom prst="rect">
              <a:avLst/>
            </a:prstGeom>
            <a:solidFill>
              <a:schemeClr val="accent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0"/>
                </a:spcBef>
              </a:pPr>
              <a:r>
                <a:rPr lang="zh-CN" altLang="en-US" sz="3600">
                  <a:solidFill>
                    <a:srgbClr val="000004"/>
                  </a:solidFill>
                  <a:ea typeface="宋体" panose="02010600030101010101" pitchFamily="2" charset="-122"/>
                </a:rPr>
                <a:t>毒性下降</a:t>
              </a:r>
              <a:endParaRPr lang="zh-CN" altLang="en-US" sz="3600">
                <a:solidFill>
                  <a:srgbClr val="000004"/>
                </a:solidFill>
                <a:ea typeface="宋体" panose="02010600030101010101" pitchFamily="2" charset="-122"/>
                <a:cs typeface="Times New Roman" panose="02020603050405020304" pitchFamily="18" charset="0"/>
              </a:endParaRPr>
            </a:p>
          </p:txBody>
        </p:sp>
      </p:grpSp>
      <p:sp>
        <p:nvSpPr>
          <p:cNvPr id="643084" name="Rectangle 12">
            <a:extLst>
              <a:ext uri="{FF2B5EF4-FFF2-40B4-BE49-F238E27FC236}">
                <a16:creationId xmlns:a16="http://schemas.microsoft.com/office/drawing/2014/main" id="{A10D634E-5BE6-4669-B6D8-2D63E092795B}"/>
              </a:ext>
            </a:extLst>
          </p:cNvPr>
          <p:cNvSpPr>
            <a:spLocks noChangeArrowheads="1"/>
          </p:cNvSpPr>
          <p:nvPr/>
        </p:nvSpPr>
        <p:spPr bwMode="auto">
          <a:xfrm>
            <a:off x="421282" y="5562600"/>
            <a:ext cx="81131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dirty="0">
                <a:solidFill>
                  <a:srgbClr val="00FF00"/>
                </a:solidFill>
                <a:ea typeface="宋体" panose="02010600030101010101" pitchFamily="2" charset="-122"/>
                <a:cs typeface="Times New Roman" panose="02020603050405020304" pitchFamily="18" charset="0"/>
              </a:rPr>
              <a:t>•</a:t>
            </a:r>
            <a:r>
              <a:rPr lang="en-US" altLang="zh-CN" sz="3200" dirty="0">
                <a:solidFill>
                  <a:srgbClr val="00FF00"/>
                </a:solidFill>
                <a:ea typeface="宋体" panose="02010600030101010101" pitchFamily="2" charset="-122"/>
              </a:rPr>
              <a:t> </a:t>
            </a:r>
            <a:r>
              <a:rPr lang="en-US" altLang="zh-CN" sz="3200" dirty="0">
                <a:solidFill>
                  <a:schemeClr val="tx1"/>
                </a:solidFill>
                <a:ea typeface="宋体" panose="02010600030101010101" pitchFamily="2" charset="-122"/>
              </a:rPr>
              <a:t>  </a:t>
            </a:r>
            <a:r>
              <a:rPr lang="zh-CN" altLang="en-US" sz="3200" dirty="0">
                <a:solidFill>
                  <a:schemeClr val="tx1"/>
                </a:solidFill>
                <a:ea typeface="宋体" panose="02010600030101010101" pitchFamily="2" charset="-122"/>
              </a:rPr>
              <a:t>氟化物</a:t>
            </a:r>
            <a:r>
              <a:rPr lang="en-US" altLang="zh-CN" sz="3200" dirty="0">
                <a:solidFill>
                  <a:schemeClr val="tx1"/>
                </a:solidFill>
                <a:ea typeface="宋体" panose="02010600030101010101" pitchFamily="2" charset="-122"/>
              </a:rPr>
              <a:t>,</a:t>
            </a:r>
            <a:r>
              <a:rPr lang="zh-CN" altLang="en-US" sz="3200" dirty="0">
                <a:solidFill>
                  <a:schemeClr val="tx1"/>
                </a:solidFill>
                <a:ea typeface="宋体" panose="02010600030101010101" pitchFamily="2" charset="-122"/>
              </a:rPr>
              <a:t>氟化工</a:t>
            </a:r>
            <a:r>
              <a:rPr lang="en-US" altLang="zh-CN" sz="3200" dirty="0">
                <a:solidFill>
                  <a:schemeClr val="tx1"/>
                </a:solidFill>
                <a:ea typeface="宋体" panose="02010600030101010101" pitchFamily="2" charset="-122"/>
              </a:rPr>
              <a:t>,</a:t>
            </a:r>
            <a:r>
              <a:rPr lang="zh-CN" altLang="en-US" sz="3200" dirty="0">
                <a:solidFill>
                  <a:schemeClr val="tx1"/>
                </a:solidFill>
                <a:ea typeface="宋体" panose="02010600030101010101" pitchFamily="2" charset="-122"/>
              </a:rPr>
              <a:t>用</a:t>
            </a:r>
            <a:r>
              <a:rPr lang="en-US" altLang="zh-CN" sz="3200" dirty="0">
                <a:solidFill>
                  <a:schemeClr val="tx1"/>
                </a:solidFill>
                <a:ea typeface="宋体" panose="02010600030101010101" pitchFamily="2" charset="-122"/>
              </a:rPr>
              <a:t>F</a:t>
            </a:r>
            <a:r>
              <a:rPr lang="zh-CN" altLang="en-US" sz="3200" dirty="0">
                <a:solidFill>
                  <a:schemeClr val="tx1"/>
                </a:solidFill>
                <a:ea typeface="宋体" panose="02010600030101010101" pitchFamily="2" charset="-122"/>
              </a:rPr>
              <a:t>作为制冷剂的主要元素</a:t>
            </a:r>
            <a:endParaRPr lang="en-US" altLang="zh-CN" sz="3200" dirty="0">
              <a:solidFill>
                <a:schemeClr val="tx1"/>
              </a:solidFill>
              <a:ea typeface="宋体" panose="02010600030101010101" pitchFamily="2" charset="-122"/>
            </a:endParaRPr>
          </a:p>
        </p:txBody>
      </p:sp>
    </p:spTree>
    <p:extLst>
      <p:ext uri="{BB962C8B-B14F-4D97-AF65-F5344CB8AC3E}">
        <p14:creationId xmlns:p14="http://schemas.microsoft.com/office/powerpoint/2010/main" val="2923725768"/>
      </p:ext>
    </p:extLst>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43078"/>
                                        </p:tgtEl>
                                        <p:attrNameLst>
                                          <p:attrName>style.visibility</p:attrName>
                                        </p:attrNameLst>
                                      </p:cBhvr>
                                      <p:to>
                                        <p:strVal val="visible"/>
                                      </p:to>
                                    </p:set>
                                    <p:animEffect transition="in" filter="wipe(left)">
                                      <p:cBhvr>
                                        <p:cTn id="7" dur="500"/>
                                        <p:tgtEl>
                                          <p:spTgt spid="6430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643081"/>
                                        </p:tgtEl>
                                        <p:attrNameLst>
                                          <p:attrName>style.visibility</p:attrName>
                                        </p:attrNameLst>
                                      </p:cBhvr>
                                      <p:to>
                                        <p:strVal val="visible"/>
                                      </p:to>
                                    </p:set>
                                    <p:animEffect transition="in" filter="wipe(down)">
                                      <p:cBhvr>
                                        <p:cTn id="12" dur="500"/>
                                        <p:tgtEl>
                                          <p:spTgt spid="6430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64307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643084"/>
                                        </p:tgtEl>
                                        <p:attrNameLst>
                                          <p:attrName>style.visibility</p:attrName>
                                        </p:attrNameLst>
                                      </p:cBhvr>
                                      <p:to>
                                        <p:strVal val="visible"/>
                                      </p:to>
                                    </p:set>
                                    <p:anim calcmode="lin" valueType="num">
                                      <p:cBhvr additive="base">
                                        <p:cTn id="21" dur="500" fill="hold"/>
                                        <p:tgtEl>
                                          <p:spTgt spid="643084"/>
                                        </p:tgtEl>
                                        <p:attrNameLst>
                                          <p:attrName>ppt_x</p:attrName>
                                        </p:attrNameLst>
                                      </p:cBhvr>
                                      <p:tavLst>
                                        <p:tav tm="0">
                                          <p:val>
                                            <p:strVal val="0-#ppt_w/2"/>
                                          </p:val>
                                        </p:tav>
                                        <p:tav tm="100000">
                                          <p:val>
                                            <p:strVal val="#ppt_x"/>
                                          </p:val>
                                        </p:tav>
                                      </p:tavLst>
                                    </p:anim>
                                    <p:anim calcmode="lin" valueType="num">
                                      <p:cBhvr additive="base">
                                        <p:cTn id="22" dur="500" fill="hold"/>
                                        <p:tgtEl>
                                          <p:spTgt spid="6430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84"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a:extLst>
              <a:ext uri="{FF2B5EF4-FFF2-40B4-BE49-F238E27FC236}">
                <a16:creationId xmlns:a16="http://schemas.microsoft.com/office/drawing/2014/main" id="{7EC34DBF-1861-4083-BC94-C1AC31BC3991}"/>
              </a:ext>
            </a:extLst>
          </p:cNvPr>
          <p:cNvSpPr>
            <a:spLocks noGrp="1" noChangeArrowheads="1"/>
          </p:cNvSpPr>
          <p:nvPr>
            <p:ph type="title"/>
          </p:nvPr>
        </p:nvSpPr>
        <p:spPr>
          <a:xfrm>
            <a:off x="457200" y="196850"/>
            <a:ext cx="8229600" cy="762000"/>
          </a:xfrm>
        </p:spPr>
        <p:txBody>
          <a:bodyPr/>
          <a:lstStyle/>
          <a:p>
            <a:pPr algn="l"/>
            <a:r>
              <a:rPr lang="zh-CN" altLang="en-US" b="1">
                <a:ea typeface="楷体_GB2312" pitchFamily="49" charset="-122"/>
              </a:rPr>
              <a:t>大气臭氧层</a:t>
            </a:r>
            <a:r>
              <a:rPr lang="en-US" altLang="zh-CN" b="1">
                <a:latin typeface="Times New Roman" panose="02020603050405020304" pitchFamily="18" charset="0"/>
                <a:ea typeface="楷体_GB2312" pitchFamily="49" charset="-122"/>
              </a:rPr>
              <a:t>Ozone Layer</a:t>
            </a:r>
            <a:r>
              <a:rPr lang="zh-CN" altLang="en-US" b="1">
                <a:ea typeface="楷体_GB2312" pitchFamily="49" charset="-122"/>
              </a:rPr>
              <a:t>的破坏</a:t>
            </a:r>
          </a:p>
        </p:txBody>
      </p:sp>
      <p:pic>
        <p:nvPicPr>
          <p:cNvPr id="515075" name="Picture 3">
            <a:extLst>
              <a:ext uri="{FF2B5EF4-FFF2-40B4-BE49-F238E27FC236}">
                <a16:creationId xmlns:a16="http://schemas.microsoft.com/office/drawing/2014/main" id="{F323668A-A567-4F1B-916F-367A114A0F7E}"/>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04800" y="1219200"/>
            <a:ext cx="8310563" cy="549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5331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15075"/>
                                        </p:tgtEl>
                                        <p:attrNameLst>
                                          <p:attrName>style.visibility</p:attrName>
                                        </p:attrNameLst>
                                      </p:cBhvr>
                                      <p:to>
                                        <p:strVal val="visible"/>
                                      </p:to>
                                    </p:set>
                                    <p:animEffect transition="in" filter="checkerboard(across)">
                                      <p:cBhvr>
                                        <p:cTn id="7" dur="500"/>
                                        <p:tgtEl>
                                          <p:spTgt spid="515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a:extLst>
              <a:ext uri="{FF2B5EF4-FFF2-40B4-BE49-F238E27FC236}">
                <a16:creationId xmlns:a16="http://schemas.microsoft.com/office/drawing/2014/main" id="{1711B5CB-E40C-4D08-A1A9-5E0DD876D32E}"/>
              </a:ext>
            </a:extLst>
          </p:cNvPr>
          <p:cNvSpPr>
            <a:spLocks noGrp="1" noChangeArrowheads="1"/>
          </p:cNvSpPr>
          <p:nvPr>
            <p:ph type="title"/>
          </p:nvPr>
        </p:nvSpPr>
        <p:spPr>
          <a:xfrm>
            <a:off x="3276600" y="196850"/>
            <a:ext cx="2819400" cy="762000"/>
          </a:xfrm>
        </p:spPr>
        <p:txBody>
          <a:bodyPr/>
          <a:lstStyle/>
          <a:p>
            <a:pPr algn="l"/>
            <a:r>
              <a:rPr lang="zh-CN" altLang="en-US" b="1">
                <a:ea typeface="楷体_GB2312" pitchFamily="49" charset="-122"/>
              </a:rPr>
              <a:t>臭氧空洞</a:t>
            </a:r>
          </a:p>
        </p:txBody>
      </p:sp>
      <p:pic>
        <p:nvPicPr>
          <p:cNvPr id="516099" name="Picture 3">
            <a:extLst>
              <a:ext uri="{FF2B5EF4-FFF2-40B4-BE49-F238E27FC236}">
                <a16:creationId xmlns:a16="http://schemas.microsoft.com/office/drawing/2014/main" id="{4BA76FEF-4130-4DC7-A9FE-1A60A7412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906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6100" name="Text Box 4">
            <a:extLst>
              <a:ext uri="{FF2B5EF4-FFF2-40B4-BE49-F238E27FC236}">
                <a16:creationId xmlns:a16="http://schemas.microsoft.com/office/drawing/2014/main" id="{9E51133C-B5D0-4B14-86CD-8AEBE262CDAE}"/>
              </a:ext>
            </a:extLst>
          </p:cNvPr>
          <p:cNvSpPr txBox="1">
            <a:spLocks noChangeArrowheads="1"/>
          </p:cNvSpPr>
          <p:nvPr/>
        </p:nvSpPr>
        <p:spPr bwMode="auto">
          <a:xfrm>
            <a:off x="5775325" y="1219200"/>
            <a:ext cx="3140075"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en-US" altLang="zh-CN" sz="2800">
                <a:solidFill>
                  <a:schemeClr val="tx1"/>
                </a:solidFill>
                <a:ea typeface="宋体" panose="02010600030101010101" pitchFamily="2" charset="-122"/>
              </a:rPr>
              <a:t>1985</a:t>
            </a:r>
            <a:r>
              <a:rPr lang="zh-CN" altLang="en-US" sz="2800">
                <a:solidFill>
                  <a:schemeClr val="tx1"/>
                </a:solidFill>
                <a:ea typeface="宋体" panose="02010600030101010101" pitchFamily="2" charset="-122"/>
              </a:rPr>
              <a:t>年第一次在南极上空发现臭氧空洞，面积近</a:t>
            </a:r>
            <a:r>
              <a:rPr lang="en-US" altLang="zh-CN" sz="2800">
                <a:solidFill>
                  <a:schemeClr val="tx1"/>
                </a:solidFill>
                <a:ea typeface="宋体" panose="02010600030101010101" pitchFamily="2" charset="-122"/>
              </a:rPr>
              <a:t>1000</a:t>
            </a:r>
            <a:r>
              <a:rPr lang="zh-CN" altLang="en-US" sz="2800">
                <a:solidFill>
                  <a:schemeClr val="tx1"/>
                </a:solidFill>
                <a:ea typeface="宋体" panose="02010600030101010101" pitchFamily="2" charset="-122"/>
              </a:rPr>
              <a:t>万平方公里，今年观测发现面积已达到原来的</a:t>
            </a:r>
            <a:r>
              <a:rPr lang="en-US" altLang="zh-CN" sz="2800">
                <a:solidFill>
                  <a:schemeClr val="tx1"/>
                </a:solidFill>
                <a:ea typeface="宋体" panose="02010600030101010101" pitchFamily="2" charset="-122"/>
              </a:rPr>
              <a:t>3</a:t>
            </a:r>
            <a:r>
              <a:rPr lang="zh-CN" altLang="en-US" sz="2800">
                <a:solidFill>
                  <a:schemeClr val="tx1"/>
                </a:solidFill>
                <a:ea typeface="宋体" panose="02010600030101010101" pitchFamily="2" charset="-122"/>
              </a:rPr>
              <a:t>倍，南半球的很多城市已笼罩其中。</a:t>
            </a:r>
          </a:p>
        </p:txBody>
      </p:sp>
      <p:sp>
        <p:nvSpPr>
          <p:cNvPr id="516101" name="Text Box 5">
            <a:extLst>
              <a:ext uri="{FF2B5EF4-FFF2-40B4-BE49-F238E27FC236}">
                <a16:creationId xmlns:a16="http://schemas.microsoft.com/office/drawing/2014/main" id="{9B68D0FC-BDBD-4FF8-BCD7-444F43158C90}"/>
              </a:ext>
            </a:extLst>
          </p:cNvPr>
          <p:cNvSpPr txBox="1">
            <a:spLocks noChangeArrowheads="1"/>
          </p:cNvSpPr>
          <p:nvPr/>
        </p:nvSpPr>
        <p:spPr bwMode="auto">
          <a:xfrm>
            <a:off x="34925" y="5157788"/>
            <a:ext cx="9109075" cy="1458912"/>
          </a:xfrm>
          <a:prstGeom prst="rect">
            <a:avLst/>
          </a:prstGeom>
          <a:solidFill>
            <a:srgbClr val="62D3D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zh-CN" altLang="en-US" sz="2800">
                <a:solidFill>
                  <a:schemeClr val="bg2"/>
                </a:solidFill>
                <a:ea typeface="宋体" panose="02010600030101010101" pitchFamily="2" charset="-122"/>
              </a:rPr>
              <a:t>臭氧层破坏的危害：</a:t>
            </a:r>
          </a:p>
          <a:p>
            <a:pPr algn="l">
              <a:buSzPct val="85000"/>
            </a:pPr>
            <a:r>
              <a:rPr lang="zh-CN" altLang="en-US" sz="2800">
                <a:solidFill>
                  <a:schemeClr val="bg1"/>
                </a:solidFill>
                <a:latin typeface="Arial" panose="020B0604020202020204" pitchFamily="34" charset="0"/>
                <a:ea typeface="宋体" panose="02010600030101010101" pitchFamily="2" charset="-122"/>
              </a:rPr>
              <a:t>皮肤癌发病率提高；白内障发病率提高；人体免疫力降低；粮食作物减产；海洋浮游生物、贝类等大量死亡</a:t>
            </a:r>
            <a:r>
              <a:rPr lang="en-US" altLang="zh-CN" sz="2800">
                <a:solidFill>
                  <a:schemeClr val="bg1"/>
                </a:solidFill>
                <a:ea typeface="宋体" panose="02010600030101010101" pitchFamily="2" charset="-122"/>
              </a:rPr>
              <a:t>…</a:t>
            </a:r>
            <a:r>
              <a:rPr lang="en-US" altLang="zh-CN" sz="2800">
                <a:solidFill>
                  <a:schemeClr val="bg1"/>
                </a:solidFill>
                <a:latin typeface="Arial" panose="020B0604020202020204" pitchFamily="34" charset="0"/>
                <a:ea typeface="宋体" panose="02010600030101010101" pitchFamily="2" charset="-122"/>
              </a:rPr>
              <a:t> </a:t>
            </a:r>
            <a:endParaRPr lang="en-US" altLang="zh-CN" sz="2800">
              <a:solidFill>
                <a:schemeClr val="bg1"/>
              </a:solidFill>
              <a:ea typeface="宋体" panose="02010600030101010101" pitchFamily="2" charset="-122"/>
            </a:endParaRPr>
          </a:p>
        </p:txBody>
      </p:sp>
      <p:sp>
        <p:nvSpPr>
          <p:cNvPr id="516102" name="Text Box 6">
            <a:extLst>
              <a:ext uri="{FF2B5EF4-FFF2-40B4-BE49-F238E27FC236}">
                <a16:creationId xmlns:a16="http://schemas.microsoft.com/office/drawing/2014/main" id="{22BF3B95-5CFE-4356-B830-B3827AFACF35}"/>
              </a:ext>
            </a:extLst>
          </p:cNvPr>
          <p:cNvSpPr txBox="1">
            <a:spLocks noChangeArrowheads="1"/>
          </p:cNvSpPr>
          <p:nvPr/>
        </p:nvSpPr>
        <p:spPr bwMode="auto">
          <a:xfrm>
            <a:off x="3810000" y="3657600"/>
            <a:ext cx="2057400" cy="64135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zh-CN" altLang="en-US" sz="3600">
                <a:solidFill>
                  <a:srgbClr val="000004"/>
                </a:solidFill>
                <a:ea typeface="宋体" panose="02010600030101010101" pitchFamily="2" charset="-122"/>
              </a:rPr>
              <a:t>南极风暴</a:t>
            </a:r>
          </a:p>
        </p:txBody>
      </p:sp>
    </p:spTree>
    <p:extLst>
      <p:ext uri="{BB962C8B-B14F-4D97-AF65-F5344CB8AC3E}">
        <p14:creationId xmlns:p14="http://schemas.microsoft.com/office/powerpoint/2010/main" val="40757439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6102"/>
                                        </p:tgtEl>
                                        <p:attrNameLst>
                                          <p:attrName>style.visibility</p:attrName>
                                        </p:attrNameLst>
                                      </p:cBhvr>
                                      <p:to>
                                        <p:strVal val="visible"/>
                                      </p:to>
                                    </p:set>
                                    <p:animEffect transition="in" filter="fade">
                                      <p:cBhvr>
                                        <p:cTn id="7" dur="500"/>
                                        <p:tgtEl>
                                          <p:spTgt spid="516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02"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a:extLst>
              <a:ext uri="{FF2B5EF4-FFF2-40B4-BE49-F238E27FC236}">
                <a16:creationId xmlns:a16="http://schemas.microsoft.com/office/drawing/2014/main" id="{CB87A911-B11B-453E-A05D-28673A7BA7BE}"/>
              </a:ext>
            </a:extLst>
          </p:cNvPr>
          <p:cNvSpPr>
            <a:spLocks noGrp="1" noChangeArrowheads="1"/>
          </p:cNvSpPr>
          <p:nvPr>
            <p:ph type="title"/>
          </p:nvPr>
        </p:nvSpPr>
        <p:spPr>
          <a:xfrm>
            <a:off x="609600" y="196850"/>
            <a:ext cx="7772400" cy="762000"/>
          </a:xfrm>
        </p:spPr>
        <p:txBody>
          <a:bodyPr/>
          <a:lstStyle/>
          <a:p>
            <a:pPr algn="l"/>
            <a:r>
              <a:rPr lang="zh-CN" altLang="en-US" b="1">
                <a:ea typeface="楷体_GB2312" pitchFamily="49" charset="-122"/>
              </a:rPr>
              <a:t>大气臭氧层破坏的元凶</a:t>
            </a:r>
            <a:r>
              <a:rPr lang="en-US" altLang="zh-CN" b="1">
                <a:ea typeface="楷体_GB2312" pitchFamily="49" charset="-122"/>
              </a:rPr>
              <a:t>-</a:t>
            </a:r>
            <a:r>
              <a:rPr lang="zh-CN" altLang="en-US" b="1">
                <a:ea typeface="楷体_GB2312" pitchFamily="49" charset="-122"/>
              </a:rPr>
              <a:t>氯氟烃</a:t>
            </a:r>
          </a:p>
        </p:txBody>
      </p:sp>
      <p:grpSp>
        <p:nvGrpSpPr>
          <p:cNvPr id="518147" name="Group 3">
            <a:extLst>
              <a:ext uri="{FF2B5EF4-FFF2-40B4-BE49-F238E27FC236}">
                <a16:creationId xmlns:a16="http://schemas.microsoft.com/office/drawing/2014/main" id="{4CC2D64A-012B-4278-81D3-294C50F4E14C}"/>
              </a:ext>
            </a:extLst>
          </p:cNvPr>
          <p:cNvGrpSpPr>
            <a:grpSpLocks/>
          </p:cNvGrpSpPr>
          <p:nvPr/>
        </p:nvGrpSpPr>
        <p:grpSpPr bwMode="auto">
          <a:xfrm>
            <a:off x="533400" y="1916113"/>
            <a:ext cx="7943850" cy="4937125"/>
            <a:chOff x="336" y="576"/>
            <a:chExt cx="5004" cy="3110"/>
          </a:xfrm>
        </p:grpSpPr>
        <p:pic>
          <p:nvPicPr>
            <p:cNvPr id="518148" name="Picture 4">
              <a:extLst>
                <a:ext uri="{FF2B5EF4-FFF2-40B4-BE49-F238E27FC236}">
                  <a16:creationId xmlns:a16="http://schemas.microsoft.com/office/drawing/2014/main" id="{A10AD550-5B3D-4A8E-BC7C-E35EDEF7F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576"/>
              <a:ext cx="5004" cy="3110"/>
            </a:xfrm>
            <a:prstGeom prst="rect">
              <a:avLst/>
            </a:prstGeom>
            <a:noFill/>
            <a:extLst>
              <a:ext uri="{909E8E84-426E-40DD-AFC4-6F175D3DCCD1}">
                <a14:hiddenFill xmlns:a14="http://schemas.microsoft.com/office/drawing/2010/main">
                  <a:solidFill>
                    <a:srgbClr val="FFFFFF"/>
                  </a:solidFill>
                </a14:hiddenFill>
              </a:ext>
            </a:extLst>
          </p:spPr>
        </p:pic>
        <p:sp>
          <p:nvSpPr>
            <p:cNvPr id="518149" name="Text Box 5">
              <a:extLst>
                <a:ext uri="{FF2B5EF4-FFF2-40B4-BE49-F238E27FC236}">
                  <a16:creationId xmlns:a16="http://schemas.microsoft.com/office/drawing/2014/main" id="{E2353806-55BF-40CA-9E95-A2084C92C3A9}"/>
                </a:ext>
              </a:extLst>
            </p:cNvPr>
            <p:cNvSpPr txBox="1">
              <a:spLocks noChangeArrowheads="1"/>
            </p:cNvSpPr>
            <p:nvPr/>
          </p:nvSpPr>
          <p:spPr bwMode="auto">
            <a:xfrm>
              <a:off x="576" y="3312"/>
              <a:ext cx="320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a:solidFill>
                    <a:schemeClr val="bg1"/>
                  </a:solidFill>
                  <a:latin typeface="黑体" panose="02010609060101010101" pitchFamily="49" charset="-122"/>
                </a:rPr>
                <a:t>(</a:t>
              </a:r>
              <a:r>
                <a:rPr lang="zh-CN" altLang="en-US">
                  <a:solidFill>
                    <a:schemeClr val="bg1"/>
                  </a:solidFill>
                  <a:latin typeface="黑体" panose="02010609060101010101" pitchFamily="49" charset="-122"/>
                </a:rPr>
                <a:t>紫外线照射下，氯氟烃分子的分解</a:t>
              </a:r>
              <a:r>
                <a:rPr lang="en-US" altLang="zh-CN">
                  <a:solidFill>
                    <a:schemeClr val="bg1"/>
                  </a:solidFill>
                  <a:latin typeface="黑体" panose="02010609060101010101" pitchFamily="49" charset="-122"/>
                </a:rPr>
                <a:t>)</a:t>
              </a:r>
            </a:p>
          </p:txBody>
        </p:sp>
      </p:grpSp>
      <p:sp>
        <p:nvSpPr>
          <p:cNvPr id="518150" name="Text Box 6">
            <a:extLst>
              <a:ext uri="{FF2B5EF4-FFF2-40B4-BE49-F238E27FC236}">
                <a16:creationId xmlns:a16="http://schemas.microsoft.com/office/drawing/2014/main" id="{476AE5F1-83FE-476E-A02A-61C82A315E06}"/>
              </a:ext>
            </a:extLst>
          </p:cNvPr>
          <p:cNvSpPr txBox="1">
            <a:spLocks noChangeArrowheads="1"/>
          </p:cNvSpPr>
          <p:nvPr/>
        </p:nvSpPr>
        <p:spPr bwMode="auto">
          <a:xfrm>
            <a:off x="381000" y="838200"/>
            <a:ext cx="8474075" cy="112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en-US" altLang="zh-CN" sz="2200" dirty="0">
                <a:solidFill>
                  <a:srgbClr val="CCFFFF"/>
                </a:solidFill>
                <a:ea typeface="宋体" panose="02010600030101010101" pitchFamily="2" charset="-122"/>
              </a:rPr>
              <a:t>M. Molina, F. Rowland. Stratospheric sink for chlorofluoromethane: chlorine atom </a:t>
            </a:r>
            <a:r>
              <a:rPr lang="en-US" altLang="zh-CN" sz="2200" dirty="0" err="1">
                <a:solidFill>
                  <a:srgbClr val="CCFFFF"/>
                </a:solidFill>
                <a:ea typeface="宋体" panose="02010600030101010101" pitchFamily="2" charset="-122"/>
              </a:rPr>
              <a:t>catalysted</a:t>
            </a:r>
            <a:r>
              <a:rPr lang="en-US" altLang="zh-CN" sz="2200" dirty="0">
                <a:solidFill>
                  <a:srgbClr val="CCFFFF"/>
                </a:solidFill>
                <a:ea typeface="宋体" panose="02010600030101010101" pitchFamily="2" charset="-122"/>
              </a:rPr>
              <a:t> destruction of ozone. Nature, 1974, 249:810-812</a:t>
            </a:r>
            <a:r>
              <a:rPr lang="en-US" altLang="zh-CN" dirty="0">
                <a:solidFill>
                  <a:srgbClr val="CCFFFF"/>
                </a:solidFill>
                <a:ea typeface="宋体" panose="02010600030101010101" pitchFamily="2" charset="-122"/>
              </a:rPr>
              <a:t> (1995</a:t>
            </a:r>
            <a:r>
              <a:rPr lang="zh-CN" altLang="en-US" dirty="0">
                <a:solidFill>
                  <a:srgbClr val="CCFFFF"/>
                </a:solidFill>
                <a:ea typeface="宋体" panose="02010600030101010101" pitchFamily="2" charset="-122"/>
              </a:rPr>
              <a:t>年获得诺贝尔化学奖</a:t>
            </a:r>
            <a:r>
              <a:rPr lang="en-US" altLang="zh-CN" dirty="0">
                <a:solidFill>
                  <a:srgbClr val="CCFFFF"/>
                </a:solidFill>
                <a:ea typeface="宋体" panose="02010600030101010101" pitchFamily="2" charset="-122"/>
              </a:rPr>
              <a:t>)</a:t>
            </a:r>
          </a:p>
        </p:txBody>
      </p:sp>
    </p:spTree>
    <p:extLst>
      <p:ext uri="{BB962C8B-B14F-4D97-AF65-F5344CB8AC3E}">
        <p14:creationId xmlns:p14="http://schemas.microsoft.com/office/powerpoint/2010/main" val="26813413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18150"/>
                                        </p:tgtEl>
                                        <p:attrNameLst>
                                          <p:attrName>style.visibility</p:attrName>
                                        </p:attrNameLst>
                                      </p:cBhvr>
                                      <p:to>
                                        <p:strVal val="visible"/>
                                      </p:to>
                                    </p:set>
                                    <p:animEffect transition="in" filter="slide(fromBottom)">
                                      <p:cBhvr>
                                        <p:cTn id="7" dur="500"/>
                                        <p:tgtEl>
                                          <p:spTgt spid="5181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nodeType="clickEffect">
                                  <p:stCondLst>
                                    <p:cond delay="0"/>
                                  </p:stCondLst>
                                  <p:childTnLst>
                                    <p:set>
                                      <p:cBhvr>
                                        <p:cTn id="11" dur="1" fill="hold">
                                          <p:stCondLst>
                                            <p:cond delay="0"/>
                                          </p:stCondLst>
                                        </p:cTn>
                                        <p:tgtEl>
                                          <p:spTgt spid="518147"/>
                                        </p:tgtEl>
                                        <p:attrNameLst>
                                          <p:attrName>style.visibility</p:attrName>
                                        </p:attrNameLst>
                                      </p:cBhvr>
                                      <p:to>
                                        <p:strVal val="visible"/>
                                      </p:to>
                                    </p:set>
                                    <p:animEffect transition="in" filter="checkerboard(down)">
                                      <p:cBhvr>
                                        <p:cTn id="12" dur="500"/>
                                        <p:tgtEl>
                                          <p:spTgt spid="518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50"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a:extLst>
              <a:ext uri="{FF2B5EF4-FFF2-40B4-BE49-F238E27FC236}">
                <a16:creationId xmlns:a16="http://schemas.microsoft.com/office/drawing/2014/main" id="{93FDB6E7-8B7B-4FB8-A01F-7F6E7718F2CD}"/>
              </a:ext>
            </a:extLst>
          </p:cNvPr>
          <p:cNvSpPr>
            <a:spLocks noGrp="1" noChangeArrowheads="1"/>
          </p:cNvSpPr>
          <p:nvPr>
            <p:ph type="title"/>
          </p:nvPr>
        </p:nvSpPr>
        <p:spPr>
          <a:xfrm>
            <a:off x="609600" y="196850"/>
            <a:ext cx="7772400" cy="762000"/>
          </a:xfrm>
        </p:spPr>
        <p:txBody>
          <a:bodyPr/>
          <a:lstStyle/>
          <a:p>
            <a:pPr algn="l"/>
            <a:r>
              <a:rPr lang="zh-CN" altLang="en-US" b="1">
                <a:ea typeface="楷体_GB2312" pitchFamily="49" charset="-122"/>
              </a:rPr>
              <a:t>大气臭氧层破坏的元凶</a:t>
            </a:r>
            <a:r>
              <a:rPr lang="en-US" altLang="zh-CN" b="1">
                <a:ea typeface="楷体_GB2312" pitchFamily="49" charset="-122"/>
              </a:rPr>
              <a:t>-</a:t>
            </a:r>
            <a:r>
              <a:rPr lang="zh-CN" altLang="en-US" b="1">
                <a:ea typeface="楷体_GB2312" pitchFamily="49" charset="-122"/>
              </a:rPr>
              <a:t>氯氟烃</a:t>
            </a:r>
          </a:p>
        </p:txBody>
      </p:sp>
      <p:pic>
        <p:nvPicPr>
          <p:cNvPr id="519171" name="Picture 3">
            <a:extLst>
              <a:ext uri="{FF2B5EF4-FFF2-40B4-BE49-F238E27FC236}">
                <a16:creationId xmlns:a16="http://schemas.microsoft.com/office/drawing/2014/main" id="{6A7F5ED0-BA52-43C3-AE24-DF342B3D4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95400"/>
            <a:ext cx="6138863" cy="5334000"/>
          </a:xfrm>
          <a:prstGeom prst="rect">
            <a:avLst/>
          </a:prstGeom>
          <a:noFill/>
          <a:extLst>
            <a:ext uri="{909E8E84-426E-40DD-AFC4-6F175D3DCCD1}">
              <a14:hiddenFill xmlns:a14="http://schemas.microsoft.com/office/drawing/2010/main">
                <a:solidFill>
                  <a:srgbClr val="FFFFFF"/>
                </a:solidFill>
              </a14:hiddenFill>
            </a:ext>
          </a:extLst>
        </p:spPr>
      </p:pic>
      <p:sp>
        <p:nvSpPr>
          <p:cNvPr id="519172" name="Text Box 4">
            <a:extLst>
              <a:ext uri="{FF2B5EF4-FFF2-40B4-BE49-F238E27FC236}">
                <a16:creationId xmlns:a16="http://schemas.microsoft.com/office/drawing/2014/main" id="{C055B462-4258-4D92-988A-D683FF65E9E3}"/>
              </a:ext>
            </a:extLst>
          </p:cNvPr>
          <p:cNvSpPr txBox="1">
            <a:spLocks noChangeArrowheads="1"/>
          </p:cNvSpPr>
          <p:nvPr/>
        </p:nvSpPr>
        <p:spPr bwMode="auto">
          <a:xfrm>
            <a:off x="6445250" y="2530475"/>
            <a:ext cx="2622550" cy="20415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zh-CN" altLang="en-US" sz="3200" b="0" dirty="0">
                <a:solidFill>
                  <a:schemeClr val="bg1"/>
                </a:solidFill>
                <a:ea typeface="宋体" panose="02010600030101010101" pitchFamily="2" charset="-122"/>
              </a:rPr>
              <a:t>其它破坏臭</a:t>
            </a:r>
          </a:p>
          <a:p>
            <a:pPr algn="l">
              <a:spcBef>
                <a:spcPct val="0"/>
              </a:spcBef>
            </a:pPr>
            <a:r>
              <a:rPr lang="zh-CN" altLang="en-US" sz="3200" b="0" dirty="0">
                <a:solidFill>
                  <a:schemeClr val="bg1"/>
                </a:solidFill>
                <a:ea typeface="宋体" panose="02010600030101010101" pitchFamily="2" charset="-122"/>
              </a:rPr>
              <a:t>氧层的物质：</a:t>
            </a:r>
          </a:p>
          <a:p>
            <a:pPr algn="l">
              <a:spcBef>
                <a:spcPct val="0"/>
              </a:spcBef>
            </a:pPr>
            <a:r>
              <a:rPr lang="en-US" altLang="zh-CN" sz="3200" dirty="0">
                <a:solidFill>
                  <a:schemeClr val="bg1"/>
                </a:solidFill>
                <a:ea typeface="宋体" panose="02010600030101010101" pitchFamily="2" charset="-122"/>
              </a:rPr>
              <a:t>HCFC</a:t>
            </a:r>
            <a:r>
              <a:rPr lang="zh-CN" altLang="en-US" sz="3200" dirty="0">
                <a:solidFill>
                  <a:schemeClr val="bg1"/>
                </a:solidFill>
                <a:ea typeface="宋体" panose="02010600030101010101" pitchFamily="2" charset="-122"/>
              </a:rPr>
              <a:t>、</a:t>
            </a:r>
          </a:p>
          <a:p>
            <a:pPr algn="l">
              <a:spcBef>
                <a:spcPct val="0"/>
              </a:spcBef>
            </a:pPr>
            <a:r>
              <a:rPr lang="en-US" altLang="zh-CN" sz="3200" dirty="0">
                <a:solidFill>
                  <a:schemeClr val="bg1"/>
                </a:solidFill>
                <a:ea typeface="宋体" panose="02010600030101010101" pitchFamily="2" charset="-122"/>
              </a:rPr>
              <a:t>Halon</a:t>
            </a:r>
            <a:r>
              <a:rPr lang="zh-CN" altLang="en-US" sz="3200" dirty="0">
                <a:solidFill>
                  <a:schemeClr val="bg1"/>
                </a:solidFill>
                <a:ea typeface="宋体" panose="02010600030101010101" pitchFamily="2" charset="-122"/>
              </a:rPr>
              <a:t>等</a:t>
            </a:r>
          </a:p>
        </p:txBody>
      </p:sp>
    </p:spTree>
    <p:extLst>
      <p:ext uri="{BB962C8B-B14F-4D97-AF65-F5344CB8AC3E}">
        <p14:creationId xmlns:p14="http://schemas.microsoft.com/office/powerpoint/2010/main" val="3216456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nodeType="clickEffect">
                                  <p:stCondLst>
                                    <p:cond delay="0"/>
                                  </p:stCondLst>
                                  <p:childTnLst>
                                    <p:set>
                                      <p:cBhvr>
                                        <p:cTn id="6" dur="1" fill="hold">
                                          <p:stCondLst>
                                            <p:cond delay="0"/>
                                          </p:stCondLst>
                                        </p:cTn>
                                        <p:tgtEl>
                                          <p:spTgt spid="519171"/>
                                        </p:tgtEl>
                                        <p:attrNameLst>
                                          <p:attrName>style.visibility</p:attrName>
                                        </p:attrNameLst>
                                      </p:cBhvr>
                                      <p:to>
                                        <p:strVal val="visible"/>
                                      </p:to>
                                    </p:set>
                                    <p:animEffect transition="in" filter="barn(outHorizontal)">
                                      <p:cBhvr>
                                        <p:cTn id="7" dur="500"/>
                                        <p:tgtEl>
                                          <p:spTgt spid="5191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519172"/>
                                        </p:tgtEl>
                                        <p:attrNameLst>
                                          <p:attrName>style.visibility</p:attrName>
                                        </p:attrNameLst>
                                      </p:cBhvr>
                                      <p:to>
                                        <p:strVal val="visible"/>
                                      </p:to>
                                    </p:set>
                                    <p:animEffect transition="in" filter="slide(fromRight)">
                                      <p:cBhvr>
                                        <p:cTn id="12" dur="500"/>
                                        <p:tgtEl>
                                          <p:spTgt spid="519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2" grpId="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a:extLst>
              <a:ext uri="{FF2B5EF4-FFF2-40B4-BE49-F238E27FC236}">
                <a16:creationId xmlns:a16="http://schemas.microsoft.com/office/drawing/2014/main" id="{F8E27BFE-C3F8-4993-A56F-4204A224B85D}"/>
              </a:ext>
            </a:extLst>
          </p:cNvPr>
          <p:cNvSpPr>
            <a:spLocks noGrp="1" noChangeArrowheads="1"/>
          </p:cNvSpPr>
          <p:nvPr>
            <p:ph type="title"/>
          </p:nvPr>
        </p:nvSpPr>
        <p:spPr>
          <a:xfrm>
            <a:off x="685800" y="466725"/>
            <a:ext cx="7772400" cy="762000"/>
          </a:xfrm>
        </p:spPr>
        <p:txBody>
          <a:bodyPr/>
          <a:lstStyle/>
          <a:p>
            <a:r>
              <a:rPr lang="zh-CN" altLang="en-US" b="1">
                <a:ea typeface="楷体_GB2312" pitchFamily="49" charset="-122"/>
              </a:rPr>
              <a:t>常用制冷剂的</a:t>
            </a:r>
            <a:r>
              <a:rPr lang="en-US" altLang="zh-CN" b="1">
                <a:ea typeface="楷体_GB2312" pitchFamily="49" charset="-122"/>
              </a:rPr>
              <a:t>ODP</a:t>
            </a:r>
            <a:r>
              <a:rPr lang="zh-CN" altLang="en-US" b="1">
                <a:ea typeface="楷体_GB2312" pitchFamily="49" charset="-122"/>
              </a:rPr>
              <a:t>及大气寿命</a:t>
            </a:r>
          </a:p>
        </p:txBody>
      </p:sp>
      <p:graphicFrame>
        <p:nvGraphicFramePr>
          <p:cNvPr id="520195" name="Object 3">
            <a:extLst>
              <a:ext uri="{FF2B5EF4-FFF2-40B4-BE49-F238E27FC236}">
                <a16:creationId xmlns:a16="http://schemas.microsoft.com/office/drawing/2014/main" id="{4AB502D2-514B-4321-94B0-D1FBDBF06E4D}"/>
              </a:ext>
            </a:extLst>
          </p:cNvPr>
          <p:cNvGraphicFramePr>
            <a:graphicFrameLocks noGrp="1" noChangeAspect="1"/>
          </p:cNvGraphicFramePr>
          <p:nvPr>
            <p:ph idx="1"/>
          </p:nvPr>
        </p:nvGraphicFramePr>
        <p:xfrm>
          <a:off x="85725" y="1503363"/>
          <a:ext cx="8997950" cy="5354637"/>
        </p:xfrm>
        <a:graphic>
          <a:graphicData uri="http://schemas.openxmlformats.org/presentationml/2006/ole">
            <mc:AlternateContent xmlns:mc="http://schemas.openxmlformats.org/markup-compatibility/2006">
              <mc:Choice xmlns:v="urn:schemas-microsoft-com:vml" Requires="v">
                <p:oleObj spid="_x0000_s808978" name="Image" r:id="rId4" imgW="38579598" imgH="24093187" progId="Photoshop.Image.5">
                  <p:embed/>
                </p:oleObj>
              </mc:Choice>
              <mc:Fallback>
                <p:oleObj name="Image" r:id="rId4" imgW="38579598" imgH="24093187" progId="Photoshop.Image.5">
                  <p:embed/>
                  <p:pic>
                    <p:nvPicPr>
                      <p:cNvPr id="520195" name="Object 3">
                        <a:extLst>
                          <a:ext uri="{FF2B5EF4-FFF2-40B4-BE49-F238E27FC236}">
                            <a16:creationId xmlns:a16="http://schemas.microsoft.com/office/drawing/2014/main" id="{4AB502D2-514B-4321-94B0-D1FBDBF06E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 y="1503363"/>
                        <a:ext cx="8997950" cy="535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0196" name="Rectangle 4">
            <a:extLst>
              <a:ext uri="{FF2B5EF4-FFF2-40B4-BE49-F238E27FC236}">
                <a16:creationId xmlns:a16="http://schemas.microsoft.com/office/drawing/2014/main" id="{8539F73F-F7FD-4804-9E35-E6117A82BF5B}"/>
              </a:ext>
            </a:extLst>
          </p:cNvPr>
          <p:cNvSpPr>
            <a:spLocks noChangeArrowheads="1"/>
          </p:cNvSpPr>
          <p:nvPr/>
        </p:nvSpPr>
        <p:spPr bwMode="auto">
          <a:xfrm>
            <a:off x="1371600" y="1412875"/>
            <a:ext cx="7772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0"/>
              </a:spcBef>
              <a:defRPr sz="4400">
                <a:solidFill>
                  <a:schemeClr val="tx2"/>
                </a:solidFill>
                <a:latin typeface="Arial Black" panose="020B0A04020102020204" pitchFamily="34" charset="0"/>
                <a:ea typeface="宋体" panose="02010600030101010101" pitchFamily="2" charset="-122"/>
              </a:defRPr>
            </a:lvl1pPr>
            <a:lvl2pPr>
              <a:spcBef>
                <a:spcPct val="0"/>
              </a:spcBef>
              <a:defRPr sz="4400">
                <a:solidFill>
                  <a:schemeClr val="tx2"/>
                </a:solidFill>
                <a:latin typeface="Arial Black" panose="020B0A04020102020204" pitchFamily="34" charset="0"/>
                <a:ea typeface="宋体" panose="02010600030101010101" pitchFamily="2" charset="-122"/>
              </a:defRPr>
            </a:lvl2pPr>
            <a:lvl3pPr>
              <a:spcBef>
                <a:spcPct val="0"/>
              </a:spcBef>
              <a:defRPr sz="4400">
                <a:solidFill>
                  <a:schemeClr val="tx2"/>
                </a:solidFill>
                <a:latin typeface="Arial Black" panose="020B0A04020102020204" pitchFamily="34" charset="0"/>
                <a:ea typeface="宋体" panose="02010600030101010101" pitchFamily="2" charset="-122"/>
              </a:defRPr>
            </a:lvl3pPr>
            <a:lvl4pPr>
              <a:spcBef>
                <a:spcPct val="0"/>
              </a:spcBef>
              <a:defRPr sz="4400">
                <a:solidFill>
                  <a:schemeClr val="tx2"/>
                </a:solidFill>
                <a:latin typeface="Arial Black" panose="020B0A04020102020204" pitchFamily="34" charset="0"/>
                <a:ea typeface="宋体" panose="02010600030101010101" pitchFamily="2" charset="-122"/>
              </a:defRPr>
            </a:lvl4pPr>
            <a:lvl5pPr>
              <a:spcBef>
                <a:spcPct val="0"/>
              </a:spcBef>
              <a:defRPr sz="4400">
                <a:solidFill>
                  <a:schemeClr val="tx2"/>
                </a:solidFill>
                <a:latin typeface="Arial Black" panose="020B0A040201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9pPr>
          </a:lstStyle>
          <a:p>
            <a:r>
              <a:rPr kumimoji="0" lang="en-US" altLang="zh-CN" sz="3600">
                <a:solidFill>
                  <a:srgbClr val="000004"/>
                </a:solidFill>
                <a:ea typeface="楷体_GB2312" pitchFamily="49" charset="-122"/>
              </a:rPr>
              <a:t>Ozone Depletion Potential</a:t>
            </a:r>
          </a:p>
        </p:txBody>
      </p:sp>
    </p:spTree>
    <p:extLst>
      <p:ext uri="{BB962C8B-B14F-4D97-AF65-F5344CB8AC3E}">
        <p14:creationId xmlns:p14="http://schemas.microsoft.com/office/powerpoint/2010/main" val="2226551251"/>
      </p:ext>
    </p:extLst>
  </p:cSld>
  <p:clrMapOvr>
    <a:masterClrMapping/>
  </p:clrMapOvr>
  <p:transition>
    <p:pull/>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0850" name="Rectangle 2">
            <a:extLst>
              <a:ext uri="{FF2B5EF4-FFF2-40B4-BE49-F238E27FC236}">
                <a16:creationId xmlns:a16="http://schemas.microsoft.com/office/drawing/2014/main" id="{F163D361-03FA-452F-BD3D-4B64CD03C5A9}"/>
              </a:ext>
            </a:extLst>
          </p:cNvPr>
          <p:cNvSpPr>
            <a:spLocks noGrp="1" noChangeArrowheads="1"/>
          </p:cNvSpPr>
          <p:nvPr>
            <p:ph type="title"/>
          </p:nvPr>
        </p:nvSpPr>
        <p:spPr>
          <a:xfrm>
            <a:off x="468313" y="228600"/>
            <a:ext cx="8280151" cy="914400"/>
          </a:xfrm>
        </p:spPr>
        <p:txBody>
          <a:bodyPr/>
          <a:lstStyle/>
          <a:p>
            <a:r>
              <a:rPr lang="en-US" altLang="zh-CN" sz="5400" b="1" dirty="0">
                <a:ea typeface="楷体_GB2312" pitchFamily="49" charset="-122"/>
              </a:rPr>
              <a:t>“</a:t>
            </a:r>
            <a:r>
              <a:rPr lang="zh-CN" altLang="en-US" sz="5400" b="1" dirty="0">
                <a:latin typeface="楷体_GB2312" pitchFamily="49" charset="-122"/>
                <a:ea typeface="楷体_GB2312" pitchFamily="49" charset="-122"/>
              </a:rPr>
              <a:t>蒙特利尔议定书</a:t>
            </a:r>
            <a:r>
              <a:rPr lang="zh-CN" altLang="en-US" sz="5400" b="1" dirty="0">
                <a:ea typeface="楷体_GB2312" pitchFamily="49" charset="-122"/>
              </a:rPr>
              <a:t>”</a:t>
            </a:r>
            <a:r>
              <a:rPr lang="zh-CN" altLang="en-US" sz="5400" b="1" dirty="0">
                <a:latin typeface="楷体_GB2312" pitchFamily="49" charset="-122"/>
                <a:ea typeface="楷体_GB2312" pitchFamily="49" charset="-122"/>
              </a:rPr>
              <a:t>的规定</a:t>
            </a:r>
          </a:p>
        </p:txBody>
      </p:sp>
      <p:sp>
        <p:nvSpPr>
          <p:cNvPr id="590851" name="Rectangle 3">
            <a:extLst>
              <a:ext uri="{FF2B5EF4-FFF2-40B4-BE49-F238E27FC236}">
                <a16:creationId xmlns:a16="http://schemas.microsoft.com/office/drawing/2014/main" id="{2FF2408E-69D0-4258-B05A-EF9C52E9D808}"/>
              </a:ext>
            </a:extLst>
          </p:cNvPr>
          <p:cNvSpPr>
            <a:spLocks noChangeArrowheads="1"/>
          </p:cNvSpPr>
          <p:nvPr/>
        </p:nvSpPr>
        <p:spPr bwMode="auto">
          <a:xfrm>
            <a:off x="468313" y="1341438"/>
            <a:ext cx="747077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600">
                <a:solidFill>
                  <a:schemeClr val="tx1"/>
                </a:solidFill>
                <a:ea typeface="宋体" panose="02010600030101010101" pitchFamily="2" charset="-122"/>
                <a:cs typeface="Times New Roman" panose="02020603050405020304" pitchFamily="18" charset="0"/>
              </a:rPr>
              <a:t>联合国环境规划署（</a:t>
            </a:r>
            <a:r>
              <a:rPr lang="en-US" altLang="zh-CN" sz="3600">
                <a:solidFill>
                  <a:schemeClr val="tx1"/>
                </a:solidFill>
                <a:ea typeface="宋体" panose="02010600030101010101" pitchFamily="2" charset="-122"/>
                <a:cs typeface="Times New Roman" panose="02020603050405020304" pitchFamily="18" charset="0"/>
              </a:rPr>
              <a:t>UNEP</a:t>
            </a:r>
            <a:r>
              <a:rPr lang="zh-CN" altLang="en-US" sz="3600">
                <a:solidFill>
                  <a:schemeClr val="tx1"/>
                </a:solidFill>
                <a:ea typeface="宋体" panose="02010600030101010101" pitchFamily="2" charset="-122"/>
                <a:cs typeface="Times New Roman" panose="02020603050405020304" pitchFamily="18" charset="0"/>
              </a:rPr>
              <a:t>）倡议下</a:t>
            </a:r>
            <a:r>
              <a:rPr lang="en-US" altLang="zh-CN" sz="3600">
                <a:solidFill>
                  <a:schemeClr val="tx1"/>
                </a:solidFill>
                <a:ea typeface="宋体" panose="02010600030101010101" pitchFamily="2" charset="-122"/>
                <a:cs typeface="Times New Roman" panose="02020603050405020304" pitchFamily="18" charset="0"/>
              </a:rPr>
              <a:t>1987.9.16</a:t>
            </a:r>
            <a:r>
              <a:rPr lang="zh-CN" altLang="en-US" sz="3600">
                <a:solidFill>
                  <a:schemeClr val="tx1"/>
                </a:solidFill>
                <a:ea typeface="宋体" panose="02010600030101010101" pitchFamily="2" charset="-122"/>
                <a:cs typeface="Times New Roman" panose="02020603050405020304" pitchFamily="18" charset="0"/>
              </a:rPr>
              <a:t>起草了“议定书”</a:t>
            </a:r>
            <a:endParaRPr lang="zh-CN" altLang="en-US" sz="3600">
              <a:solidFill>
                <a:schemeClr val="tx1"/>
              </a:solidFill>
              <a:ea typeface="宋体" panose="02010600030101010101" pitchFamily="2" charset="-122"/>
            </a:endParaRPr>
          </a:p>
        </p:txBody>
      </p:sp>
      <p:sp>
        <p:nvSpPr>
          <p:cNvPr id="590852" name="Rectangle 4">
            <a:extLst>
              <a:ext uri="{FF2B5EF4-FFF2-40B4-BE49-F238E27FC236}">
                <a16:creationId xmlns:a16="http://schemas.microsoft.com/office/drawing/2014/main" id="{59D0896E-078B-4D0F-BA17-79B7AAE59FE4}"/>
              </a:ext>
            </a:extLst>
          </p:cNvPr>
          <p:cNvSpPr>
            <a:spLocks noChangeArrowheads="1"/>
          </p:cNvSpPr>
          <p:nvPr/>
        </p:nvSpPr>
        <p:spPr bwMode="auto">
          <a:xfrm>
            <a:off x="539750" y="2565400"/>
            <a:ext cx="25193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600" dirty="0">
                <a:ea typeface="宋体" panose="02010600030101010101" pitchFamily="2" charset="-122"/>
                <a:cs typeface="Times New Roman" panose="02020603050405020304" pitchFamily="18" charset="0"/>
              </a:rPr>
              <a:t>第一批：</a:t>
            </a:r>
            <a:endParaRPr lang="zh-CN" altLang="en-US" sz="3600" dirty="0">
              <a:ea typeface="宋体" panose="02010600030101010101" pitchFamily="2" charset="-122"/>
            </a:endParaRPr>
          </a:p>
        </p:txBody>
      </p:sp>
      <p:sp>
        <p:nvSpPr>
          <p:cNvPr id="590853" name="Rectangle 5">
            <a:extLst>
              <a:ext uri="{FF2B5EF4-FFF2-40B4-BE49-F238E27FC236}">
                <a16:creationId xmlns:a16="http://schemas.microsoft.com/office/drawing/2014/main" id="{B80974B4-E95A-4848-BFE5-684B935146A9}"/>
              </a:ext>
            </a:extLst>
          </p:cNvPr>
          <p:cNvSpPr>
            <a:spLocks noChangeArrowheads="1"/>
          </p:cNvSpPr>
          <p:nvPr/>
        </p:nvSpPr>
        <p:spPr bwMode="auto">
          <a:xfrm>
            <a:off x="1187450" y="3284538"/>
            <a:ext cx="74168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a:solidFill>
                  <a:schemeClr val="tx1"/>
                </a:solidFill>
                <a:ea typeface="宋体" panose="02010600030101010101" pitchFamily="2" charset="-122"/>
                <a:cs typeface="Times New Roman" panose="02020603050405020304" pitchFamily="18" charset="0"/>
              </a:rPr>
              <a:t>CFC-11, CFC-12, CFC-13, CFC-111, CFC-112, CFC-113, CFC-114, CFC-115, Halon1211, Halon1301, Halon2402</a:t>
            </a:r>
            <a:endParaRPr lang="en-US" altLang="zh-CN" sz="2800">
              <a:solidFill>
                <a:schemeClr val="tx1"/>
              </a:solidFill>
              <a:ea typeface="宋体" panose="02010600030101010101" pitchFamily="2" charset="-122"/>
            </a:endParaRPr>
          </a:p>
        </p:txBody>
      </p:sp>
      <p:sp>
        <p:nvSpPr>
          <p:cNvPr id="590854" name="Rectangle 6">
            <a:extLst>
              <a:ext uri="{FF2B5EF4-FFF2-40B4-BE49-F238E27FC236}">
                <a16:creationId xmlns:a16="http://schemas.microsoft.com/office/drawing/2014/main" id="{2FAC924B-3C35-4F8E-A041-E5A8A2DEAF02}"/>
              </a:ext>
            </a:extLst>
          </p:cNvPr>
          <p:cNvSpPr>
            <a:spLocks noChangeArrowheads="1"/>
          </p:cNvSpPr>
          <p:nvPr/>
        </p:nvSpPr>
        <p:spPr bwMode="auto">
          <a:xfrm>
            <a:off x="611188" y="4724400"/>
            <a:ext cx="25193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600">
                <a:ea typeface="宋体" panose="02010600030101010101" pitchFamily="2" charset="-122"/>
                <a:cs typeface="Times New Roman" panose="02020603050405020304" pitchFamily="18" charset="0"/>
              </a:rPr>
              <a:t>第二批：</a:t>
            </a:r>
            <a:endParaRPr lang="zh-CN" altLang="en-US" sz="3600">
              <a:ea typeface="宋体" panose="02010600030101010101" pitchFamily="2" charset="-122"/>
            </a:endParaRPr>
          </a:p>
        </p:txBody>
      </p:sp>
      <p:sp>
        <p:nvSpPr>
          <p:cNvPr id="590855" name="Rectangle 7">
            <a:extLst>
              <a:ext uri="{FF2B5EF4-FFF2-40B4-BE49-F238E27FC236}">
                <a16:creationId xmlns:a16="http://schemas.microsoft.com/office/drawing/2014/main" id="{8F69937F-C787-4D5C-A679-8D991C0D2E77}"/>
              </a:ext>
            </a:extLst>
          </p:cNvPr>
          <p:cNvSpPr>
            <a:spLocks noChangeArrowheads="1"/>
          </p:cNvSpPr>
          <p:nvPr/>
        </p:nvSpPr>
        <p:spPr bwMode="auto">
          <a:xfrm>
            <a:off x="1258888" y="5373688"/>
            <a:ext cx="7416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a:solidFill>
                  <a:schemeClr val="tx1"/>
                </a:solidFill>
                <a:ea typeface="宋体" panose="02010600030101010101" pitchFamily="2" charset="-122"/>
                <a:cs typeface="Times New Roman" panose="02020603050405020304" pitchFamily="18" charset="0"/>
              </a:rPr>
              <a:t>HCFC-22, HCFC-123, HCFC-124, HCFC-141, HCFC-142, CCl</a:t>
            </a:r>
            <a:r>
              <a:rPr lang="en-US" altLang="zh-CN" sz="2800" baseline="-25000">
                <a:solidFill>
                  <a:schemeClr val="tx1"/>
                </a:solidFill>
                <a:ea typeface="宋体" panose="02010600030101010101" pitchFamily="2" charset="-122"/>
                <a:cs typeface="Times New Roman" panose="02020603050405020304" pitchFamily="18" charset="0"/>
              </a:rPr>
              <a:t>4</a:t>
            </a:r>
            <a:r>
              <a:rPr lang="en-US" altLang="zh-CN" sz="2800">
                <a:solidFill>
                  <a:schemeClr val="tx1"/>
                </a:solidFill>
                <a:ea typeface="宋体" panose="02010600030101010101" pitchFamily="2" charset="-122"/>
                <a:cs typeface="Times New Roman" panose="02020603050405020304" pitchFamily="18" charset="0"/>
              </a:rPr>
              <a:t>, CH</a:t>
            </a:r>
            <a:r>
              <a:rPr lang="en-US" altLang="zh-CN" sz="2800" baseline="-25000">
                <a:solidFill>
                  <a:schemeClr val="tx1"/>
                </a:solidFill>
                <a:ea typeface="宋体" panose="02010600030101010101" pitchFamily="2" charset="-122"/>
                <a:cs typeface="Times New Roman" panose="02020603050405020304" pitchFamily="18" charset="0"/>
              </a:rPr>
              <a:t>3</a:t>
            </a:r>
            <a:r>
              <a:rPr lang="en-US" altLang="zh-CN" sz="2800">
                <a:solidFill>
                  <a:schemeClr val="tx1"/>
                </a:solidFill>
                <a:ea typeface="宋体" panose="02010600030101010101" pitchFamily="2" charset="-122"/>
                <a:cs typeface="Times New Roman" panose="02020603050405020304" pitchFamily="18" charset="0"/>
              </a:rPr>
              <a:t>Cl, </a:t>
            </a:r>
            <a:r>
              <a:rPr lang="zh-CN" altLang="en-US" sz="2800">
                <a:solidFill>
                  <a:schemeClr val="tx1"/>
                </a:solidFill>
                <a:ea typeface="宋体" panose="02010600030101010101" pitchFamily="2" charset="-122"/>
                <a:cs typeface="Times New Roman" panose="02020603050405020304" pitchFamily="18" charset="0"/>
              </a:rPr>
              <a:t>甲基溴</a:t>
            </a:r>
            <a:endParaRPr lang="zh-CN" altLang="en-US" sz="2800">
              <a:solidFill>
                <a:schemeClr val="tx1"/>
              </a:solidFill>
              <a:ea typeface="宋体" panose="02010600030101010101" pitchFamily="2" charset="-122"/>
            </a:endParaRPr>
          </a:p>
        </p:txBody>
      </p:sp>
    </p:spTree>
    <p:extLst>
      <p:ext uri="{BB962C8B-B14F-4D97-AF65-F5344CB8AC3E}">
        <p14:creationId xmlns:p14="http://schemas.microsoft.com/office/powerpoint/2010/main" val="2536814102"/>
      </p:ext>
    </p:extLst>
  </p:cSld>
  <p:clrMapOvr>
    <a:masterClrMapping/>
  </p:clrMapOvr>
  <p:transition>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a:extLst>
              <a:ext uri="{FF2B5EF4-FFF2-40B4-BE49-F238E27FC236}">
                <a16:creationId xmlns:a16="http://schemas.microsoft.com/office/drawing/2014/main" id="{D78CEE8A-E26F-44DF-8314-AC78CB0231B6}"/>
              </a:ext>
            </a:extLst>
          </p:cNvPr>
          <p:cNvSpPr>
            <a:spLocks noGrp="1" noChangeArrowheads="1"/>
          </p:cNvSpPr>
          <p:nvPr>
            <p:ph type="title"/>
          </p:nvPr>
        </p:nvSpPr>
        <p:spPr>
          <a:xfrm>
            <a:off x="228600" y="152400"/>
            <a:ext cx="8686800" cy="701675"/>
          </a:xfrm>
        </p:spPr>
        <p:txBody>
          <a:bodyPr/>
          <a:lstStyle/>
          <a:p>
            <a:r>
              <a:rPr lang="en-US" altLang="zh-CN" sz="4000" b="1">
                <a:ea typeface="楷体_GB2312" pitchFamily="49" charset="-122"/>
              </a:rPr>
              <a:t>《</a:t>
            </a:r>
            <a:r>
              <a:rPr lang="zh-CN" altLang="en-US" sz="4000" b="1">
                <a:ea typeface="楷体_GB2312" pitchFamily="49" charset="-122"/>
              </a:rPr>
              <a:t>议定书</a:t>
            </a:r>
            <a:r>
              <a:rPr lang="en-US" altLang="zh-CN" sz="4000" b="1">
                <a:ea typeface="楷体_GB2312" pitchFamily="49" charset="-122"/>
              </a:rPr>
              <a:t>》 CFCs</a:t>
            </a:r>
            <a:r>
              <a:rPr lang="zh-CN" altLang="en-US" sz="4000" b="1">
                <a:ea typeface="楷体_GB2312" pitchFamily="49" charset="-122"/>
              </a:rPr>
              <a:t>淘汰时间表</a:t>
            </a:r>
          </a:p>
        </p:txBody>
      </p:sp>
      <p:sp>
        <p:nvSpPr>
          <p:cNvPr id="521219" name="Rectangle 3">
            <a:extLst>
              <a:ext uri="{FF2B5EF4-FFF2-40B4-BE49-F238E27FC236}">
                <a16:creationId xmlns:a16="http://schemas.microsoft.com/office/drawing/2014/main" id="{083642AC-9DDA-49B4-ABF5-AC07A713C657}"/>
              </a:ext>
            </a:extLst>
          </p:cNvPr>
          <p:cNvSpPr>
            <a:spLocks noGrp="1" noChangeArrowheads="1"/>
          </p:cNvSpPr>
          <p:nvPr>
            <p:ph type="body" idx="1"/>
          </p:nvPr>
        </p:nvSpPr>
        <p:spPr/>
        <p:txBody>
          <a:bodyPr/>
          <a:lstStyle/>
          <a:p>
            <a:endParaRPr lang="zh-CN" altLang="zh-CN"/>
          </a:p>
        </p:txBody>
      </p:sp>
      <p:graphicFrame>
        <p:nvGraphicFramePr>
          <p:cNvPr id="521220" name="Object 4">
            <a:extLst>
              <a:ext uri="{FF2B5EF4-FFF2-40B4-BE49-F238E27FC236}">
                <a16:creationId xmlns:a16="http://schemas.microsoft.com/office/drawing/2014/main" id="{D548C11E-9A52-457D-9115-7B031AC6D23E}"/>
              </a:ext>
            </a:extLst>
          </p:cNvPr>
          <p:cNvGraphicFramePr>
            <a:graphicFrameLocks/>
          </p:cNvGraphicFramePr>
          <p:nvPr/>
        </p:nvGraphicFramePr>
        <p:xfrm>
          <a:off x="82550" y="1377950"/>
          <a:ext cx="8975725" cy="5464175"/>
        </p:xfrm>
        <a:graphic>
          <a:graphicData uri="http://schemas.openxmlformats.org/presentationml/2006/ole">
            <mc:AlternateContent xmlns:mc="http://schemas.openxmlformats.org/markup-compatibility/2006">
              <mc:Choice xmlns:v="urn:schemas-microsoft-com:vml" Requires="v">
                <p:oleObj spid="_x0000_s810001" name="Image" r:id="rId4" imgW="18883163" imgH="10826685" progId="Photoshop.Image.5">
                  <p:embed/>
                </p:oleObj>
              </mc:Choice>
              <mc:Fallback>
                <p:oleObj name="Image" r:id="rId4" imgW="18883163" imgH="10826685" progId="Photoshop.Image.5">
                  <p:embed/>
                  <p:pic>
                    <p:nvPicPr>
                      <p:cNvPr id="521220" name="Object 4">
                        <a:extLst>
                          <a:ext uri="{FF2B5EF4-FFF2-40B4-BE49-F238E27FC236}">
                            <a16:creationId xmlns:a16="http://schemas.microsoft.com/office/drawing/2014/main" id="{D548C11E-9A52-457D-9115-7B031AC6D23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50" y="1377950"/>
                        <a:ext cx="8975725" cy="546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1221" name="Rectangle 5">
            <a:extLst>
              <a:ext uri="{FF2B5EF4-FFF2-40B4-BE49-F238E27FC236}">
                <a16:creationId xmlns:a16="http://schemas.microsoft.com/office/drawing/2014/main" id="{EBC0CEC3-4364-4954-A1EF-FE30DAADF3F8}"/>
              </a:ext>
            </a:extLst>
          </p:cNvPr>
          <p:cNvSpPr>
            <a:spLocks noChangeArrowheads="1"/>
          </p:cNvSpPr>
          <p:nvPr/>
        </p:nvSpPr>
        <p:spPr bwMode="auto">
          <a:xfrm>
            <a:off x="2819400" y="685800"/>
            <a:ext cx="5638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4000">
                <a:ea typeface="宋体" panose="02010600030101010101" pitchFamily="2" charset="-122"/>
                <a:cs typeface="Times New Roman" panose="02020603050405020304" pitchFamily="18" charset="0"/>
              </a:rPr>
              <a:t>Chlorofluorocarbon</a:t>
            </a:r>
            <a:endParaRPr lang="en-US" altLang="zh-CN" sz="4000">
              <a:ea typeface="宋体" panose="02010600030101010101" pitchFamily="2" charset="-122"/>
            </a:endParaRPr>
          </a:p>
        </p:txBody>
      </p:sp>
    </p:spTree>
    <p:extLst>
      <p:ext uri="{BB962C8B-B14F-4D97-AF65-F5344CB8AC3E}">
        <p14:creationId xmlns:p14="http://schemas.microsoft.com/office/powerpoint/2010/main" val="2407803703"/>
      </p:ext>
    </p:extLst>
  </p:cSld>
  <p:clrMapOvr>
    <a:masterClrMapping/>
  </p:clrMapOvr>
  <p:transition>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a:extLst>
              <a:ext uri="{FF2B5EF4-FFF2-40B4-BE49-F238E27FC236}">
                <a16:creationId xmlns:a16="http://schemas.microsoft.com/office/drawing/2014/main" id="{71D65A73-E840-40AB-BF5B-C20EFE4BAA29}"/>
              </a:ext>
            </a:extLst>
          </p:cNvPr>
          <p:cNvSpPr>
            <a:spLocks noChangeArrowheads="1"/>
          </p:cNvSpPr>
          <p:nvPr/>
        </p:nvSpPr>
        <p:spPr bwMode="auto">
          <a:xfrm>
            <a:off x="0" y="228600"/>
            <a:ext cx="3200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sz="2000">
              <a:solidFill>
                <a:srgbClr val="FF6600"/>
              </a:solidFill>
              <a:effectLst>
                <a:outerShdw blurRad="38100" dist="38100" dir="2700000" algn="tl">
                  <a:srgbClr val="000000"/>
                </a:outerShdw>
              </a:effectLst>
              <a:ea typeface="宋体" panose="02010600030101010101" pitchFamily="2" charset="-122"/>
            </a:endParaRPr>
          </a:p>
        </p:txBody>
      </p:sp>
      <p:sp>
        <p:nvSpPr>
          <p:cNvPr id="522243" name="Rectangle 3">
            <a:extLst>
              <a:ext uri="{FF2B5EF4-FFF2-40B4-BE49-F238E27FC236}">
                <a16:creationId xmlns:a16="http://schemas.microsoft.com/office/drawing/2014/main" id="{B0B25411-99B5-47B5-95C2-F51039FA44B8}"/>
              </a:ext>
            </a:extLst>
          </p:cNvPr>
          <p:cNvSpPr>
            <a:spLocks noGrp="1" noChangeArrowheads="1"/>
          </p:cNvSpPr>
          <p:nvPr>
            <p:ph type="title"/>
          </p:nvPr>
        </p:nvSpPr>
        <p:spPr>
          <a:xfrm>
            <a:off x="0" y="152400"/>
            <a:ext cx="8915400" cy="701675"/>
          </a:xfrm>
          <a:noFill/>
          <a:ln/>
        </p:spPr>
        <p:txBody>
          <a:bodyPr/>
          <a:lstStyle/>
          <a:p>
            <a:r>
              <a:rPr lang="en-US" altLang="zh-CN" sz="4000" b="1">
                <a:ea typeface="楷体_GB2312" pitchFamily="49" charset="-122"/>
              </a:rPr>
              <a:t>《</a:t>
            </a:r>
            <a:r>
              <a:rPr lang="zh-CN" altLang="en-US" sz="4000" b="1">
                <a:ea typeface="楷体_GB2312" pitchFamily="49" charset="-122"/>
              </a:rPr>
              <a:t>议定书</a:t>
            </a:r>
            <a:r>
              <a:rPr lang="en-US" altLang="zh-CN" sz="4000" b="1">
                <a:ea typeface="楷体_GB2312" pitchFamily="49" charset="-122"/>
              </a:rPr>
              <a:t>》HCFCs</a:t>
            </a:r>
            <a:r>
              <a:rPr lang="zh-CN" altLang="en-US" sz="4000" b="1">
                <a:ea typeface="楷体_GB2312" pitchFamily="49" charset="-122"/>
              </a:rPr>
              <a:t>淘汰时间表</a:t>
            </a:r>
          </a:p>
        </p:txBody>
      </p:sp>
      <p:graphicFrame>
        <p:nvGraphicFramePr>
          <p:cNvPr id="522244" name="Object 4">
            <a:extLst>
              <a:ext uri="{FF2B5EF4-FFF2-40B4-BE49-F238E27FC236}">
                <a16:creationId xmlns:a16="http://schemas.microsoft.com/office/drawing/2014/main" id="{9829452E-C1BF-46C6-8F65-F9FAADCE586A}"/>
              </a:ext>
            </a:extLst>
          </p:cNvPr>
          <p:cNvGraphicFramePr>
            <a:graphicFrameLocks/>
          </p:cNvGraphicFramePr>
          <p:nvPr/>
        </p:nvGraphicFramePr>
        <p:xfrm>
          <a:off x="77788" y="1593850"/>
          <a:ext cx="9055100" cy="5257800"/>
        </p:xfrm>
        <a:graphic>
          <a:graphicData uri="http://schemas.openxmlformats.org/presentationml/2006/ole">
            <mc:AlternateContent xmlns:mc="http://schemas.openxmlformats.org/markup-compatibility/2006">
              <mc:Choice xmlns:v="urn:schemas-microsoft-com:vml" Requires="v">
                <p:oleObj spid="_x0000_s811025" name="Image" r:id="rId4" imgW="18921285" imgH="10941052" progId="Photoshop.Image.5">
                  <p:embed/>
                </p:oleObj>
              </mc:Choice>
              <mc:Fallback>
                <p:oleObj name="Image" r:id="rId4" imgW="18921285" imgH="10941052" progId="Photoshop.Image.5">
                  <p:embed/>
                  <p:pic>
                    <p:nvPicPr>
                      <p:cNvPr id="522244" name="Object 4">
                        <a:extLst>
                          <a:ext uri="{FF2B5EF4-FFF2-40B4-BE49-F238E27FC236}">
                            <a16:creationId xmlns:a16="http://schemas.microsoft.com/office/drawing/2014/main" id="{9829452E-C1BF-46C6-8F65-F9FAADCE58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88" y="1593850"/>
                        <a:ext cx="9055100"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22245" name="Rectangle 5">
            <a:extLst>
              <a:ext uri="{FF2B5EF4-FFF2-40B4-BE49-F238E27FC236}">
                <a16:creationId xmlns:a16="http://schemas.microsoft.com/office/drawing/2014/main" id="{9B2E98D0-4895-4F70-9968-F99A01412620}"/>
              </a:ext>
            </a:extLst>
          </p:cNvPr>
          <p:cNvSpPr>
            <a:spLocks noChangeArrowheads="1"/>
          </p:cNvSpPr>
          <p:nvPr/>
        </p:nvSpPr>
        <p:spPr bwMode="auto">
          <a:xfrm>
            <a:off x="457200" y="685800"/>
            <a:ext cx="8534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600">
                <a:ea typeface="宋体" panose="02010600030101010101" pitchFamily="2" charset="-122"/>
                <a:cs typeface="Times New Roman" panose="02020603050405020304" pitchFamily="18" charset="0"/>
              </a:rPr>
              <a:t>Hydrogen Containing Chlorofluorocarbon</a:t>
            </a:r>
            <a:endParaRPr lang="en-US" altLang="zh-CN" sz="3600">
              <a:ea typeface="宋体" panose="02010600030101010101" pitchFamily="2" charset="-122"/>
            </a:endParaRPr>
          </a:p>
        </p:txBody>
      </p:sp>
    </p:spTree>
    <p:extLst>
      <p:ext uri="{BB962C8B-B14F-4D97-AF65-F5344CB8AC3E}">
        <p14:creationId xmlns:p14="http://schemas.microsoft.com/office/powerpoint/2010/main" val="2248513382"/>
      </p:ext>
    </p:extLst>
  </p:cSld>
  <p:clrMapOvr>
    <a:masterClrMapping/>
  </p:clrMapOvr>
  <p:transition>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1026">
            <a:extLst>
              <a:ext uri="{FF2B5EF4-FFF2-40B4-BE49-F238E27FC236}">
                <a16:creationId xmlns:a16="http://schemas.microsoft.com/office/drawing/2014/main" id="{FCBC6C30-BE3A-43D4-96C0-EBD3DCC0FFC1}"/>
              </a:ext>
            </a:extLst>
          </p:cNvPr>
          <p:cNvSpPr>
            <a:spLocks noGrp="1" noChangeArrowheads="1"/>
          </p:cNvSpPr>
          <p:nvPr>
            <p:ph type="title"/>
          </p:nvPr>
        </p:nvSpPr>
        <p:spPr>
          <a:xfrm>
            <a:off x="914400" y="533400"/>
            <a:ext cx="7848600" cy="823913"/>
          </a:xfrm>
        </p:spPr>
        <p:txBody>
          <a:bodyPr/>
          <a:lstStyle/>
          <a:p>
            <a:pPr algn="l"/>
            <a:r>
              <a:rPr kumimoji="1" lang="zh-CN" altLang="en-US" sz="4800" b="1">
                <a:latin typeface="楷体_GB2312" pitchFamily="49" charset="-122"/>
                <a:ea typeface="楷体_GB2312" pitchFamily="49" charset="-122"/>
                <a:sym typeface="Symbol" panose="05050102010706020507" pitchFamily="18" charset="2"/>
              </a:rPr>
              <a:t>离心式</a:t>
            </a:r>
            <a:r>
              <a:rPr kumimoji="1" lang="en-US" altLang="zh-CN" sz="4800" b="1">
                <a:latin typeface="楷体_GB2312" pitchFamily="49" charset="-122"/>
                <a:ea typeface="楷体_GB2312" pitchFamily="49" charset="-122"/>
                <a:sym typeface="Symbol" panose="05050102010706020507" pitchFamily="18" charset="2"/>
              </a:rPr>
              <a:t>(</a:t>
            </a:r>
            <a:r>
              <a:rPr lang="en-US" altLang="zh-CN" b="1">
                <a:latin typeface="Times New Roman" panose="02020603050405020304" pitchFamily="18" charset="0"/>
                <a:ea typeface="楷体_GB2312" pitchFamily="49" charset="-122"/>
              </a:rPr>
              <a:t>Centrifugal</a:t>
            </a:r>
            <a:r>
              <a:rPr kumimoji="1" lang="en-US" altLang="zh-CN" sz="4800" b="1">
                <a:latin typeface="楷体_GB2312" pitchFamily="49" charset="-122"/>
                <a:ea typeface="楷体_GB2312" pitchFamily="49" charset="-122"/>
                <a:sym typeface="Symbol" panose="05050102010706020507" pitchFamily="18" charset="2"/>
              </a:rPr>
              <a:t>)</a:t>
            </a:r>
            <a:r>
              <a:rPr kumimoji="1" lang="zh-CN" altLang="en-US" sz="4800" b="1">
                <a:latin typeface="楷体_GB2312" pitchFamily="49" charset="-122"/>
                <a:ea typeface="楷体_GB2312" pitchFamily="49" charset="-122"/>
                <a:sym typeface="Symbol" panose="05050102010706020507" pitchFamily="18" charset="2"/>
              </a:rPr>
              <a:t>压缩机</a:t>
            </a:r>
          </a:p>
        </p:txBody>
      </p:sp>
      <p:pic>
        <p:nvPicPr>
          <p:cNvPr id="616452" name="Picture 1028">
            <a:extLst>
              <a:ext uri="{FF2B5EF4-FFF2-40B4-BE49-F238E27FC236}">
                <a16:creationId xmlns:a16="http://schemas.microsoft.com/office/drawing/2014/main" id="{6DFDA6AC-E01A-4550-8C8E-4111563F7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653" r="16653"/>
          <a:stretch>
            <a:fillRect/>
          </a:stretch>
        </p:blipFill>
        <p:spPr bwMode="auto">
          <a:xfrm>
            <a:off x="304800" y="1600200"/>
            <a:ext cx="4629150" cy="4835525"/>
          </a:xfrm>
          <a:prstGeom prst="rect">
            <a:avLst/>
          </a:prstGeom>
          <a:noFill/>
          <a:extLst>
            <a:ext uri="{909E8E84-426E-40DD-AFC4-6F175D3DCCD1}">
              <a14:hiddenFill xmlns:a14="http://schemas.microsoft.com/office/drawing/2010/main">
                <a:solidFill>
                  <a:srgbClr val="FFFFFF"/>
                </a:solidFill>
              </a14:hiddenFill>
            </a:ext>
          </a:extLst>
        </p:spPr>
      </p:pic>
      <p:pic>
        <p:nvPicPr>
          <p:cNvPr id="616453" name="Picture 1029">
            <a:extLst>
              <a:ext uri="{FF2B5EF4-FFF2-40B4-BE49-F238E27FC236}">
                <a16:creationId xmlns:a16="http://schemas.microsoft.com/office/drawing/2014/main" id="{66D2EECA-F479-469A-B79E-0740B31B5E3A}"/>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l="38141"/>
          <a:stretch>
            <a:fillRect/>
          </a:stretch>
        </p:blipFill>
        <p:spPr>
          <a:xfrm>
            <a:off x="5105400" y="2133600"/>
            <a:ext cx="3768725" cy="38877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a:extLst>
              <a:ext uri="{FF2B5EF4-FFF2-40B4-BE49-F238E27FC236}">
                <a16:creationId xmlns:a16="http://schemas.microsoft.com/office/drawing/2014/main" id="{6C349E93-318D-4C66-907C-4EE4FCA6B3AB}"/>
              </a:ext>
            </a:extLst>
          </p:cNvPr>
          <p:cNvSpPr>
            <a:spLocks noGrp="1" noChangeArrowheads="1"/>
          </p:cNvSpPr>
          <p:nvPr>
            <p:ph type="title"/>
          </p:nvPr>
        </p:nvSpPr>
        <p:spPr>
          <a:xfrm>
            <a:off x="381000" y="495300"/>
            <a:ext cx="8763000" cy="762000"/>
          </a:xfrm>
        </p:spPr>
        <p:txBody>
          <a:bodyPr/>
          <a:lstStyle/>
          <a:p>
            <a:r>
              <a:rPr lang="zh-CN" altLang="en-US" b="1">
                <a:ea typeface="楷体_GB2312" pitchFamily="49" charset="-122"/>
              </a:rPr>
              <a:t>发达国家</a:t>
            </a:r>
            <a:r>
              <a:rPr lang="en-US" altLang="zh-CN" b="1">
                <a:ea typeface="楷体_GB2312" pitchFamily="49" charset="-122"/>
              </a:rPr>
              <a:t>HCFCs</a:t>
            </a:r>
            <a:r>
              <a:rPr lang="zh-CN" altLang="en-US" b="1">
                <a:ea typeface="楷体_GB2312" pitchFamily="49" charset="-122"/>
              </a:rPr>
              <a:t>禁用时间表</a:t>
            </a:r>
          </a:p>
        </p:txBody>
      </p:sp>
      <p:sp>
        <p:nvSpPr>
          <p:cNvPr id="523267" name="Rectangle 3">
            <a:extLst>
              <a:ext uri="{FF2B5EF4-FFF2-40B4-BE49-F238E27FC236}">
                <a16:creationId xmlns:a16="http://schemas.microsoft.com/office/drawing/2014/main" id="{F5B362F4-0AD8-4B6A-9B6D-8C7F91C93192}"/>
              </a:ext>
            </a:extLst>
          </p:cNvPr>
          <p:cNvSpPr>
            <a:spLocks noGrp="1" noChangeArrowheads="1"/>
          </p:cNvSpPr>
          <p:nvPr>
            <p:ph type="body" sz="half" idx="2"/>
          </p:nvPr>
        </p:nvSpPr>
        <p:spPr>
          <a:xfrm>
            <a:off x="228600" y="1676400"/>
            <a:ext cx="8686800" cy="4724400"/>
          </a:xfrm>
        </p:spPr>
        <p:txBody>
          <a:bodyPr/>
          <a:lstStyle/>
          <a:p>
            <a:pPr algn="just">
              <a:buFontTx/>
              <a:buNone/>
            </a:pPr>
            <a:r>
              <a:rPr lang="zh-CN" altLang="en-US" sz="2800">
                <a:latin typeface="Times New Roman" panose="02020603050405020304" pitchFamily="18" charset="0"/>
                <a:sym typeface="Symbol" panose="05050102010706020507" pitchFamily="18" charset="2"/>
              </a:rPr>
              <a:t>美国                      </a:t>
            </a:r>
            <a:r>
              <a:rPr lang="en-US" altLang="zh-CN" sz="2800">
                <a:latin typeface="Times New Roman" panose="02020603050405020304" pitchFamily="18" charset="0"/>
                <a:sym typeface="Symbol" panose="05050102010706020507" pitchFamily="18" charset="2"/>
              </a:rPr>
              <a:t>2003.1.1:  </a:t>
            </a:r>
            <a:r>
              <a:rPr lang="zh-CN" altLang="en-US" sz="2800">
                <a:latin typeface="Times New Roman" panose="02020603050405020304" pitchFamily="18" charset="0"/>
                <a:sym typeface="Symbol" panose="05050102010706020507" pitchFamily="18" charset="2"/>
              </a:rPr>
              <a:t>作发泡剂用的</a:t>
            </a:r>
            <a:r>
              <a:rPr lang="en-US" altLang="zh-CN" sz="2800">
                <a:latin typeface="Times New Roman" panose="02020603050405020304" pitchFamily="18" charset="0"/>
                <a:sym typeface="Symbol" panose="05050102010706020507" pitchFamily="18" charset="2"/>
              </a:rPr>
              <a:t>HCFC-141b</a:t>
            </a:r>
          </a:p>
          <a:p>
            <a:pPr algn="just">
              <a:buFontTx/>
              <a:buNone/>
            </a:pPr>
            <a:r>
              <a:rPr lang="en-US" altLang="zh-CN" sz="2800">
                <a:latin typeface="Times New Roman" panose="02020603050405020304" pitchFamily="18" charset="0"/>
                <a:sym typeface="Symbol" panose="05050102010706020507" pitchFamily="18" charset="2"/>
              </a:rPr>
              <a:t>                                               </a:t>
            </a:r>
            <a:r>
              <a:rPr lang="zh-CN" altLang="zh-CN" sz="2800">
                <a:latin typeface="Times New Roman" panose="02020603050405020304" pitchFamily="18" charset="0"/>
                <a:sym typeface="Symbol" panose="05050102010706020507" pitchFamily="18" charset="2"/>
              </a:rPr>
              <a:t>将被禁用</a:t>
            </a:r>
          </a:p>
          <a:p>
            <a:pPr algn="just">
              <a:buFontTx/>
              <a:buNone/>
            </a:pPr>
            <a:r>
              <a:rPr lang="zh-CN" altLang="zh-CN" sz="2800">
                <a:latin typeface="Times New Roman" panose="02020603050405020304" pitchFamily="18" charset="0"/>
                <a:sym typeface="Symbol" panose="05050102010706020507" pitchFamily="18" charset="2"/>
              </a:rPr>
              <a:t>                              </a:t>
            </a:r>
            <a:r>
              <a:rPr lang="en-US" altLang="zh-CN" sz="2800">
                <a:latin typeface="Times New Roman" panose="02020603050405020304" pitchFamily="18" charset="0"/>
                <a:sym typeface="Symbol" panose="05050102010706020507" pitchFamily="18" charset="2"/>
              </a:rPr>
              <a:t>2010.1.1:  </a:t>
            </a:r>
            <a:r>
              <a:rPr lang="zh-CN" altLang="en-US" sz="2800">
                <a:latin typeface="Times New Roman" panose="02020603050405020304" pitchFamily="18" charset="0"/>
                <a:sym typeface="Symbol" panose="05050102010706020507" pitchFamily="18" charset="2"/>
              </a:rPr>
              <a:t>停止</a:t>
            </a:r>
            <a:r>
              <a:rPr lang="en-US" altLang="zh-CN" sz="2800">
                <a:latin typeface="Times New Roman" panose="02020603050405020304" pitchFamily="18" charset="0"/>
                <a:sym typeface="Symbol" panose="05050102010706020507" pitchFamily="18" charset="2"/>
              </a:rPr>
              <a:t>HCFC-22</a:t>
            </a:r>
            <a:r>
              <a:rPr lang="zh-CN" altLang="en-US" sz="2800">
                <a:latin typeface="Times New Roman" panose="02020603050405020304" pitchFamily="18" charset="0"/>
                <a:sym typeface="Symbol" panose="05050102010706020507" pitchFamily="18" charset="2"/>
              </a:rPr>
              <a:t>和</a:t>
            </a:r>
            <a:r>
              <a:rPr lang="en-US" altLang="zh-CN" sz="2800">
                <a:latin typeface="Times New Roman" panose="02020603050405020304" pitchFamily="18" charset="0"/>
                <a:sym typeface="Symbol" panose="05050102010706020507" pitchFamily="18" charset="2"/>
              </a:rPr>
              <a:t>142b</a:t>
            </a:r>
            <a:r>
              <a:rPr lang="zh-CN" altLang="en-US" sz="2800">
                <a:latin typeface="Times New Roman" panose="02020603050405020304" pitchFamily="18" charset="0"/>
                <a:sym typeface="Symbol" panose="05050102010706020507" pitchFamily="18" charset="2"/>
              </a:rPr>
              <a:t>的生产</a:t>
            </a:r>
          </a:p>
          <a:p>
            <a:pPr algn="just">
              <a:buFontTx/>
              <a:buNone/>
            </a:pPr>
            <a:r>
              <a:rPr lang="zh-CN" altLang="en-US" sz="2800">
                <a:latin typeface="Times New Roman" panose="02020603050405020304" pitchFamily="18" charset="0"/>
                <a:sym typeface="Symbol" panose="05050102010706020507" pitchFamily="18" charset="2"/>
              </a:rPr>
              <a:t>                              </a:t>
            </a:r>
            <a:r>
              <a:rPr lang="en-US" altLang="zh-CN" sz="2800">
                <a:latin typeface="Times New Roman" panose="02020603050405020304" pitchFamily="18" charset="0"/>
                <a:sym typeface="Symbol" panose="05050102010706020507" pitchFamily="18" charset="2"/>
              </a:rPr>
              <a:t>2015.1.1:  </a:t>
            </a:r>
            <a:r>
              <a:rPr lang="zh-CN" altLang="en-US" sz="2800">
                <a:latin typeface="Times New Roman" panose="02020603050405020304" pitchFamily="18" charset="0"/>
                <a:sym typeface="Symbol" panose="05050102010706020507" pitchFamily="18" charset="2"/>
              </a:rPr>
              <a:t>停止</a:t>
            </a:r>
            <a:r>
              <a:rPr lang="en-US" altLang="zh-CN" sz="2800">
                <a:latin typeface="Times New Roman" panose="02020603050405020304" pitchFamily="18" charset="0"/>
                <a:sym typeface="Symbol" panose="05050102010706020507" pitchFamily="18" charset="2"/>
              </a:rPr>
              <a:t>HCFC-123</a:t>
            </a:r>
            <a:r>
              <a:rPr lang="zh-CN" altLang="en-US" sz="2800">
                <a:latin typeface="Times New Roman" panose="02020603050405020304" pitchFamily="18" charset="0"/>
                <a:sym typeface="Symbol" panose="05050102010706020507" pitchFamily="18" charset="2"/>
              </a:rPr>
              <a:t>和</a:t>
            </a:r>
            <a:r>
              <a:rPr lang="en-US" altLang="zh-CN" sz="2800">
                <a:latin typeface="Times New Roman" panose="02020603050405020304" pitchFamily="18" charset="0"/>
                <a:sym typeface="Symbol" panose="05050102010706020507" pitchFamily="18" charset="2"/>
              </a:rPr>
              <a:t>124</a:t>
            </a:r>
            <a:r>
              <a:rPr lang="zh-CN" altLang="en-US" sz="2800">
                <a:latin typeface="Times New Roman" panose="02020603050405020304" pitchFamily="18" charset="0"/>
                <a:sym typeface="Symbol" panose="05050102010706020507" pitchFamily="18" charset="2"/>
              </a:rPr>
              <a:t>的生产</a:t>
            </a:r>
          </a:p>
          <a:p>
            <a:pPr algn="just">
              <a:buFontTx/>
              <a:buNone/>
            </a:pPr>
            <a:r>
              <a:rPr lang="zh-CN" altLang="en-US" sz="2800">
                <a:latin typeface="Times New Roman" panose="02020603050405020304" pitchFamily="18" charset="0"/>
                <a:sym typeface="Symbol" panose="05050102010706020507" pitchFamily="18" charset="2"/>
              </a:rPr>
              <a:t>                              </a:t>
            </a:r>
            <a:r>
              <a:rPr lang="en-US" altLang="zh-CN" sz="2800">
                <a:latin typeface="Times New Roman" panose="02020603050405020304" pitchFamily="18" charset="0"/>
                <a:sym typeface="Symbol" panose="05050102010706020507" pitchFamily="18" charset="2"/>
              </a:rPr>
              <a:t>2020.1.1:  HCFC-22</a:t>
            </a:r>
            <a:r>
              <a:rPr lang="zh-CN" altLang="en-US" sz="2800">
                <a:latin typeface="Times New Roman" panose="02020603050405020304" pitchFamily="18" charset="0"/>
                <a:sym typeface="Symbol" panose="05050102010706020507" pitchFamily="18" charset="2"/>
              </a:rPr>
              <a:t>和</a:t>
            </a:r>
            <a:r>
              <a:rPr lang="en-US" altLang="zh-CN" sz="2800">
                <a:latin typeface="Times New Roman" panose="02020603050405020304" pitchFamily="18" charset="0"/>
                <a:sym typeface="Symbol" panose="05050102010706020507" pitchFamily="18" charset="2"/>
              </a:rPr>
              <a:t>141b</a:t>
            </a:r>
            <a:r>
              <a:rPr lang="zh-CN" altLang="en-US" sz="2800">
                <a:latin typeface="Times New Roman" panose="02020603050405020304" pitchFamily="18" charset="0"/>
                <a:sym typeface="Symbol" panose="05050102010706020507" pitchFamily="18" charset="2"/>
              </a:rPr>
              <a:t>将被禁用</a:t>
            </a:r>
          </a:p>
          <a:p>
            <a:pPr algn="just">
              <a:buFontTx/>
              <a:buNone/>
            </a:pPr>
            <a:r>
              <a:rPr lang="zh-CN" altLang="en-US" sz="2800">
                <a:latin typeface="Times New Roman" panose="02020603050405020304" pitchFamily="18" charset="0"/>
                <a:sym typeface="Symbol" panose="05050102010706020507" pitchFamily="18" charset="2"/>
              </a:rPr>
              <a:t>                              </a:t>
            </a:r>
            <a:r>
              <a:rPr lang="en-US" altLang="zh-CN" sz="2800">
                <a:latin typeface="Times New Roman" panose="02020603050405020304" pitchFamily="18" charset="0"/>
                <a:sym typeface="Symbol" panose="05050102010706020507" pitchFamily="18" charset="2"/>
              </a:rPr>
              <a:t>2030.1.1:  HCFC-123</a:t>
            </a:r>
            <a:r>
              <a:rPr lang="zh-CN" altLang="en-US" sz="2800">
                <a:latin typeface="Times New Roman" panose="02020603050405020304" pitchFamily="18" charset="0"/>
                <a:sym typeface="Symbol" panose="05050102010706020507" pitchFamily="18" charset="2"/>
              </a:rPr>
              <a:t>和</a:t>
            </a:r>
            <a:r>
              <a:rPr lang="en-US" altLang="zh-CN" sz="2800">
                <a:latin typeface="Times New Roman" panose="02020603050405020304" pitchFamily="18" charset="0"/>
                <a:sym typeface="Symbol" panose="05050102010706020507" pitchFamily="18" charset="2"/>
              </a:rPr>
              <a:t>124</a:t>
            </a:r>
            <a:r>
              <a:rPr lang="zh-CN" altLang="en-US" sz="2800">
                <a:latin typeface="Times New Roman" panose="02020603050405020304" pitchFamily="18" charset="0"/>
                <a:sym typeface="Symbol" panose="05050102010706020507" pitchFamily="18" charset="2"/>
              </a:rPr>
              <a:t>将被禁用</a:t>
            </a:r>
          </a:p>
          <a:p>
            <a:pPr algn="just">
              <a:buFontTx/>
              <a:buNone/>
            </a:pPr>
            <a:r>
              <a:rPr lang="zh-CN" altLang="en-US" sz="2800">
                <a:latin typeface="Times New Roman" panose="02020603050405020304" pitchFamily="18" charset="0"/>
                <a:sym typeface="Symbol" panose="05050102010706020507" pitchFamily="18" charset="2"/>
              </a:rPr>
              <a:t>瑞士，意大利      </a:t>
            </a:r>
            <a:r>
              <a:rPr lang="en-US" altLang="zh-CN" sz="2800">
                <a:latin typeface="Times New Roman" panose="02020603050405020304" pitchFamily="18" charset="0"/>
                <a:sym typeface="Symbol" panose="05050102010706020507" pitchFamily="18" charset="2"/>
              </a:rPr>
              <a:t>2000.1.1:  HCFCs</a:t>
            </a:r>
            <a:r>
              <a:rPr lang="zh-CN" altLang="en-US" sz="2800">
                <a:latin typeface="Times New Roman" panose="02020603050405020304" pitchFamily="18" charset="0"/>
                <a:sym typeface="Symbol" panose="05050102010706020507" pitchFamily="18" charset="2"/>
              </a:rPr>
              <a:t>将被禁用</a:t>
            </a:r>
          </a:p>
          <a:p>
            <a:pPr algn="just">
              <a:buFontTx/>
              <a:buNone/>
            </a:pPr>
            <a:r>
              <a:rPr lang="zh-CN" altLang="en-US" sz="2800">
                <a:latin typeface="Times New Roman" panose="02020603050405020304" pitchFamily="18" charset="0"/>
                <a:sym typeface="Symbol" panose="05050102010706020507" pitchFamily="18" charset="2"/>
              </a:rPr>
              <a:t>德国                      </a:t>
            </a:r>
            <a:r>
              <a:rPr lang="en-US" altLang="zh-CN" sz="2800">
                <a:latin typeface="Times New Roman" panose="02020603050405020304" pitchFamily="18" charset="0"/>
                <a:sym typeface="Symbol" panose="05050102010706020507" pitchFamily="18" charset="2"/>
              </a:rPr>
              <a:t>2000.1.1:  HCFC-22</a:t>
            </a:r>
            <a:r>
              <a:rPr lang="zh-CN" altLang="en-US" sz="2800">
                <a:latin typeface="Times New Roman" panose="02020603050405020304" pitchFamily="18" charset="0"/>
                <a:sym typeface="Symbol" panose="05050102010706020507" pitchFamily="18" charset="2"/>
              </a:rPr>
              <a:t>将被禁用</a:t>
            </a:r>
          </a:p>
          <a:p>
            <a:pPr algn="just">
              <a:buFontTx/>
              <a:buNone/>
            </a:pPr>
            <a:r>
              <a:rPr lang="zh-CN" altLang="en-US" sz="2800">
                <a:latin typeface="Times New Roman" panose="02020603050405020304" pitchFamily="18" charset="0"/>
                <a:sym typeface="Symbol" panose="05050102010706020507" pitchFamily="18" charset="2"/>
              </a:rPr>
              <a:t>瑞典，加拿大      </a:t>
            </a:r>
            <a:r>
              <a:rPr lang="en-US" altLang="zh-CN" sz="2800">
                <a:latin typeface="Times New Roman" panose="02020603050405020304" pitchFamily="18" charset="0"/>
                <a:sym typeface="Symbol" panose="05050102010706020507" pitchFamily="18" charset="2"/>
              </a:rPr>
              <a:t>2010.1.1:  HCFCs</a:t>
            </a:r>
            <a:r>
              <a:rPr lang="zh-CN" altLang="en-US" sz="2800">
                <a:latin typeface="Times New Roman" panose="02020603050405020304" pitchFamily="18" charset="0"/>
                <a:sym typeface="Symbol" panose="05050102010706020507" pitchFamily="18" charset="2"/>
              </a:rPr>
              <a:t>将被禁用</a:t>
            </a:r>
          </a:p>
        </p:txBody>
      </p:sp>
    </p:spTree>
    <p:extLst>
      <p:ext uri="{BB962C8B-B14F-4D97-AF65-F5344CB8AC3E}">
        <p14:creationId xmlns:p14="http://schemas.microsoft.com/office/powerpoint/2010/main" val="1472120425"/>
      </p:ext>
    </p:extLst>
  </p:cSld>
  <p:clrMapOvr>
    <a:masterClrMapping/>
  </p:clrMapOvr>
  <p:transition>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a:extLst>
              <a:ext uri="{FF2B5EF4-FFF2-40B4-BE49-F238E27FC236}">
                <a16:creationId xmlns:a16="http://schemas.microsoft.com/office/drawing/2014/main" id="{3646F2D6-CDC8-4384-A07B-AF88FD02081A}"/>
              </a:ext>
            </a:extLst>
          </p:cNvPr>
          <p:cNvSpPr>
            <a:spLocks noGrp="1" noChangeArrowheads="1"/>
          </p:cNvSpPr>
          <p:nvPr>
            <p:ph type="title"/>
          </p:nvPr>
        </p:nvSpPr>
        <p:spPr>
          <a:xfrm>
            <a:off x="0" y="525463"/>
            <a:ext cx="9144000" cy="641350"/>
          </a:xfrm>
        </p:spPr>
        <p:txBody>
          <a:bodyPr/>
          <a:lstStyle/>
          <a:p>
            <a:r>
              <a:rPr lang="zh-CN" altLang="en-US" sz="3600" b="1">
                <a:ea typeface="楷体_GB2312" pitchFamily="49" charset="-122"/>
              </a:rPr>
              <a:t>发展中国家</a:t>
            </a:r>
            <a:r>
              <a:rPr lang="en-US" altLang="zh-CN" sz="3600" b="1">
                <a:ea typeface="楷体_GB2312" pitchFamily="49" charset="-122"/>
              </a:rPr>
              <a:t>CFC&amp;HCFC</a:t>
            </a:r>
            <a:r>
              <a:rPr lang="zh-CN" altLang="en-US" sz="3600" b="1">
                <a:ea typeface="楷体_GB2312" pitchFamily="49" charset="-122"/>
              </a:rPr>
              <a:t>削减及禁用时间表</a:t>
            </a:r>
          </a:p>
        </p:txBody>
      </p:sp>
      <p:sp>
        <p:nvSpPr>
          <p:cNvPr id="524291" name="Rectangle 3">
            <a:extLst>
              <a:ext uri="{FF2B5EF4-FFF2-40B4-BE49-F238E27FC236}">
                <a16:creationId xmlns:a16="http://schemas.microsoft.com/office/drawing/2014/main" id="{17BE623F-2E83-41C5-99EB-A0CC84D97BE2}"/>
              </a:ext>
            </a:extLst>
          </p:cNvPr>
          <p:cNvSpPr>
            <a:spLocks noGrp="1" noChangeArrowheads="1"/>
          </p:cNvSpPr>
          <p:nvPr>
            <p:ph type="body" sz="half" idx="2"/>
          </p:nvPr>
        </p:nvSpPr>
        <p:spPr>
          <a:xfrm>
            <a:off x="228600" y="1676400"/>
            <a:ext cx="8686800" cy="4724400"/>
          </a:xfrm>
        </p:spPr>
        <p:txBody>
          <a:bodyPr/>
          <a:lstStyle/>
          <a:p>
            <a:pPr algn="just">
              <a:buFontTx/>
              <a:buNone/>
            </a:pPr>
            <a:r>
              <a:rPr lang="en-US" altLang="zh-CN" sz="2800" dirty="0">
                <a:latin typeface="Times New Roman" panose="02020603050405020304" pitchFamily="18" charset="0"/>
                <a:sym typeface="Symbol" panose="05050102010706020507" pitchFamily="18" charset="2"/>
              </a:rPr>
              <a:t>1999.7.1         CFC-11</a:t>
            </a:r>
            <a:r>
              <a:rPr lang="zh-CN" altLang="en-US"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sym typeface="Symbol" panose="05050102010706020507" pitchFamily="18" charset="2"/>
              </a:rPr>
              <a:t>12</a:t>
            </a:r>
            <a:r>
              <a:rPr lang="zh-CN" altLang="en-US"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sym typeface="Symbol" panose="05050102010706020507" pitchFamily="18" charset="2"/>
              </a:rPr>
              <a:t>113</a:t>
            </a:r>
            <a:r>
              <a:rPr lang="zh-CN" altLang="en-US"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sym typeface="Symbol" panose="05050102010706020507" pitchFamily="18" charset="2"/>
              </a:rPr>
              <a:t>114</a:t>
            </a:r>
            <a:r>
              <a:rPr lang="zh-CN" altLang="en-US"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sym typeface="Symbol" panose="05050102010706020507" pitchFamily="18" charset="2"/>
              </a:rPr>
              <a:t>115</a:t>
            </a:r>
            <a:r>
              <a:rPr lang="zh-CN" altLang="en-US" sz="2800" dirty="0">
                <a:latin typeface="Times New Roman" panose="02020603050405020304" pitchFamily="18" charset="0"/>
                <a:sym typeface="Symbol" panose="05050102010706020507" pitchFamily="18" charset="2"/>
              </a:rPr>
              <a:t>控制在</a:t>
            </a:r>
          </a:p>
          <a:p>
            <a:pPr algn="just">
              <a:buFontTx/>
              <a:buNone/>
            </a:pPr>
            <a:r>
              <a:rPr lang="zh-CN" altLang="en-US" sz="2800" dirty="0">
                <a:latin typeface="Times New Roman" panose="02020603050405020304" pitchFamily="18" charset="0"/>
                <a:sym typeface="Symbol" panose="05050102010706020507" pitchFamily="18" charset="2"/>
              </a:rPr>
              <a:t>                       </a:t>
            </a:r>
            <a:r>
              <a:rPr lang="en-US" altLang="zh-CN" sz="2800" dirty="0">
                <a:latin typeface="Times New Roman" panose="02020603050405020304" pitchFamily="18" charset="0"/>
                <a:sym typeface="Symbol" panose="05050102010706020507" pitchFamily="18" charset="2"/>
              </a:rPr>
              <a:t>1995-1997</a:t>
            </a:r>
            <a:r>
              <a:rPr lang="zh-CN" altLang="en-US" sz="2800" dirty="0">
                <a:latin typeface="Times New Roman" panose="02020603050405020304" pitchFamily="18" charset="0"/>
                <a:sym typeface="Symbol" panose="05050102010706020507" pitchFamily="18" charset="2"/>
              </a:rPr>
              <a:t>年的平均水平</a:t>
            </a:r>
          </a:p>
          <a:p>
            <a:pPr algn="just">
              <a:buFontTx/>
              <a:buNone/>
            </a:pPr>
            <a:r>
              <a:rPr lang="en-US" altLang="zh-CN" sz="2800" dirty="0">
                <a:latin typeface="Times New Roman" panose="02020603050405020304" pitchFamily="18" charset="0"/>
                <a:sym typeface="Symbol" panose="05050102010706020507" pitchFamily="18" charset="2"/>
              </a:rPr>
              <a:t>2005.1.1         CFC-11</a:t>
            </a:r>
            <a:r>
              <a:rPr lang="zh-CN" altLang="en-US"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sym typeface="Symbol" panose="05050102010706020507" pitchFamily="18" charset="2"/>
              </a:rPr>
              <a:t>12</a:t>
            </a:r>
            <a:r>
              <a:rPr lang="zh-CN" altLang="en-US"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sym typeface="Symbol" panose="05050102010706020507" pitchFamily="18" charset="2"/>
              </a:rPr>
              <a:t>123</a:t>
            </a:r>
            <a:r>
              <a:rPr lang="zh-CN" altLang="en-US"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sym typeface="Symbol" panose="05050102010706020507" pitchFamily="18" charset="2"/>
              </a:rPr>
              <a:t>114</a:t>
            </a:r>
            <a:r>
              <a:rPr lang="zh-CN" altLang="en-US"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sym typeface="Symbol" panose="05050102010706020507" pitchFamily="18" charset="2"/>
              </a:rPr>
              <a:t>115</a:t>
            </a:r>
            <a:r>
              <a:rPr lang="zh-CN" altLang="en-US" sz="2800" dirty="0">
                <a:latin typeface="Times New Roman" panose="02020603050405020304" pitchFamily="18" charset="0"/>
                <a:sym typeface="Symbol" panose="05050102010706020507" pitchFamily="18" charset="2"/>
              </a:rPr>
              <a:t>减少</a:t>
            </a:r>
          </a:p>
          <a:p>
            <a:pPr>
              <a:buFontTx/>
              <a:buNone/>
            </a:pPr>
            <a:r>
              <a:rPr lang="zh-CN" altLang="en-US" sz="2800" dirty="0">
                <a:latin typeface="Times New Roman" panose="02020603050405020304" pitchFamily="18" charset="0"/>
                <a:sym typeface="Symbol" panose="05050102010706020507" pitchFamily="18" charset="2"/>
              </a:rPr>
              <a:t>                       </a:t>
            </a:r>
            <a:r>
              <a:rPr lang="en-US" altLang="zh-CN" sz="2800" dirty="0">
                <a:latin typeface="Times New Roman" panose="02020603050405020304" pitchFamily="18" charset="0"/>
                <a:sym typeface="Symbol" panose="05050102010706020507" pitchFamily="18" charset="2"/>
              </a:rPr>
              <a:t>1995-1997</a:t>
            </a:r>
            <a:r>
              <a:rPr lang="zh-CN" altLang="en-US" sz="2800" dirty="0">
                <a:latin typeface="Times New Roman" panose="02020603050405020304" pitchFamily="18" charset="0"/>
                <a:sym typeface="Symbol" panose="05050102010706020507" pitchFamily="18" charset="2"/>
              </a:rPr>
              <a:t>年的平均水平的</a:t>
            </a:r>
            <a:r>
              <a:rPr lang="en-US" altLang="zh-CN" sz="2800" dirty="0">
                <a:latin typeface="Times New Roman" panose="02020603050405020304" pitchFamily="18" charset="0"/>
                <a:sym typeface="Symbol" panose="05050102010706020507" pitchFamily="18" charset="2"/>
              </a:rPr>
              <a:t>50%</a:t>
            </a:r>
          </a:p>
          <a:p>
            <a:pPr>
              <a:buFontTx/>
              <a:buNone/>
            </a:pPr>
            <a:r>
              <a:rPr lang="en-US" altLang="zh-CN" sz="2800" dirty="0">
                <a:latin typeface="Times New Roman" panose="02020603050405020304" pitchFamily="18" charset="0"/>
                <a:sym typeface="Symbol" panose="05050102010706020507" pitchFamily="18" charset="2"/>
              </a:rPr>
              <a:t>2007.1.1         CFC-11</a:t>
            </a:r>
            <a:r>
              <a:rPr lang="zh-CN" altLang="en-US"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sym typeface="Symbol" panose="05050102010706020507" pitchFamily="18" charset="2"/>
              </a:rPr>
              <a:t>12</a:t>
            </a:r>
            <a:r>
              <a:rPr lang="zh-CN" altLang="en-US"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sym typeface="Symbol" panose="05050102010706020507" pitchFamily="18" charset="2"/>
              </a:rPr>
              <a:t>123</a:t>
            </a:r>
            <a:r>
              <a:rPr lang="zh-CN" altLang="en-US"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sym typeface="Symbol" panose="05050102010706020507" pitchFamily="18" charset="2"/>
              </a:rPr>
              <a:t>114</a:t>
            </a:r>
            <a:r>
              <a:rPr lang="zh-CN" altLang="en-US"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sym typeface="Symbol" panose="05050102010706020507" pitchFamily="18" charset="2"/>
              </a:rPr>
              <a:t>115</a:t>
            </a:r>
            <a:r>
              <a:rPr lang="zh-CN" altLang="en-US" sz="2800" dirty="0">
                <a:latin typeface="Times New Roman" panose="02020603050405020304" pitchFamily="18" charset="0"/>
                <a:sym typeface="Symbol" panose="05050102010706020507" pitchFamily="18" charset="2"/>
              </a:rPr>
              <a:t>减少</a:t>
            </a:r>
          </a:p>
          <a:p>
            <a:pPr>
              <a:buFontTx/>
              <a:buNone/>
            </a:pPr>
            <a:r>
              <a:rPr lang="zh-CN" altLang="en-US" sz="2800" dirty="0">
                <a:latin typeface="Times New Roman" panose="02020603050405020304" pitchFamily="18" charset="0"/>
                <a:sym typeface="Symbol" panose="05050102010706020507" pitchFamily="18" charset="2"/>
              </a:rPr>
              <a:t>                       </a:t>
            </a:r>
            <a:r>
              <a:rPr lang="en-US" altLang="zh-CN" sz="2800" dirty="0">
                <a:latin typeface="Times New Roman" panose="02020603050405020304" pitchFamily="18" charset="0"/>
                <a:sym typeface="Symbol" panose="05050102010706020507" pitchFamily="18" charset="2"/>
              </a:rPr>
              <a:t>1995-1997</a:t>
            </a:r>
            <a:r>
              <a:rPr lang="zh-CN" altLang="en-US" sz="2800" dirty="0">
                <a:latin typeface="Times New Roman" panose="02020603050405020304" pitchFamily="18" charset="0"/>
                <a:sym typeface="Symbol" panose="05050102010706020507" pitchFamily="18" charset="2"/>
              </a:rPr>
              <a:t>年的平均水平的</a:t>
            </a:r>
            <a:r>
              <a:rPr lang="en-US" altLang="zh-CN" sz="2800" dirty="0">
                <a:latin typeface="Times New Roman" panose="02020603050405020304" pitchFamily="18" charset="0"/>
                <a:sym typeface="Symbol" panose="05050102010706020507" pitchFamily="18" charset="2"/>
              </a:rPr>
              <a:t>85%</a:t>
            </a:r>
          </a:p>
          <a:p>
            <a:pPr>
              <a:buFontTx/>
              <a:buNone/>
            </a:pPr>
            <a:r>
              <a:rPr lang="en-US" altLang="zh-CN" sz="2800" dirty="0">
                <a:latin typeface="Times New Roman" panose="02020603050405020304" pitchFamily="18" charset="0"/>
                <a:sym typeface="Symbol" panose="05050102010706020507" pitchFamily="18" charset="2"/>
              </a:rPr>
              <a:t>2010.1.1         </a:t>
            </a:r>
            <a:r>
              <a:rPr lang="zh-CN" altLang="en-US" sz="2800" dirty="0">
                <a:latin typeface="Times New Roman" panose="02020603050405020304" pitchFamily="18" charset="0"/>
                <a:sym typeface="Symbol" panose="05050102010706020507" pitchFamily="18" charset="2"/>
              </a:rPr>
              <a:t>禁用</a:t>
            </a:r>
            <a:r>
              <a:rPr lang="en-US" altLang="zh-CN" sz="2800" dirty="0">
                <a:latin typeface="Times New Roman" panose="02020603050405020304" pitchFamily="18" charset="0"/>
                <a:sym typeface="Symbol" panose="05050102010706020507" pitchFamily="18" charset="2"/>
              </a:rPr>
              <a:t>CFCs</a:t>
            </a:r>
          </a:p>
          <a:p>
            <a:pPr>
              <a:buFontTx/>
              <a:buNone/>
            </a:pPr>
            <a:r>
              <a:rPr lang="en-US" altLang="zh-CN" sz="2800" dirty="0">
                <a:latin typeface="Times New Roman" panose="02020603050405020304" pitchFamily="18" charset="0"/>
                <a:sym typeface="Symbol" panose="05050102010706020507" pitchFamily="18" charset="2"/>
              </a:rPr>
              <a:t>2016.1.1         HCFCs</a:t>
            </a:r>
            <a:r>
              <a:rPr lang="zh-CN" altLang="en-US" sz="2800" dirty="0">
                <a:latin typeface="Times New Roman" panose="02020603050405020304" pitchFamily="18" charset="0"/>
                <a:sym typeface="Symbol" panose="05050102010706020507" pitchFamily="18" charset="2"/>
              </a:rPr>
              <a:t>控制在</a:t>
            </a:r>
            <a:r>
              <a:rPr lang="en-US" altLang="zh-CN" sz="2800" dirty="0">
                <a:latin typeface="Times New Roman" panose="02020603050405020304" pitchFamily="18" charset="0"/>
                <a:sym typeface="Symbol" panose="05050102010706020507" pitchFamily="18" charset="2"/>
              </a:rPr>
              <a:t>2015</a:t>
            </a:r>
            <a:r>
              <a:rPr lang="zh-CN" altLang="en-US" sz="2800" dirty="0">
                <a:latin typeface="Times New Roman" panose="02020603050405020304" pitchFamily="18" charset="0"/>
                <a:sym typeface="Symbol" panose="05050102010706020507" pitchFamily="18" charset="2"/>
              </a:rPr>
              <a:t>年的平均水平</a:t>
            </a:r>
          </a:p>
          <a:p>
            <a:pPr>
              <a:buFontTx/>
              <a:buNone/>
            </a:pPr>
            <a:r>
              <a:rPr lang="en-US" altLang="zh-CN" sz="2800" dirty="0">
                <a:latin typeface="Times New Roman" panose="02020603050405020304" pitchFamily="18" charset="0"/>
                <a:sym typeface="Symbol" panose="05050102010706020507" pitchFamily="18" charset="2"/>
              </a:rPr>
              <a:t>2040.1.1         </a:t>
            </a:r>
            <a:r>
              <a:rPr lang="zh-CN" altLang="en-US" sz="2800" dirty="0">
                <a:latin typeface="Times New Roman" panose="02020603050405020304" pitchFamily="18" charset="0"/>
                <a:sym typeface="Symbol" panose="05050102010706020507" pitchFamily="18" charset="2"/>
              </a:rPr>
              <a:t>禁用</a:t>
            </a:r>
            <a:r>
              <a:rPr lang="en-US" altLang="zh-CN" sz="2800" dirty="0">
                <a:latin typeface="Times New Roman" panose="02020603050405020304" pitchFamily="18" charset="0"/>
                <a:sym typeface="Symbol" panose="05050102010706020507" pitchFamily="18" charset="2"/>
              </a:rPr>
              <a:t>HCFCs</a:t>
            </a:r>
          </a:p>
          <a:p>
            <a:pPr>
              <a:buFontTx/>
              <a:buNone/>
            </a:pPr>
            <a:endParaRPr lang="en-US" altLang="zh-CN" sz="2800" dirty="0">
              <a:latin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4013415217"/>
      </p:ext>
    </p:extLst>
  </p:cSld>
  <p:clrMapOvr>
    <a:masterClrMapping/>
  </p:clrMapOvr>
  <p:transition>
    <p:pull/>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a:extLst>
              <a:ext uri="{FF2B5EF4-FFF2-40B4-BE49-F238E27FC236}">
                <a16:creationId xmlns:a16="http://schemas.microsoft.com/office/drawing/2014/main" id="{16A74373-89A7-4885-A3AA-6761EA098FEE}"/>
              </a:ext>
            </a:extLst>
          </p:cNvPr>
          <p:cNvSpPr>
            <a:spLocks noChangeArrowheads="1"/>
          </p:cNvSpPr>
          <p:nvPr/>
        </p:nvSpPr>
        <p:spPr bwMode="auto">
          <a:xfrm>
            <a:off x="0" y="228600"/>
            <a:ext cx="3200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sz="2000">
              <a:solidFill>
                <a:srgbClr val="FF6600"/>
              </a:solidFill>
              <a:effectLst>
                <a:outerShdw blurRad="38100" dist="38100" dir="2700000" algn="tl">
                  <a:srgbClr val="000000"/>
                </a:outerShdw>
              </a:effectLst>
              <a:ea typeface="宋体" panose="02010600030101010101" pitchFamily="2" charset="-122"/>
            </a:endParaRPr>
          </a:p>
        </p:txBody>
      </p:sp>
      <p:pic>
        <p:nvPicPr>
          <p:cNvPr id="587779" name="Picture 3">
            <a:extLst>
              <a:ext uri="{FF2B5EF4-FFF2-40B4-BE49-F238E27FC236}">
                <a16:creationId xmlns:a16="http://schemas.microsoft.com/office/drawing/2014/main" id="{92DE5674-4C97-49A6-826A-58F320601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412875"/>
            <a:ext cx="7262813" cy="5226050"/>
          </a:xfrm>
          <a:prstGeom prst="rect">
            <a:avLst/>
          </a:prstGeom>
          <a:noFill/>
          <a:extLst>
            <a:ext uri="{909E8E84-426E-40DD-AFC4-6F175D3DCCD1}">
              <a14:hiddenFill xmlns:a14="http://schemas.microsoft.com/office/drawing/2010/main">
                <a:solidFill>
                  <a:srgbClr val="FFFFFF"/>
                </a:solidFill>
              </a14:hiddenFill>
            </a:ext>
          </a:extLst>
        </p:spPr>
      </p:pic>
      <p:sp>
        <p:nvSpPr>
          <p:cNvPr id="587780" name="Rectangle 4">
            <a:extLst>
              <a:ext uri="{FF2B5EF4-FFF2-40B4-BE49-F238E27FC236}">
                <a16:creationId xmlns:a16="http://schemas.microsoft.com/office/drawing/2014/main" id="{CEB3198B-A44C-4129-9F9E-9E6F56052EDF}"/>
              </a:ext>
            </a:extLst>
          </p:cNvPr>
          <p:cNvSpPr>
            <a:spLocks noChangeArrowheads="1"/>
          </p:cNvSpPr>
          <p:nvPr/>
        </p:nvSpPr>
        <p:spPr bwMode="auto">
          <a:xfrm>
            <a:off x="1042988" y="76200"/>
            <a:ext cx="7380287"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0"/>
              </a:spcBef>
              <a:defRPr sz="4400">
                <a:solidFill>
                  <a:schemeClr val="tx2"/>
                </a:solidFill>
                <a:latin typeface="Arial Black" panose="020B0A04020102020204" pitchFamily="34" charset="0"/>
                <a:ea typeface="宋体" panose="02010600030101010101" pitchFamily="2" charset="-122"/>
              </a:defRPr>
            </a:lvl1pPr>
            <a:lvl2pPr>
              <a:spcBef>
                <a:spcPct val="0"/>
              </a:spcBef>
              <a:defRPr sz="4400">
                <a:solidFill>
                  <a:schemeClr val="tx2"/>
                </a:solidFill>
                <a:latin typeface="Arial Black" panose="020B0A04020102020204" pitchFamily="34" charset="0"/>
                <a:ea typeface="宋体" panose="02010600030101010101" pitchFamily="2" charset="-122"/>
              </a:defRPr>
            </a:lvl2pPr>
            <a:lvl3pPr>
              <a:spcBef>
                <a:spcPct val="0"/>
              </a:spcBef>
              <a:defRPr sz="4400">
                <a:solidFill>
                  <a:schemeClr val="tx2"/>
                </a:solidFill>
                <a:latin typeface="Arial Black" panose="020B0A04020102020204" pitchFamily="34" charset="0"/>
                <a:ea typeface="宋体" panose="02010600030101010101" pitchFamily="2" charset="-122"/>
              </a:defRPr>
            </a:lvl3pPr>
            <a:lvl4pPr>
              <a:spcBef>
                <a:spcPct val="0"/>
              </a:spcBef>
              <a:defRPr sz="4400">
                <a:solidFill>
                  <a:schemeClr val="tx2"/>
                </a:solidFill>
                <a:latin typeface="Arial Black" panose="020B0A04020102020204" pitchFamily="34" charset="0"/>
                <a:ea typeface="宋体" panose="02010600030101010101" pitchFamily="2" charset="-122"/>
              </a:defRPr>
            </a:lvl4pPr>
            <a:lvl5pPr>
              <a:spcBef>
                <a:spcPct val="0"/>
              </a:spcBef>
              <a:defRPr sz="4400">
                <a:solidFill>
                  <a:schemeClr val="tx2"/>
                </a:solidFill>
                <a:latin typeface="Arial Black" panose="020B0A040201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9pPr>
          </a:lstStyle>
          <a:p>
            <a:r>
              <a:rPr kumimoji="0" lang="zh-CN" altLang="en-US" sz="4800">
                <a:ea typeface="楷体_GB2312" pitchFamily="49" charset="-122"/>
              </a:rPr>
              <a:t>温室效应示意图</a:t>
            </a:r>
          </a:p>
        </p:txBody>
      </p:sp>
      <p:sp>
        <p:nvSpPr>
          <p:cNvPr id="587781" name="Rectangle 5">
            <a:extLst>
              <a:ext uri="{FF2B5EF4-FFF2-40B4-BE49-F238E27FC236}">
                <a16:creationId xmlns:a16="http://schemas.microsoft.com/office/drawing/2014/main" id="{7016F213-9AAB-4578-BC1C-EF82A1963E0A}"/>
              </a:ext>
            </a:extLst>
          </p:cNvPr>
          <p:cNvSpPr>
            <a:spLocks noChangeArrowheads="1"/>
          </p:cNvSpPr>
          <p:nvPr/>
        </p:nvSpPr>
        <p:spPr bwMode="auto">
          <a:xfrm>
            <a:off x="1752600" y="669925"/>
            <a:ext cx="5638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4000" dirty="0">
                <a:ea typeface="宋体" panose="02010600030101010101" pitchFamily="2" charset="-122"/>
                <a:cs typeface="Times New Roman" panose="02020603050405020304" pitchFamily="18" charset="0"/>
              </a:rPr>
              <a:t>Greenhouse effect</a:t>
            </a:r>
            <a:endParaRPr lang="en-US" altLang="zh-CN" sz="4000" dirty="0">
              <a:ea typeface="宋体" panose="02010600030101010101" pitchFamily="2" charset="-122"/>
            </a:endParaRPr>
          </a:p>
        </p:txBody>
      </p:sp>
    </p:spTree>
    <p:extLst>
      <p:ext uri="{BB962C8B-B14F-4D97-AF65-F5344CB8AC3E}">
        <p14:creationId xmlns:p14="http://schemas.microsoft.com/office/powerpoint/2010/main" val="2745290892"/>
      </p:ext>
    </p:extLst>
  </p:cSld>
  <p:clrMapOvr>
    <a:masterClrMapping/>
  </p:clrMapOvr>
  <p:transition>
    <p:pull/>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2">
            <a:extLst>
              <a:ext uri="{FF2B5EF4-FFF2-40B4-BE49-F238E27FC236}">
                <a16:creationId xmlns:a16="http://schemas.microsoft.com/office/drawing/2014/main" id="{0B8EE73E-AE72-4BF8-8A75-7795797E229E}"/>
              </a:ext>
            </a:extLst>
          </p:cNvPr>
          <p:cNvSpPr>
            <a:spLocks noGrp="1" noChangeArrowheads="1"/>
          </p:cNvSpPr>
          <p:nvPr>
            <p:ph type="title"/>
          </p:nvPr>
        </p:nvSpPr>
        <p:spPr>
          <a:xfrm>
            <a:off x="755650" y="228600"/>
            <a:ext cx="8388350" cy="914400"/>
          </a:xfrm>
        </p:spPr>
        <p:txBody>
          <a:bodyPr/>
          <a:lstStyle/>
          <a:p>
            <a:pPr algn="l"/>
            <a:r>
              <a:rPr lang="zh-CN" altLang="en-US" sz="4800" b="1">
                <a:ea typeface="楷体_GB2312" pitchFamily="49" charset="-122"/>
              </a:rPr>
              <a:t>温室气体排放可能引起的影响</a:t>
            </a:r>
            <a:r>
              <a:rPr lang="zh-CN" altLang="en-US" sz="5400"/>
              <a:t> </a:t>
            </a:r>
          </a:p>
        </p:txBody>
      </p:sp>
      <p:grpSp>
        <p:nvGrpSpPr>
          <p:cNvPr id="2" name="组合 1">
            <a:extLst>
              <a:ext uri="{FF2B5EF4-FFF2-40B4-BE49-F238E27FC236}">
                <a16:creationId xmlns:a16="http://schemas.microsoft.com/office/drawing/2014/main" id="{414C6E1D-FB91-427C-A428-27FE166E66F5}"/>
              </a:ext>
            </a:extLst>
          </p:cNvPr>
          <p:cNvGrpSpPr/>
          <p:nvPr/>
        </p:nvGrpSpPr>
        <p:grpSpPr>
          <a:xfrm>
            <a:off x="467544" y="1224470"/>
            <a:ext cx="8070843" cy="5411204"/>
            <a:chOff x="-16905" y="834161"/>
            <a:chExt cx="9372872" cy="6284166"/>
          </a:xfrm>
        </p:grpSpPr>
        <p:pic>
          <p:nvPicPr>
            <p:cNvPr id="8" name="Picture 3">
              <a:extLst>
                <a:ext uri="{FF2B5EF4-FFF2-40B4-BE49-F238E27FC236}">
                  <a16:creationId xmlns:a16="http://schemas.microsoft.com/office/drawing/2014/main" id="{4CDE600F-8C93-43D6-B551-6626A03046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05" y="4106031"/>
              <a:ext cx="4518444" cy="3012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a:extLst>
                <a:ext uri="{FF2B5EF4-FFF2-40B4-BE49-F238E27FC236}">
                  <a16:creationId xmlns:a16="http://schemas.microsoft.com/office/drawing/2014/main" id="{D74FA295-8A10-46D8-8EBC-504166F167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1471" y="834161"/>
              <a:ext cx="4464496" cy="298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a:extLst>
                <a:ext uri="{FF2B5EF4-FFF2-40B4-BE49-F238E27FC236}">
                  <a16:creationId xmlns:a16="http://schemas.microsoft.com/office/drawing/2014/main" id="{9D9D41C6-7D6B-4EA6-ABFF-63ED8D12A47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836712"/>
              <a:ext cx="4501538" cy="2997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 name="Picture 3">
            <a:extLst>
              <a:ext uri="{FF2B5EF4-FFF2-40B4-BE49-F238E27FC236}">
                <a16:creationId xmlns:a16="http://schemas.microsoft.com/office/drawing/2014/main" id="{5164E7FB-0CCB-42E1-8431-73E910277D8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93481" y="4041831"/>
            <a:ext cx="3844312" cy="256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4491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a:extLst>
              <a:ext uri="{FF2B5EF4-FFF2-40B4-BE49-F238E27FC236}">
                <a16:creationId xmlns:a16="http://schemas.microsoft.com/office/drawing/2014/main" id="{99C5DCC1-4AFB-4FA4-BD27-6E8A59A2C0A7}"/>
              </a:ext>
            </a:extLst>
          </p:cNvPr>
          <p:cNvSpPr>
            <a:spLocks noGrp="1" noChangeArrowheads="1"/>
          </p:cNvSpPr>
          <p:nvPr>
            <p:ph type="title"/>
          </p:nvPr>
        </p:nvSpPr>
        <p:spPr>
          <a:xfrm>
            <a:off x="457200" y="409575"/>
            <a:ext cx="8001000" cy="762000"/>
          </a:xfrm>
        </p:spPr>
        <p:txBody>
          <a:bodyPr/>
          <a:lstStyle/>
          <a:p>
            <a:r>
              <a:rPr lang="zh-CN" altLang="en-US" b="1">
                <a:ea typeface="楷体_GB2312" pitchFamily="49" charset="-122"/>
              </a:rPr>
              <a:t>常用制冷剂的</a:t>
            </a:r>
            <a:r>
              <a:rPr lang="en-US" altLang="zh-CN" b="1">
                <a:ea typeface="楷体_GB2312" pitchFamily="49" charset="-122"/>
              </a:rPr>
              <a:t>GWP</a:t>
            </a:r>
            <a:r>
              <a:rPr lang="zh-CN" altLang="en-US" b="1">
                <a:ea typeface="楷体_GB2312" pitchFamily="49" charset="-122"/>
              </a:rPr>
              <a:t>及大气寿命</a:t>
            </a:r>
          </a:p>
        </p:txBody>
      </p:sp>
      <p:graphicFrame>
        <p:nvGraphicFramePr>
          <p:cNvPr id="526339" name="Object 3">
            <a:extLst>
              <a:ext uri="{FF2B5EF4-FFF2-40B4-BE49-F238E27FC236}">
                <a16:creationId xmlns:a16="http://schemas.microsoft.com/office/drawing/2014/main" id="{9C14C897-A9B5-4939-9A31-BC2220AC265F}"/>
              </a:ext>
            </a:extLst>
          </p:cNvPr>
          <p:cNvGraphicFramePr>
            <a:graphicFrameLocks noGrp="1"/>
          </p:cNvGraphicFramePr>
          <p:nvPr>
            <p:ph idx="1"/>
          </p:nvPr>
        </p:nvGraphicFramePr>
        <p:xfrm>
          <a:off x="53975" y="1550988"/>
          <a:ext cx="9055100" cy="5294312"/>
        </p:xfrm>
        <a:graphic>
          <a:graphicData uri="http://schemas.openxmlformats.org/presentationml/2006/ole">
            <mc:AlternateContent xmlns:mc="http://schemas.openxmlformats.org/markup-compatibility/2006">
              <mc:Choice xmlns:v="urn:schemas-microsoft-com:vml" Requires="v">
                <p:oleObj spid="_x0000_s813073" name="Image" r:id="rId4" imgW="37016590" imgH="24144017" progId="Photoshop.Image.5">
                  <p:embed/>
                </p:oleObj>
              </mc:Choice>
              <mc:Fallback>
                <p:oleObj name="Image" r:id="rId4" imgW="37016590" imgH="24144017" progId="Photoshop.Image.5">
                  <p:embed/>
                  <p:pic>
                    <p:nvPicPr>
                      <p:cNvPr id="526339" name="Object 3">
                        <a:extLst>
                          <a:ext uri="{FF2B5EF4-FFF2-40B4-BE49-F238E27FC236}">
                            <a16:creationId xmlns:a16="http://schemas.microsoft.com/office/drawing/2014/main" id="{9C14C897-A9B5-4939-9A31-BC2220AC265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 y="1550988"/>
                        <a:ext cx="9055100" cy="5294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26340" name="Rectangle 4">
            <a:extLst>
              <a:ext uri="{FF2B5EF4-FFF2-40B4-BE49-F238E27FC236}">
                <a16:creationId xmlns:a16="http://schemas.microsoft.com/office/drawing/2014/main" id="{3CCB5613-FB14-4CB0-8DC3-637C7660AE52}"/>
              </a:ext>
            </a:extLst>
          </p:cNvPr>
          <p:cNvSpPr>
            <a:spLocks noChangeArrowheads="1"/>
          </p:cNvSpPr>
          <p:nvPr/>
        </p:nvSpPr>
        <p:spPr bwMode="auto">
          <a:xfrm>
            <a:off x="900113" y="1557338"/>
            <a:ext cx="800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0"/>
              </a:spcBef>
              <a:defRPr sz="4400">
                <a:solidFill>
                  <a:schemeClr val="tx2"/>
                </a:solidFill>
                <a:latin typeface="Arial Black" panose="020B0A04020102020204" pitchFamily="34" charset="0"/>
                <a:ea typeface="宋体" panose="02010600030101010101" pitchFamily="2" charset="-122"/>
              </a:defRPr>
            </a:lvl1pPr>
            <a:lvl2pPr>
              <a:spcBef>
                <a:spcPct val="0"/>
              </a:spcBef>
              <a:defRPr sz="4400">
                <a:solidFill>
                  <a:schemeClr val="tx2"/>
                </a:solidFill>
                <a:latin typeface="Arial Black" panose="020B0A04020102020204" pitchFamily="34" charset="0"/>
                <a:ea typeface="宋体" panose="02010600030101010101" pitchFamily="2" charset="-122"/>
              </a:defRPr>
            </a:lvl2pPr>
            <a:lvl3pPr>
              <a:spcBef>
                <a:spcPct val="0"/>
              </a:spcBef>
              <a:defRPr sz="4400">
                <a:solidFill>
                  <a:schemeClr val="tx2"/>
                </a:solidFill>
                <a:latin typeface="Arial Black" panose="020B0A04020102020204" pitchFamily="34" charset="0"/>
                <a:ea typeface="宋体" panose="02010600030101010101" pitchFamily="2" charset="-122"/>
              </a:defRPr>
            </a:lvl3pPr>
            <a:lvl4pPr>
              <a:spcBef>
                <a:spcPct val="0"/>
              </a:spcBef>
              <a:defRPr sz="4400">
                <a:solidFill>
                  <a:schemeClr val="tx2"/>
                </a:solidFill>
                <a:latin typeface="Arial Black" panose="020B0A04020102020204" pitchFamily="34" charset="0"/>
                <a:ea typeface="宋体" panose="02010600030101010101" pitchFamily="2" charset="-122"/>
              </a:defRPr>
            </a:lvl4pPr>
            <a:lvl5pPr>
              <a:spcBef>
                <a:spcPct val="0"/>
              </a:spcBef>
              <a:defRPr sz="4400">
                <a:solidFill>
                  <a:schemeClr val="tx2"/>
                </a:solidFill>
                <a:latin typeface="Arial Black" panose="020B0A040201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9pPr>
          </a:lstStyle>
          <a:p>
            <a:r>
              <a:rPr kumimoji="0" lang="en-US" altLang="zh-CN" sz="3600">
                <a:solidFill>
                  <a:srgbClr val="000004"/>
                </a:solidFill>
                <a:ea typeface="楷体_GB2312" pitchFamily="49" charset="-122"/>
              </a:rPr>
              <a:t>Global Warming Potential</a:t>
            </a:r>
          </a:p>
        </p:txBody>
      </p:sp>
    </p:spTree>
    <p:extLst>
      <p:ext uri="{BB962C8B-B14F-4D97-AF65-F5344CB8AC3E}">
        <p14:creationId xmlns:p14="http://schemas.microsoft.com/office/powerpoint/2010/main" val="3855668398"/>
      </p:ext>
    </p:extLst>
  </p:cSld>
  <p:clrMapOvr>
    <a:masterClrMapping/>
  </p:clrMapOvr>
  <p:transition>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1026">
            <a:extLst>
              <a:ext uri="{FF2B5EF4-FFF2-40B4-BE49-F238E27FC236}">
                <a16:creationId xmlns:a16="http://schemas.microsoft.com/office/drawing/2014/main" id="{B72144AD-8E75-40C0-BF6D-6863D1DB39F3}"/>
              </a:ext>
            </a:extLst>
          </p:cNvPr>
          <p:cNvSpPr>
            <a:spLocks noGrp="1" noChangeArrowheads="1"/>
          </p:cNvSpPr>
          <p:nvPr>
            <p:ph type="title"/>
          </p:nvPr>
        </p:nvSpPr>
        <p:spPr>
          <a:xfrm>
            <a:off x="762000" y="457200"/>
            <a:ext cx="7772400" cy="762000"/>
          </a:xfrm>
        </p:spPr>
        <p:txBody>
          <a:bodyPr/>
          <a:lstStyle/>
          <a:p>
            <a:r>
              <a:rPr lang="zh-CN" altLang="en-US" b="1" dirty="0">
                <a:ea typeface="楷体_GB2312" pitchFamily="49" charset="-122"/>
              </a:rPr>
              <a:t>全球温室气体辐射的分配</a:t>
            </a:r>
          </a:p>
        </p:txBody>
      </p:sp>
      <p:pic>
        <p:nvPicPr>
          <p:cNvPr id="646148" name="Picture 1028">
            <a:extLst>
              <a:ext uri="{FF2B5EF4-FFF2-40B4-BE49-F238E27FC236}">
                <a16:creationId xmlns:a16="http://schemas.microsoft.com/office/drawing/2014/main" id="{EAD6DCAF-FBBA-4FB5-A669-DBD3A0B1E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752600"/>
            <a:ext cx="8810625" cy="4152900"/>
          </a:xfrm>
          <a:prstGeom prst="rect">
            <a:avLst/>
          </a:prstGeom>
          <a:solidFill>
            <a:schemeClr val="tx1"/>
          </a:solidFill>
        </p:spPr>
      </p:pic>
    </p:spTree>
    <p:extLst>
      <p:ext uri="{BB962C8B-B14F-4D97-AF65-F5344CB8AC3E}">
        <p14:creationId xmlns:p14="http://schemas.microsoft.com/office/powerpoint/2010/main" val="410711205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0434" name="Rectangle 2">
            <a:extLst>
              <a:ext uri="{FF2B5EF4-FFF2-40B4-BE49-F238E27FC236}">
                <a16:creationId xmlns:a16="http://schemas.microsoft.com/office/drawing/2014/main" id="{FF24EF28-D5C5-4ECC-90A5-1B6B83F18E20}"/>
              </a:ext>
            </a:extLst>
          </p:cNvPr>
          <p:cNvSpPr>
            <a:spLocks noGrp="1" noChangeArrowheads="1"/>
          </p:cNvSpPr>
          <p:nvPr>
            <p:ph type="title"/>
          </p:nvPr>
        </p:nvSpPr>
        <p:spPr>
          <a:xfrm>
            <a:off x="971600" y="260648"/>
            <a:ext cx="7010400" cy="823913"/>
          </a:xfrm>
        </p:spPr>
        <p:txBody>
          <a:bodyPr/>
          <a:lstStyle/>
          <a:p>
            <a:r>
              <a:rPr lang="zh-CN" altLang="en-US" sz="4800" b="1" dirty="0">
                <a:latin typeface="楷体_GB2312" pitchFamily="49" charset="-122"/>
                <a:ea typeface="楷体_GB2312" pitchFamily="49" charset="-122"/>
              </a:rPr>
              <a:t>制冷剂的替代</a:t>
            </a:r>
          </a:p>
        </p:txBody>
      </p:sp>
      <p:sp>
        <p:nvSpPr>
          <p:cNvPr id="530436" name="Rectangle 4">
            <a:extLst>
              <a:ext uri="{FF2B5EF4-FFF2-40B4-BE49-F238E27FC236}">
                <a16:creationId xmlns:a16="http://schemas.microsoft.com/office/drawing/2014/main" id="{468E9439-291A-4430-B075-125D4621390C}"/>
              </a:ext>
            </a:extLst>
          </p:cNvPr>
          <p:cNvSpPr>
            <a:spLocks noChangeArrowheads="1"/>
          </p:cNvSpPr>
          <p:nvPr/>
        </p:nvSpPr>
        <p:spPr bwMode="auto">
          <a:xfrm>
            <a:off x="2228850" y="2143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 name="Rectangle 3">
            <a:extLst>
              <a:ext uri="{FF2B5EF4-FFF2-40B4-BE49-F238E27FC236}">
                <a16:creationId xmlns:a16="http://schemas.microsoft.com/office/drawing/2014/main" id="{C4E92CD6-8606-4CAA-BBAB-BFE24074B706}"/>
              </a:ext>
            </a:extLst>
          </p:cNvPr>
          <p:cNvSpPr>
            <a:spLocks noChangeArrowheads="1"/>
          </p:cNvSpPr>
          <p:nvPr/>
        </p:nvSpPr>
        <p:spPr bwMode="auto">
          <a:xfrm>
            <a:off x="321130" y="1340768"/>
            <a:ext cx="8822870" cy="216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gn="l">
              <a:buFont typeface="Wingdings" panose="05000000000000000000" pitchFamily="2" charset="2"/>
              <a:buChar char="ü"/>
            </a:pPr>
            <a:r>
              <a:rPr lang="zh-CN" altLang="en-US" sz="3200" dirty="0">
                <a:solidFill>
                  <a:schemeClr val="tx1"/>
                </a:solidFill>
                <a:ea typeface="+mn-ea"/>
                <a:cs typeface="Times New Roman" panose="02020603050405020304" pitchFamily="18" charset="0"/>
              </a:rPr>
              <a:t>我国正在加速淘汰</a:t>
            </a:r>
            <a:r>
              <a:rPr lang="en-US" altLang="zh-CN" sz="3200" dirty="0">
                <a:ea typeface="+mn-ea"/>
                <a:cs typeface="Times New Roman" panose="02020603050405020304" pitchFamily="18" charset="0"/>
              </a:rPr>
              <a:t>HCFCs</a:t>
            </a:r>
            <a:r>
              <a:rPr lang="zh-CN" altLang="en-US" sz="3200" dirty="0">
                <a:solidFill>
                  <a:schemeClr val="tx1"/>
                </a:solidFill>
                <a:ea typeface="+mn-ea"/>
                <a:cs typeface="Times New Roman" panose="02020603050405020304" pitchFamily="18" charset="0"/>
              </a:rPr>
              <a:t>（破坏臭氧层），并逐步削减</a:t>
            </a:r>
            <a:r>
              <a:rPr lang="en-US" altLang="zh-CN" sz="3200" dirty="0">
                <a:ea typeface="+mn-ea"/>
                <a:cs typeface="Times New Roman" panose="02020603050405020304" pitchFamily="18" charset="0"/>
              </a:rPr>
              <a:t>HFCs</a:t>
            </a:r>
            <a:r>
              <a:rPr lang="zh-CN" altLang="en-US" sz="3200" dirty="0">
                <a:solidFill>
                  <a:schemeClr val="tx1"/>
                </a:solidFill>
                <a:ea typeface="+mn-ea"/>
                <a:cs typeface="Times New Roman" panose="02020603050405020304" pitchFamily="18" charset="0"/>
              </a:rPr>
              <a:t>（温室效应）</a:t>
            </a:r>
            <a:endParaRPr kumimoji="0" lang="en-US" altLang="zh-CN" sz="3200" dirty="0">
              <a:solidFill>
                <a:schemeClr val="tx1"/>
              </a:solidFill>
              <a:ea typeface="+mn-ea"/>
              <a:cs typeface="Times New Roman" panose="02020603050405020304" pitchFamily="18" charset="0"/>
              <a:sym typeface="Symbol" panose="05050102010706020507" pitchFamily="18" charset="2"/>
            </a:endParaRPr>
          </a:p>
          <a:p>
            <a:pPr marL="457200" indent="-457200" algn="l">
              <a:buFont typeface="Wingdings" panose="05000000000000000000" pitchFamily="2" charset="2"/>
              <a:buChar char="ü"/>
            </a:pPr>
            <a:r>
              <a:rPr lang="zh-CN" altLang="en-US" sz="3200" dirty="0">
                <a:solidFill>
                  <a:schemeClr val="tx1"/>
                </a:solidFill>
                <a:ea typeface="+mn-ea"/>
                <a:cs typeface="Times New Roman" panose="02020603050405020304" pitchFamily="18" charset="0"/>
              </a:rPr>
              <a:t>主要替代品：</a:t>
            </a:r>
            <a:r>
              <a:rPr lang="zh-CN" altLang="en-US" sz="3200" dirty="0">
                <a:ea typeface="+mn-ea"/>
                <a:cs typeface="Times New Roman" panose="02020603050405020304" pitchFamily="18" charset="0"/>
              </a:rPr>
              <a:t>碳氢工质</a:t>
            </a:r>
            <a:r>
              <a:rPr lang="en-US" altLang="zh-CN" sz="3200" dirty="0">
                <a:ea typeface="+mn-ea"/>
                <a:cs typeface="Times New Roman" panose="02020603050405020304" pitchFamily="18" charset="0"/>
              </a:rPr>
              <a:t>R290</a:t>
            </a:r>
            <a:r>
              <a:rPr lang="zh-CN" altLang="en-US" sz="3200" dirty="0">
                <a:solidFill>
                  <a:schemeClr val="tx1"/>
                </a:solidFill>
                <a:ea typeface="+mn-ea"/>
                <a:cs typeface="Times New Roman" panose="02020603050405020304" pitchFamily="18" charset="0"/>
              </a:rPr>
              <a:t>（无害臭氧层且低碳环保）</a:t>
            </a:r>
          </a:p>
        </p:txBody>
      </p:sp>
      <p:sp>
        <p:nvSpPr>
          <p:cNvPr id="16" name="文本框 15">
            <a:extLst>
              <a:ext uri="{FF2B5EF4-FFF2-40B4-BE49-F238E27FC236}">
                <a16:creationId xmlns:a16="http://schemas.microsoft.com/office/drawing/2014/main" id="{32008C57-6A2C-46F9-B6CB-C3CCB921FD99}"/>
              </a:ext>
            </a:extLst>
          </p:cNvPr>
          <p:cNvSpPr txBox="1"/>
          <p:nvPr/>
        </p:nvSpPr>
        <p:spPr>
          <a:xfrm>
            <a:off x="1547664" y="4402023"/>
            <a:ext cx="2808312" cy="1040285"/>
          </a:xfrm>
          <a:prstGeom prst="rect">
            <a:avLst/>
          </a:prstGeom>
          <a:noFill/>
        </p:spPr>
        <p:txBody>
          <a:bodyPr wrap="square">
            <a:spAutoFit/>
          </a:bodyPr>
          <a:lstStyle/>
          <a:p>
            <a:pPr algn="l"/>
            <a:r>
              <a:rPr lang="zh-CN" altLang="en-US" sz="2800" b="0" i="0" dirty="0">
                <a:solidFill>
                  <a:schemeClr val="tx1"/>
                </a:solidFill>
                <a:effectLst/>
                <a:cs typeface="Times New Roman" panose="02020603050405020304" pitchFamily="18" charset="0"/>
              </a:rPr>
              <a:t>中文名称：丙烷</a:t>
            </a:r>
          </a:p>
          <a:p>
            <a:pPr algn="l"/>
            <a:r>
              <a:rPr lang="zh-CN" altLang="en-US" sz="2800" b="0" i="0" dirty="0">
                <a:solidFill>
                  <a:schemeClr val="tx1"/>
                </a:solidFill>
                <a:effectLst/>
                <a:cs typeface="Times New Roman" panose="02020603050405020304" pitchFamily="18" charset="0"/>
              </a:rPr>
              <a:t>分子式：</a:t>
            </a:r>
            <a:r>
              <a:rPr lang="en-US" altLang="zh-CN" sz="2800" b="0" i="0" dirty="0">
                <a:solidFill>
                  <a:schemeClr val="tx1"/>
                </a:solidFill>
                <a:effectLst/>
                <a:cs typeface="Times New Roman" panose="02020603050405020304" pitchFamily="18" charset="0"/>
              </a:rPr>
              <a:t>C3H8</a:t>
            </a:r>
          </a:p>
        </p:txBody>
      </p:sp>
      <p:pic>
        <p:nvPicPr>
          <p:cNvPr id="814082" name="Picture 2" descr="R290制冷剂用什么替代？">
            <a:extLst>
              <a:ext uri="{FF2B5EF4-FFF2-40B4-BE49-F238E27FC236}">
                <a16:creationId xmlns:a16="http://schemas.microsoft.com/office/drawing/2014/main" id="{9F8A0945-8898-4DD7-B193-3748CA95FC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645024"/>
            <a:ext cx="2775419" cy="2554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144742"/>
      </p:ext>
    </p:extLst>
  </p:cSld>
  <p:clrMapOvr>
    <a:masterClrMapping/>
  </p:clrMapOvr>
  <p:transition>
    <p:pull/>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CC4D0DD8-2907-4644-8F6D-0C0F0ABC26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1412776"/>
            <a:ext cx="86487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026">
            <a:extLst>
              <a:ext uri="{FF2B5EF4-FFF2-40B4-BE49-F238E27FC236}">
                <a16:creationId xmlns:a16="http://schemas.microsoft.com/office/drawing/2014/main" id="{4EA3D80D-4A97-4932-8AAD-472DBF00819A}"/>
              </a:ext>
            </a:extLst>
          </p:cNvPr>
          <p:cNvSpPr>
            <a:spLocks noGrp="1" noChangeArrowheads="1"/>
          </p:cNvSpPr>
          <p:nvPr>
            <p:ph type="title"/>
          </p:nvPr>
        </p:nvSpPr>
        <p:spPr>
          <a:xfrm>
            <a:off x="755576" y="332656"/>
            <a:ext cx="7772400" cy="762000"/>
          </a:xfrm>
        </p:spPr>
        <p:txBody>
          <a:bodyPr/>
          <a:lstStyle/>
          <a:p>
            <a:r>
              <a:rPr lang="zh-CN" altLang="en-US" b="1" dirty="0">
                <a:ea typeface="楷体_GB2312" pitchFamily="49" charset="-122"/>
              </a:rPr>
              <a:t>碳达峰 碳中和</a:t>
            </a:r>
          </a:p>
        </p:txBody>
      </p:sp>
    </p:spTree>
    <p:extLst>
      <p:ext uri="{BB962C8B-B14F-4D97-AF65-F5344CB8AC3E}">
        <p14:creationId xmlns:p14="http://schemas.microsoft.com/office/powerpoint/2010/main" val="34774334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0674" name="Rectangle 2">
            <a:extLst>
              <a:ext uri="{FF2B5EF4-FFF2-40B4-BE49-F238E27FC236}">
                <a16:creationId xmlns:a16="http://schemas.microsoft.com/office/drawing/2014/main" id="{3839D8A9-AFFE-4B26-B8D1-576E53496560}"/>
              </a:ext>
            </a:extLst>
          </p:cNvPr>
          <p:cNvSpPr>
            <a:spLocks noGrp="1" noChangeArrowheads="1"/>
          </p:cNvSpPr>
          <p:nvPr>
            <p:ph type="title"/>
          </p:nvPr>
        </p:nvSpPr>
        <p:spPr>
          <a:xfrm>
            <a:off x="1447800" y="274638"/>
            <a:ext cx="7010400" cy="823912"/>
          </a:xfrm>
        </p:spPr>
        <p:txBody>
          <a:bodyPr/>
          <a:lstStyle/>
          <a:p>
            <a:r>
              <a:rPr lang="zh-CN" altLang="en-US" sz="4800" b="1">
                <a:ea typeface="楷体_GB2312" pitchFamily="49" charset="-122"/>
              </a:rPr>
              <a:t>制冷剂的命名</a:t>
            </a:r>
          </a:p>
        </p:txBody>
      </p:sp>
      <p:sp>
        <p:nvSpPr>
          <p:cNvPr id="540675" name="Rectangle 3">
            <a:extLst>
              <a:ext uri="{FF2B5EF4-FFF2-40B4-BE49-F238E27FC236}">
                <a16:creationId xmlns:a16="http://schemas.microsoft.com/office/drawing/2014/main" id="{3FBD937D-CB03-4CAB-BD65-9B18ABFC6859}"/>
              </a:ext>
            </a:extLst>
          </p:cNvPr>
          <p:cNvSpPr>
            <a:spLocks noChangeArrowheads="1"/>
          </p:cNvSpPr>
          <p:nvPr/>
        </p:nvSpPr>
        <p:spPr bwMode="auto">
          <a:xfrm>
            <a:off x="631825" y="1449388"/>
            <a:ext cx="34401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chemeClr val="tx1"/>
                </a:solidFill>
                <a:latin typeface="Arial" panose="020B0604020202020204" pitchFamily="34" charset="0"/>
                <a:ea typeface="宋体" panose="02010600030101010101" pitchFamily="2" charset="-122"/>
              </a:rPr>
              <a:t>C</a:t>
            </a:r>
            <a:r>
              <a:rPr kumimoji="0" lang="en-US" altLang="zh-CN" sz="4000" baseline="-25000">
                <a:solidFill>
                  <a:srgbClr val="66FF66"/>
                </a:solidFill>
                <a:latin typeface="Arial" panose="020B0604020202020204" pitchFamily="34" charset="0"/>
                <a:ea typeface="宋体" panose="02010600030101010101" pitchFamily="2" charset="-122"/>
              </a:rPr>
              <a:t>m</a:t>
            </a:r>
            <a:r>
              <a:rPr kumimoji="0" lang="en-US" altLang="zh-CN" sz="4000">
                <a:solidFill>
                  <a:schemeClr val="tx1"/>
                </a:solidFill>
                <a:latin typeface="Arial" panose="020B0604020202020204" pitchFamily="34" charset="0"/>
                <a:ea typeface="宋体" panose="02010600030101010101" pitchFamily="2" charset="-122"/>
              </a:rPr>
              <a:t>  H</a:t>
            </a:r>
            <a:r>
              <a:rPr kumimoji="0" lang="en-US" altLang="zh-CN" sz="4000" baseline="-25000">
                <a:latin typeface="Arial" panose="020B0604020202020204" pitchFamily="34" charset="0"/>
                <a:ea typeface="宋体" panose="02010600030101010101" pitchFamily="2" charset="-122"/>
              </a:rPr>
              <a:t>x</a:t>
            </a:r>
            <a:r>
              <a:rPr kumimoji="0" lang="en-US" altLang="zh-CN" sz="4000">
                <a:solidFill>
                  <a:schemeClr val="tx1"/>
                </a:solidFill>
                <a:latin typeface="Arial" panose="020B0604020202020204" pitchFamily="34" charset="0"/>
                <a:ea typeface="宋体" panose="02010600030101010101" pitchFamily="2" charset="-122"/>
              </a:rPr>
              <a:t>  F</a:t>
            </a:r>
            <a:r>
              <a:rPr kumimoji="0" lang="en-US" altLang="zh-CN" sz="4000" baseline="-25000">
                <a:solidFill>
                  <a:srgbClr val="FFFF66"/>
                </a:solidFill>
                <a:latin typeface="Arial" panose="020B0604020202020204" pitchFamily="34" charset="0"/>
                <a:ea typeface="宋体" panose="02010600030101010101" pitchFamily="2" charset="-122"/>
              </a:rPr>
              <a:t>y</a:t>
            </a:r>
            <a:r>
              <a:rPr kumimoji="0" lang="en-US" altLang="zh-CN" sz="4000">
                <a:solidFill>
                  <a:schemeClr val="tx1"/>
                </a:solidFill>
                <a:latin typeface="Arial" panose="020B0604020202020204" pitchFamily="34" charset="0"/>
                <a:ea typeface="宋体" panose="02010600030101010101" pitchFamily="2" charset="-122"/>
              </a:rPr>
              <a:t>  Cl</a:t>
            </a:r>
            <a:r>
              <a:rPr kumimoji="0" lang="en-US" altLang="zh-CN" sz="4000" baseline="-25000">
                <a:solidFill>
                  <a:srgbClr val="99FFCC"/>
                </a:solidFill>
                <a:latin typeface="Arial" panose="020B0604020202020204" pitchFamily="34" charset="0"/>
                <a:ea typeface="宋体" panose="02010600030101010101" pitchFamily="2" charset="-122"/>
              </a:rPr>
              <a:t>z</a:t>
            </a:r>
          </a:p>
        </p:txBody>
      </p:sp>
      <p:sp>
        <p:nvSpPr>
          <p:cNvPr id="540676" name="Rectangle 4">
            <a:extLst>
              <a:ext uri="{FF2B5EF4-FFF2-40B4-BE49-F238E27FC236}">
                <a16:creationId xmlns:a16="http://schemas.microsoft.com/office/drawing/2014/main" id="{EAF8EC49-D26B-4D60-9426-56B9AD8AD64C}"/>
              </a:ext>
            </a:extLst>
          </p:cNvPr>
          <p:cNvSpPr>
            <a:spLocks noChangeArrowheads="1"/>
          </p:cNvSpPr>
          <p:nvPr/>
        </p:nvSpPr>
        <p:spPr bwMode="auto">
          <a:xfrm>
            <a:off x="685800" y="2514600"/>
            <a:ext cx="32797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chemeClr val="tx1"/>
                </a:solidFill>
                <a:latin typeface="Arial" panose="020B0604020202020204" pitchFamily="34" charset="0"/>
                <a:ea typeface="宋体" panose="02010600030101010101" pitchFamily="2" charset="-122"/>
              </a:rPr>
              <a:t>R</a:t>
            </a:r>
            <a:r>
              <a:rPr kumimoji="0" lang="en-US" altLang="zh-CN" sz="4000">
                <a:solidFill>
                  <a:srgbClr val="66FF66"/>
                </a:solidFill>
                <a:latin typeface="Arial" panose="020B0604020202020204" pitchFamily="34" charset="0"/>
                <a:ea typeface="宋体" panose="02010600030101010101" pitchFamily="2" charset="-122"/>
              </a:rPr>
              <a:t>(m-1)</a:t>
            </a:r>
            <a:r>
              <a:rPr kumimoji="0" lang="en-US" altLang="zh-CN" sz="4000">
                <a:latin typeface="Arial" panose="020B0604020202020204" pitchFamily="34" charset="0"/>
                <a:ea typeface="宋体" panose="02010600030101010101" pitchFamily="2" charset="-122"/>
              </a:rPr>
              <a:t>(x+1)</a:t>
            </a:r>
            <a:r>
              <a:rPr kumimoji="0" lang="en-US" altLang="zh-CN" sz="4000">
                <a:solidFill>
                  <a:srgbClr val="FFFF66"/>
                </a:solidFill>
                <a:latin typeface="Arial" panose="020B0604020202020204" pitchFamily="34" charset="0"/>
                <a:ea typeface="宋体" panose="02010600030101010101" pitchFamily="2" charset="-122"/>
              </a:rPr>
              <a:t>y</a:t>
            </a:r>
          </a:p>
        </p:txBody>
      </p:sp>
      <p:sp>
        <p:nvSpPr>
          <p:cNvPr id="540677" name="Rectangle 5">
            <a:extLst>
              <a:ext uri="{FF2B5EF4-FFF2-40B4-BE49-F238E27FC236}">
                <a16:creationId xmlns:a16="http://schemas.microsoft.com/office/drawing/2014/main" id="{EAEEBFDC-8293-4826-B804-D7E118BA1053}"/>
              </a:ext>
            </a:extLst>
          </p:cNvPr>
          <p:cNvSpPr>
            <a:spLocks noChangeArrowheads="1"/>
          </p:cNvSpPr>
          <p:nvPr/>
        </p:nvSpPr>
        <p:spPr bwMode="auto">
          <a:xfrm>
            <a:off x="728663" y="3505200"/>
            <a:ext cx="420846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4000">
                <a:solidFill>
                  <a:schemeClr val="tx1"/>
                </a:solidFill>
                <a:latin typeface="Arial" panose="020B0604020202020204" pitchFamily="34" charset="0"/>
                <a:ea typeface="宋体" panose="02010600030101010101" pitchFamily="2" charset="-122"/>
              </a:rPr>
              <a:t>例：</a:t>
            </a:r>
            <a:r>
              <a:rPr kumimoji="0" lang="en-US" altLang="zh-CN" sz="4000">
                <a:solidFill>
                  <a:schemeClr val="tx1"/>
                </a:solidFill>
                <a:latin typeface="Arial" panose="020B0604020202020204" pitchFamily="34" charset="0"/>
                <a:ea typeface="宋体" panose="02010600030101010101" pitchFamily="2" charset="-122"/>
              </a:rPr>
              <a:t>R12</a:t>
            </a:r>
            <a:r>
              <a:rPr kumimoji="0" lang="en-US" altLang="zh-CN" sz="4000">
                <a:solidFill>
                  <a:schemeClr val="tx1"/>
                </a:solidFill>
                <a:latin typeface="Arial" panose="020B0604020202020204" pitchFamily="34" charset="0"/>
                <a:ea typeface="宋体" panose="02010600030101010101" pitchFamily="2" charset="-122"/>
                <a:cs typeface="Arial" panose="020B0604020202020204" pitchFamily="34" charset="0"/>
              </a:rPr>
              <a:t>—</a:t>
            </a:r>
            <a:r>
              <a:rPr kumimoji="0" lang="en-US" altLang="zh-CN" sz="4000">
                <a:solidFill>
                  <a:srgbClr val="66FF66"/>
                </a:solidFill>
                <a:latin typeface="Arial" panose="020B0604020202020204" pitchFamily="34" charset="0"/>
                <a:ea typeface="宋体" panose="02010600030101010101" pitchFamily="2" charset="-122"/>
                <a:cs typeface="Arial" panose="020B0604020202020204" pitchFamily="34" charset="0"/>
              </a:rPr>
              <a:t>C</a:t>
            </a:r>
            <a:r>
              <a:rPr kumimoji="0" lang="en-US" altLang="zh-CN" sz="4000">
                <a:solidFill>
                  <a:srgbClr val="FFFF66"/>
                </a:solidFill>
                <a:latin typeface="Arial" panose="020B0604020202020204" pitchFamily="34" charset="0"/>
                <a:ea typeface="宋体" panose="02010600030101010101" pitchFamily="2" charset="-122"/>
                <a:cs typeface="Arial" panose="020B0604020202020204" pitchFamily="34" charset="0"/>
              </a:rPr>
              <a:t>F</a:t>
            </a:r>
            <a:r>
              <a:rPr kumimoji="0" lang="en-US" altLang="zh-CN" sz="4000" baseline="-25000">
                <a:solidFill>
                  <a:srgbClr val="FFFF66"/>
                </a:solidFill>
                <a:latin typeface="Arial" panose="020B0604020202020204" pitchFamily="34" charset="0"/>
                <a:ea typeface="宋体" panose="02010600030101010101" pitchFamily="2" charset="-122"/>
                <a:cs typeface="Arial" panose="020B0604020202020204" pitchFamily="34" charset="0"/>
              </a:rPr>
              <a:t>2</a:t>
            </a:r>
            <a:r>
              <a:rPr kumimoji="0" lang="en-US" altLang="zh-CN" sz="4000">
                <a:solidFill>
                  <a:srgbClr val="99FFCC"/>
                </a:solidFill>
                <a:latin typeface="Arial" panose="020B0604020202020204" pitchFamily="34" charset="0"/>
                <a:ea typeface="宋体" panose="02010600030101010101" pitchFamily="2" charset="-122"/>
                <a:cs typeface="Arial" panose="020B0604020202020204" pitchFamily="34" charset="0"/>
              </a:rPr>
              <a:t>Cl</a:t>
            </a:r>
            <a:r>
              <a:rPr kumimoji="0" lang="en-US" altLang="zh-CN" sz="4000" baseline="-25000">
                <a:solidFill>
                  <a:srgbClr val="99FFCC"/>
                </a:solidFill>
                <a:latin typeface="Arial" panose="020B0604020202020204" pitchFamily="34" charset="0"/>
                <a:ea typeface="宋体" panose="02010600030101010101" pitchFamily="2" charset="-122"/>
                <a:cs typeface="Arial" panose="020B0604020202020204" pitchFamily="34" charset="0"/>
              </a:rPr>
              <a:t>2</a:t>
            </a:r>
            <a:endParaRPr kumimoji="0" lang="en-US" altLang="zh-CN" sz="4000" baseline="-25000">
              <a:solidFill>
                <a:srgbClr val="99FFCC"/>
              </a:solidFill>
              <a:latin typeface="Arial" panose="020B0604020202020204" pitchFamily="34" charset="0"/>
              <a:ea typeface="宋体" panose="02010600030101010101" pitchFamily="2" charset="-122"/>
            </a:endParaRPr>
          </a:p>
        </p:txBody>
      </p:sp>
      <p:sp>
        <p:nvSpPr>
          <p:cNvPr id="540678" name="Rectangle 6">
            <a:extLst>
              <a:ext uri="{FF2B5EF4-FFF2-40B4-BE49-F238E27FC236}">
                <a16:creationId xmlns:a16="http://schemas.microsoft.com/office/drawing/2014/main" id="{435EB90C-8FBA-4E58-9FD9-CB6C579F8047}"/>
              </a:ext>
            </a:extLst>
          </p:cNvPr>
          <p:cNvSpPr>
            <a:spLocks noChangeArrowheads="1"/>
          </p:cNvSpPr>
          <p:nvPr/>
        </p:nvSpPr>
        <p:spPr bwMode="auto">
          <a:xfrm>
            <a:off x="5581650" y="1493838"/>
            <a:ext cx="17129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4000">
                <a:solidFill>
                  <a:schemeClr val="tx1"/>
                </a:solidFill>
                <a:latin typeface="Arial" panose="020B0604020202020204" pitchFamily="34" charset="0"/>
                <a:ea typeface="宋体" panose="02010600030101010101" pitchFamily="2" charset="-122"/>
              </a:rPr>
              <a:t>氯氟烃</a:t>
            </a:r>
            <a:endParaRPr kumimoji="0" lang="zh-CN" altLang="en-US" sz="4000" baseline="-25000">
              <a:solidFill>
                <a:srgbClr val="99FFCC"/>
              </a:solidFill>
              <a:latin typeface="Arial" panose="020B0604020202020204" pitchFamily="34" charset="0"/>
              <a:ea typeface="宋体" panose="02010600030101010101" pitchFamily="2" charset="-122"/>
            </a:endParaRPr>
          </a:p>
        </p:txBody>
      </p:sp>
      <p:sp>
        <p:nvSpPr>
          <p:cNvPr id="540679" name="Rectangle 7">
            <a:extLst>
              <a:ext uri="{FF2B5EF4-FFF2-40B4-BE49-F238E27FC236}">
                <a16:creationId xmlns:a16="http://schemas.microsoft.com/office/drawing/2014/main" id="{EDDF0B95-8850-4774-9C4A-376450FD1BD9}"/>
              </a:ext>
            </a:extLst>
          </p:cNvPr>
          <p:cNvSpPr>
            <a:spLocks noChangeArrowheads="1"/>
          </p:cNvSpPr>
          <p:nvPr/>
        </p:nvSpPr>
        <p:spPr bwMode="auto">
          <a:xfrm>
            <a:off x="6705600" y="3505200"/>
            <a:ext cx="5508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rgbClr val="66FF66"/>
                </a:solidFill>
                <a:latin typeface="Arial" panose="020B0604020202020204" pitchFamily="34" charset="0"/>
                <a:ea typeface="宋体" panose="02010600030101010101" pitchFamily="2" charset="-122"/>
                <a:cs typeface="Arial" panose="020B0604020202020204" pitchFamily="34" charset="0"/>
              </a:rPr>
              <a:t>C</a:t>
            </a:r>
          </a:p>
        </p:txBody>
      </p:sp>
      <p:grpSp>
        <p:nvGrpSpPr>
          <p:cNvPr id="540680" name="Group 8">
            <a:extLst>
              <a:ext uri="{FF2B5EF4-FFF2-40B4-BE49-F238E27FC236}">
                <a16:creationId xmlns:a16="http://schemas.microsoft.com/office/drawing/2014/main" id="{EE69E2C9-DB9C-43BD-BFD1-F3716569DFB5}"/>
              </a:ext>
            </a:extLst>
          </p:cNvPr>
          <p:cNvGrpSpPr>
            <a:grpSpLocks/>
          </p:cNvGrpSpPr>
          <p:nvPr/>
        </p:nvGrpSpPr>
        <p:grpSpPr bwMode="auto">
          <a:xfrm>
            <a:off x="6248400" y="3124200"/>
            <a:ext cx="1447800" cy="1447800"/>
            <a:chOff x="3936" y="1968"/>
            <a:chExt cx="912" cy="912"/>
          </a:xfrm>
        </p:grpSpPr>
        <p:sp>
          <p:nvSpPr>
            <p:cNvPr id="540681" name="Line 9">
              <a:extLst>
                <a:ext uri="{FF2B5EF4-FFF2-40B4-BE49-F238E27FC236}">
                  <a16:creationId xmlns:a16="http://schemas.microsoft.com/office/drawing/2014/main" id="{20FEAD77-E89F-4EB3-B201-70400411B038}"/>
                </a:ext>
              </a:extLst>
            </p:cNvPr>
            <p:cNvSpPr>
              <a:spLocks noChangeShapeType="1"/>
            </p:cNvSpPr>
            <p:nvPr/>
          </p:nvSpPr>
          <p:spPr bwMode="auto">
            <a:xfrm flipV="1">
              <a:off x="4416" y="1968"/>
              <a:ext cx="0" cy="24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0682" name="Line 10">
              <a:extLst>
                <a:ext uri="{FF2B5EF4-FFF2-40B4-BE49-F238E27FC236}">
                  <a16:creationId xmlns:a16="http://schemas.microsoft.com/office/drawing/2014/main" id="{9EBA2DEC-1F4C-4002-8C81-94C1E5A89363}"/>
                </a:ext>
              </a:extLst>
            </p:cNvPr>
            <p:cNvSpPr>
              <a:spLocks noChangeShapeType="1"/>
            </p:cNvSpPr>
            <p:nvPr/>
          </p:nvSpPr>
          <p:spPr bwMode="auto">
            <a:xfrm flipV="1">
              <a:off x="4416" y="2640"/>
              <a:ext cx="0" cy="24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0683" name="Line 11">
              <a:extLst>
                <a:ext uri="{FF2B5EF4-FFF2-40B4-BE49-F238E27FC236}">
                  <a16:creationId xmlns:a16="http://schemas.microsoft.com/office/drawing/2014/main" id="{B3F7448F-978C-4774-9423-FC610DF761C2}"/>
                </a:ext>
              </a:extLst>
            </p:cNvPr>
            <p:cNvSpPr>
              <a:spLocks noChangeShapeType="1"/>
            </p:cNvSpPr>
            <p:nvPr/>
          </p:nvSpPr>
          <p:spPr bwMode="auto">
            <a:xfrm>
              <a:off x="4608" y="2400"/>
              <a:ext cx="24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0684" name="Line 12">
              <a:extLst>
                <a:ext uri="{FF2B5EF4-FFF2-40B4-BE49-F238E27FC236}">
                  <a16:creationId xmlns:a16="http://schemas.microsoft.com/office/drawing/2014/main" id="{69DCDAA2-0AD5-457A-8A67-BBB714931599}"/>
                </a:ext>
              </a:extLst>
            </p:cNvPr>
            <p:cNvSpPr>
              <a:spLocks noChangeShapeType="1"/>
            </p:cNvSpPr>
            <p:nvPr/>
          </p:nvSpPr>
          <p:spPr bwMode="auto">
            <a:xfrm>
              <a:off x="3936" y="2400"/>
              <a:ext cx="24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40685" name="Rectangle 13">
            <a:extLst>
              <a:ext uri="{FF2B5EF4-FFF2-40B4-BE49-F238E27FC236}">
                <a16:creationId xmlns:a16="http://schemas.microsoft.com/office/drawing/2014/main" id="{8F47A9C8-8EDD-4559-B0E3-B3EB5D2006CF}"/>
              </a:ext>
            </a:extLst>
          </p:cNvPr>
          <p:cNvSpPr>
            <a:spLocks noChangeArrowheads="1"/>
          </p:cNvSpPr>
          <p:nvPr/>
        </p:nvSpPr>
        <p:spPr bwMode="auto">
          <a:xfrm>
            <a:off x="6781800" y="4724400"/>
            <a:ext cx="4937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rgbClr val="FFFF66"/>
                </a:solidFill>
                <a:latin typeface="Arial" panose="020B0604020202020204" pitchFamily="34" charset="0"/>
                <a:ea typeface="宋体" panose="02010600030101010101" pitchFamily="2" charset="-122"/>
                <a:cs typeface="Arial" panose="020B0604020202020204" pitchFamily="34" charset="0"/>
              </a:rPr>
              <a:t>F</a:t>
            </a:r>
          </a:p>
        </p:txBody>
      </p:sp>
      <p:sp>
        <p:nvSpPr>
          <p:cNvPr id="540686" name="Rectangle 14">
            <a:extLst>
              <a:ext uri="{FF2B5EF4-FFF2-40B4-BE49-F238E27FC236}">
                <a16:creationId xmlns:a16="http://schemas.microsoft.com/office/drawing/2014/main" id="{88D03FD3-65C6-4FAB-8A3D-05F4DCB09F65}"/>
              </a:ext>
            </a:extLst>
          </p:cNvPr>
          <p:cNvSpPr>
            <a:spLocks noChangeArrowheads="1"/>
          </p:cNvSpPr>
          <p:nvPr/>
        </p:nvSpPr>
        <p:spPr bwMode="auto">
          <a:xfrm>
            <a:off x="6781800" y="2362200"/>
            <a:ext cx="4937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rgbClr val="FFFF66"/>
                </a:solidFill>
                <a:latin typeface="Arial" panose="020B0604020202020204" pitchFamily="34" charset="0"/>
                <a:ea typeface="宋体" panose="02010600030101010101" pitchFamily="2" charset="-122"/>
                <a:cs typeface="Arial" panose="020B0604020202020204" pitchFamily="34" charset="0"/>
              </a:rPr>
              <a:t>F</a:t>
            </a:r>
          </a:p>
        </p:txBody>
      </p:sp>
      <p:sp>
        <p:nvSpPr>
          <p:cNvPr id="540687" name="Rectangle 15">
            <a:extLst>
              <a:ext uri="{FF2B5EF4-FFF2-40B4-BE49-F238E27FC236}">
                <a16:creationId xmlns:a16="http://schemas.microsoft.com/office/drawing/2014/main" id="{22D1598B-285E-4B26-A0DD-5AA899219E55}"/>
              </a:ext>
            </a:extLst>
          </p:cNvPr>
          <p:cNvSpPr>
            <a:spLocks noChangeArrowheads="1"/>
          </p:cNvSpPr>
          <p:nvPr/>
        </p:nvSpPr>
        <p:spPr bwMode="auto">
          <a:xfrm>
            <a:off x="5486400" y="3429000"/>
            <a:ext cx="692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rgbClr val="99FFCC"/>
                </a:solidFill>
                <a:latin typeface="Arial" panose="020B0604020202020204" pitchFamily="34" charset="0"/>
                <a:ea typeface="宋体" panose="02010600030101010101" pitchFamily="2" charset="-122"/>
                <a:cs typeface="Arial" panose="020B0604020202020204" pitchFamily="34" charset="0"/>
              </a:rPr>
              <a:t>Cl</a:t>
            </a:r>
          </a:p>
        </p:txBody>
      </p:sp>
      <p:sp>
        <p:nvSpPr>
          <p:cNvPr id="540688" name="Rectangle 16">
            <a:extLst>
              <a:ext uri="{FF2B5EF4-FFF2-40B4-BE49-F238E27FC236}">
                <a16:creationId xmlns:a16="http://schemas.microsoft.com/office/drawing/2014/main" id="{BA139DEB-A926-4B7A-A80D-E39AA7B2767E}"/>
              </a:ext>
            </a:extLst>
          </p:cNvPr>
          <p:cNvSpPr>
            <a:spLocks noChangeArrowheads="1"/>
          </p:cNvSpPr>
          <p:nvPr/>
        </p:nvSpPr>
        <p:spPr bwMode="auto">
          <a:xfrm>
            <a:off x="7772400" y="3429000"/>
            <a:ext cx="692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rgbClr val="99FFCC"/>
                </a:solidFill>
                <a:latin typeface="Arial" panose="020B0604020202020204" pitchFamily="34" charset="0"/>
                <a:ea typeface="宋体" panose="02010600030101010101" pitchFamily="2" charset="-122"/>
                <a:cs typeface="Arial" panose="020B0604020202020204" pitchFamily="34" charset="0"/>
              </a:rPr>
              <a:t>Cl</a:t>
            </a:r>
          </a:p>
        </p:txBody>
      </p:sp>
      <p:sp>
        <p:nvSpPr>
          <p:cNvPr id="540689" name="Rectangle 17">
            <a:extLst>
              <a:ext uri="{FF2B5EF4-FFF2-40B4-BE49-F238E27FC236}">
                <a16:creationId xmlns:a16="http://schemas.microsoft.com/office/drawing/2014/main" id="{CCEA7E68-9F62-4BBF-9500-5D9C7F92640D}"/>
              </a:ext>
            </a:extLst>
          </p:cNvPr>
          <p:cNvSpPr>
            <a:spLocks noChangeArrowheads="1"/>
          </p:cNvSpPr>
          <p:nvPr/>
        </p:nvSpPr>
        <p:spPr bwMode="auto">
          <a:xfrm>
            <a:off x="1752600" y="4267200"/>
            <a:ext cx="33655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chemeClr val="tx1"/>
                </a:solidFill>
                <a:latin typeface="Arial" panose="020B0604020202020204" pitchFamily="34" charset="0"/>
                <a:ea typeface="宋体" panose="02010600030101010101" pitchFamily="2" charset="-122"/>
              </a:rPr>
              <a:t>R22</a:t>
            </a:r>
            <a:r>
              <a:rPr kumimoji="0" lang="en-US" altLang="zh-CN" sz="4000">
                <a:solidFill>
                  <a:schemeClr val="tx1"/>
                </a:solidFill>
                <a:latin typeface="Arial" panose="020B0604020202020204" pitchFamily="34" charset="0"/>
                <a:ea typeface="宋体" panose="02010600030101010101" pitchFamily="2" charset="-122"/>
                <a:cs typeface="Arial" panose="020B0604020202020204" pitchFamily="34" charset="0"/>
              </a:rPr>
              <a:t>—</a:t>
            </a:r>
            <a:r>
              <a:rPr kumimoji="0" lang="en-US" altLang="zh-CN" sz="4000">
                <a:solidFill>
                  <a:srgbClr val="66FF66"/>
                </a:solidFill>
                <a:latin typeface="Arial" panose="020B0604020202020204" pitchFamily="34" charset="0"/>
                <a:ea typeface="宋体" panose="02010600030101010101" pitchFamily="2" charset="-122"/>
                <a:cs typeface="Arial" panose="020B0604020202020204" pitchFamily="34" charset="0"/>
              </a:rPr>
              <a:t>C</a:t>
            </a:r>
            <a:r>
              <a:rPr kumimoji="0" lang="en-US" altLang="zh-CN" sz="4000">
                <a:latin typeface="Arial" panose="020B0604020202020204" pitchFamily="34" charset="0"/>
                <a:ea typeface="宋体" panose="02010600030101010101" pitchFamily="2" charset="-122"/>
                <a:cs typeface="Arial" panose="020B0604020202020204" pitchFamily="34" charset="0"/>
              </a:rPr>
              <a:t>H</a:t>
            </a:r>
            <a:r>
              <a:rPr kumimoji="0" lang="en-US" altLang="zh-CN" sz="4000">
                <a:solidFill>
                  <a:srgbClr val="FFFF66"/>
                </a:solidFill>
                <a:latin typeface="Arial" panose="020B0604020202020204" pitchFamily="34" charset="0"/>
                <a:ea typeface="宋体" panose="02010600030101010101" pitchFamily="2" charset="-122"/>
                <a:cs typeface="Arial" panose="020B0604020202020204" pitchFamily="34" charset="0"/>
              </a:rPr>
              <a:t>F</a:t>
            </a:r>
            <a:r>
              <a:rPr kumimoji="0" lang="en-US" altLang="zh-CN" sz="4000" baseline="-25000">
                <a:solidFill>
                  <a:srgbClr val="FFFF66"/>
                </a:solidFill>
                <a:latin typeface="Arial" panose="020B0604020202020204" pitchFamily="34" charset="0"/>
                <a:ea typeface="宋体" panose="02010600030101010101" pitchFamily="2" charset="-122"/>
                <a:cs typeface="Arial" panose="020B0604020202020204" pitchFamily="34" charset="0"/>
              </a:rPr>
              <a:t>2</a:t>
            </a:r>
            <a:r>
              <a:rPr kumimoji="0" lang="en-US" altLang="zh-CN" sz="4000">
                <a:solidFill>
                  <a:srgbClr val="99FFCC"/>
                </a:solidFill>
                <a:latin typeface="Arial" panose="020B0604020202020204" pitchFamily="34" charset="0"/>
                <a:ea typeface="宋体" panose="02010600030101010101" pitchFamily="2" charset="-122"/>
                <a:cs typeface="Arial" panose="020B0604020202020204" pitchFamily="34" charset="0"/>
              </a:rPr>
              <a:t>Cl</a:t>
            </a:r>
            <a:endParaRPr kumimoji="0" lang="en-US" altLang="zh-CN" sz="4000" baseline="-25000">
              <a:solidFill>
                <a:srgbClr val="99FFCC"/>
              </a:solidFill>
              <a:latin typeface="Arial" panose="020B0604020202020204" pitchFamily="34" charset="0"/>
              <a:ea typeface="宋体" panose="02010600030101010101" pitchFamily="2" charset="-122"/>
              <a:cs typeface="Arial" panose="020B0604020202020204" pitchFamily="34" charset="0"/>
            </a:endParaRPr>
          </a:p>
        </p:txBody>
      </p:sp>
      <p:sp>
        <p:nvSpPr>
          <p:cNvPr id="540690" name="Rectangle 18">
            <a:extLst>
              <a:ext uri="{FF2B5EF4-FFF2-40B4-BE49-F238E27FC236}">
                <a16:creationId xmlns:a16="http://schemas.microsoft.com/office/drawing/2014/main" id="{F57B40FF-AA5E-4457-8F83-E40FA0CC329E}"/>
              </a:ext>
            </a:extLst>
          </p:cNvPr>
          <p:cNvSpPr>
            <a:spLocks noChangeArrowheads="1"/>
          </p:cNvSpPr>
          <p:nvPr/>
        </p:nvSpPr>
        <p:spPr bwMode="auto">
          <a:xfrm>
            <a:off x="7848600" y="3505200"/>
            <a:ext cx="609600" cy="609600"/>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0691" name="Rectangle 19">
            <a:extLst>
              <a:ext uri="{FF2B5EF4-FFF2-40B4-BE49-F238E27FC236}">
                <a16:creationId xmlns:a16="http://schemas.microsoft.com/office/drawing/2014/main" id="{13AE3425-A17C-4BA4-8417-1D9506C59EA6}"/>
              </a:ext>
            </a:extLst>
          </p:cNvPr>
          <p:cNvSpPr>
            <a:spLocks noChangeArrowheads="1"/>
          </p:cNvSpPr>
          <p:nvPr/>
        </p:nvSpPr>
        <p:spPr bwMode="auto">
          <a:xfrm>
            <a:off x="7772400" y="3429000"/>
            <a:ext cx="5508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latin typeface="Arial" panose="020B0604020202020204" pitchFamily="34" charset="0"/>
                <a:ea typeface="宋体" panose="02010600030101010101" pitchFamily="2" charset="-122"/>
                <a:cs typeface="Arial" panose="020B0604020202020204" pitchFamily="34" charset="0"/>
              </a:rPr>
              <a:t>H</a:t>
            </a:r>
          </a:p>
        </p:txBody>
      </p:sp>
      <p:sp>
        <p:nvSpPr>
          <p:cNvPr id="540692" name="Rectangle 20">
            <a:extLst>
              <a:ext uri="{FF2B5EF4-FFF2-40B4-BE49-F238E27FC236}">
                <a16:creationId xmlns:a16="http://schemas.microsoft.com/office/drawing/2014/main" id="{237D0B90-AFD8-42E8-983F-4504B3D3538E}"/>
              </a:ext>
            </a:extLst>
          </p:cNvPr>
          <p:cNvSpPr>
            <a:spLocks noChangeArrowheads="1"/>
          </p:cNvSpPr>
          <p:nvPr/>
        </p:nvSpPr>
        <p:spPr bwMode="auto">
          <a:xfrm>
            <a:off x="384175" y="5410200"/>
            <a:ext cx="1355725" cy="701675"/>
          </a:xfrm>
          <a:prstGeom prst="rect">
            <a:avLst/>
          </a:prstGeom>
          <a:solidFill>
            <a:srgbClr val="CC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chemeClr val="bg2"/>
                </a:solidFill>
                <a:latin typeface="Arial" panose="020B0604020202020204" pitchFamily="34" charset="0"/>
                <a:ea typeface="宋体" panose="02010600030101010101" pitchFamily="2" charset="-122"/>
              </a:rPr>
              <a:t>90+n</a:t>
            </a:r>
          </a:p>
        </p:txBody>
      </p:sp>
      <p:sp>
        <p:nvSpPr>
          <p:cNvPr id="540693" name="Rectangle 21">
            <a:extLst>
              <a:ext uri="{FF2B5EF4-FFF2-40B4-BE49-F238E27FC236}">
                <a16:creationId xmlns:a16="http://schemas.microsoft.com/office/drawing/2014/main" id="{0384FB84-B0D2-4340-A088-90CC88EF719B}"/>
              </a:ext>
            </a:extLst>
          </p:cNvPr>
          <p:cNvSpPr>
            <a:spLocks noChangeArrowheads="1"/>
          </p:cNvSpPr>
          <p:nvPr/>
        </p:nvSpPr>
        <p:spPr bwMode="auto">
          <a:xfrm>
            <a:off x="1909763" y="5257800"/>
            <a:ext cx="29670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chemeClr val="tx1"/>
                </a:solidFill>
                <a:latin typeface="Arial" panose="020B0604020202020204" pitchFamily="34" charset="0"/>
                <a:ea typeface="宋体" panose="02010600030101010101" pitchFamily="2" charset="-122"/>
              </a:rPr>
              <a:t>R12= 1  0  2</a:t>
            </a:r>
          </a:p>
        </p:txBody>
      </p:sp>
      <p:sp>
        <p:nvSpPr>
          <p:cNvPr id="540694" name="AutoShape 22">
            <a:extLst>
              <a:ext uri="{FF2B5EF4-FFF2-40B4-BE49-F238E27FC236}">
                <a16:creationId xmlns:a16="http://schemas.microsoft.com/office/drawing/2014/main" id="{145AF82E-CAB8-4DFC-AF1A-8B3B69B1F50B}"/>
              </a:ext>
            </a:extLst>
          </p:cNvPr>
          <p:cNvSpPr>
            <a:spLocks noChangeArrowheads="1"/>
          </p:cNvSpPr>
          <p:nvPr/>
        </p:nvSpPr>
        <p:spPr bwMode="auto">
          <a:xfrm>
            <a:off x="3276600" y="5334000"/>
            <a:ext cx="533400" cy="609600"/>
          </a:xfrm>
          <a:prstGeom prst="wedgeRoundRectCallout">
            <a:avLst>
              <a:gd name="adj1" fmla="val -35713"/>
              <a:gd name="adj2" fmla="val 91926"/>
              <a:gd name="adj3" fmla="val 16667"/>
            </a:avLst>
          </a:prstGeom>
          <a:noFill/>
          <a:ln w="25400" cap="sq">
            <a:solidFill>
              <a:srgbClr val="66FF66"/>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
        <p:nvSpPr>
          <p:cNvPr id="540695" name="Rectangle 23">
            <a:extLst>
              <a:ext uri="{FF2B5EF4-FFF2-40B4-BE49-F238E27FC236}">
                <a16:creationId xmlns:a16="http://schemas.microsoft.com/office/drawing/2014/main" id="{0B3D8F0C-AFBD-4D86-8C38-455B24D94D1B}"/>
              </a:ext>
            </a:extLst>
          </p:cNvPr>
          <p:cNvSpPr>
            <a:spLocks noChangeArrowheads="1"/>
          </p:cNvSpPr>
          <p:nvPr/>
        </p:nvSpPr>
        <p:spPr bwMode="auto">
          <a:xfrm>
            <a:off x="2971800" y="6156325"/>
            <a:ext cx="5508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chemeClr val="tx1"/>
                </a:solidFill>
                <a:latin typeface="Arial" panose="020B0604020202020204" pitchFamily="34" charset="0"/>
                <a:ea typeface="宋体" panose="02010600030101010101" pitchFamily="2" charset="-122"/>
              </a:rPr>
              <a:t>C</a:t>
            </a:r>
          </a:p>
        </p:txBody>
      </p:sp>
      <p:sp>
        <p:nvSpPr>
          <p:cNvPr id="540696" name="AutoShape 24">
            <a:extLst>
              <a:ext uri="{FF2B5EF4-FFF2-40B4-BE49-F238E27FC236}">
                <a16:creationId xmlns:a16="http://schemas.microsoft.com/office/drawing/2014/main" id="{CFBE4676-4B1F-49A9-9298-4E69450D6A96}"/>
              </a:ext>
            </a:extLst>
          </p:cNvPr>
          <p:cNvSpPr>
            <a:spLocks noChangeArrowheads="1"/>
          </p:cNvSpPr>
          <p:nvPr/>
        </p:nvSpPr>
        <p:spPr bwMode="auto">
          <a:xfrm>
            <a:off x="3810000" y="5334000"/>
            <a:ext cx="533400" cy="609600"/>
          </a:xfrm>
          <a:prstGeom prst="wedgeRoundRectCallout">
            <a:avLst>
              <a:gd name="adj1" fmla="val 7144"/>
              <a:gd name="adj2" fmla="val 85676"/>
              <a:gd name="adj3" fmla="val 16667"/>
            </a:avLst>
          </a:prstGeom>
          <a:noFill/>
          <a:ln w="25400" cap="sq">
            <a:solidFill>
              <a:schemeClr val="tx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
        <p:nvSpPr>
          <p:cNvPr id="540697" name="Rectangle 25">
            <a:extLst>
              <a:ext uri="{FF2B5EF4-FFF2-40B4-BE49-F238E27FC236}">
                <a16:creationId xmlns:a16="http://schemas.microsoft.com/office/drawing/2014/main" id="{2BB032A6-679F-4CA5-894E-4D3D83FA9D92}"/>
              </a:ext>
            </a:extLst>
          </p:cNvPr>
          <p:cNvSpPr>
            <a:spLocks noChangeArrowheads="1"/>
          </p:cNvSpPr>
          <p:nvPr/>
        </p:nvSpPr>
        <p:spPr bwMode="auto">
          <a:xfrm>
            <a:off x="3810000" y="6156325"/>
            <a:ext cx="5508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latin typeface="Arial" panose="020B0604020202020204" pitchFamily="34" charset="0"/>
                <a:ea typeface="宋体" panose="02010600030101010101" pitchFamily="2" charset="-122"/>
                <a:cs typeface="Arial" panose="020B0604020202020204" pitchFamily="34" charset="0"/>
              </a:rPr>
              <a:t>H</a:t>
            </a:r>
          </a:p>
        </p:txBody>
      </p:sp>
      <p:sp>
        <p:nvSpPr>
          <p:cNvPr id="540698" name="AutoShape 26">
            <a:extLst>
              <a:ext uri="{FF2B5EF4-FFF2-40B4-BE49-F238E27FC236}">
                <a16:creationId xmlns:a16="http://schemas.microsoft.com/office/drawing/2014/main" id="{D492AB66-8DB1-434E-980D-8C58AF665D34}"/>
              </a:ext>
            </a:extLst>
          </p:cNvPr>
          <p:cNvSpPr>
            <a:spLocks noChangeArrowheads="1"/>
          </p:cNvSpPr>
          <p:nvPr/>
        </p:nvSpPr>
        <p:spPr bwMode="auto">
          <a:xfrm>
            <a:off x="4419600" y="5334000"/>
            <a:ext cx="533400" cy="609600"/>
          </a:xfrm>
          <a:prstGeom prst="wedgeRoundRectCallout">
            <a:avLst>
              <a:gd name="adj1" fmla="val 25000"/>
              <a:gd name="adj2" fmla="val 95051"/>
              <a:gd name="adj3" fmla="val 16667"/>
            </a:avLst>
          </a:prstGeom>
          <a:noFill/>
          <a:ln w="25400" cap="sq">
            <a:solidFill>
              <a:srgbClr val="FFFF66"/>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
        <p:nvSpPr>
          <p:cNvPr id="540699" name="Rectangle 27">
            <a:extLst>
              <a:ext uri="{FF2B5EF4-FFF2-40B4-BE49-F238E27FC236}">
                <a16:creationId xmlns:a16="http://schemas.microsoft.com/office/drawing/2014/main" id="{9C35E031-E390-4F63-A424-8EB6192F06B8}"/>
              </a:ext>
            </a:extLst>
          </p:cNvPr>
          <p:cNvSpPr>
            <a:spLocks noChangeArrowheads="1"/>
          </p:cNvSpPr>
          <p:nvPr/>
        </p:nvSpPr>
        <p:spPr bwMode="auto">
          <a:xfrm>
            <a:off x="4572000" y="6156325"/>
            <a:ext cx="4937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rgbClr val="FFFF66"/>
                </a:solidFill>
                <a:latin typeface="Arial" panose="020B0604020202020204" pitchFamily="34" charset="0"/>
                <a:ea typeface="宋体" panose="02010600030101010101" pitchFamily="2" charset="-122"/>
                <a:cs typeface="Arial" panose="020B0604020202020204" pitchFamily="34" charset="0"/>
              </a:rPr>
              <a:t>F</a:t>
            </a:r>
          </a:p>
        </p:txBody>
      </p:sp>
    </p:spTree>
    <p:extLst>
      <p:ext uri="{BB962C8B-B14F-4D97-AF65-F5344CB8AC3E}">
        <p14:creationId xmlns:p14="http://schemas.microsoft.com/office/powerpoint/2010/main" val="3608518719"/>
      </p:ext>
    </p:extLst>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0675"/>
                                        </p:tgtEl>
                                        <p:attrNameLst>
                                          <p:attrName>style.visibility</p:attrName>
                                        </p:attrNameLst>
                                      </p:cBhvr>
                                      <p:to>
                                        <p:strVal val="visible"/>
                                      </p:to>
                                    </p:set>
                                    <p:anim calcmode="lin" valueType="num">
                                      <p:cBhvr additive="base">
                                        <p:cTn id="7" dur="500" fill="hold"/>
                                        <p:tgtEl>
                                          <p:spTgt spid="540675"/>
                                        </p:tgtEl>
                                        <p:attrNameLst>
                                          <p:attrName>ppt_x</p:attrName>
                                        </p:attrNameLst>
                                      </p:cBhvr>
                                      <p:tavLst>
                                        <p:tav tm="0">
                                          <p:val>
                                            <p:strVal val="0-#ppt_w/2"/>
                                          </p:val>
                                        </p:tav>
                                        <p:tav tm="100000">
                                          <p:val>
                                            <p:strVal val="#ppt_x"/>
                                          </p:val>
                                        </p:tav>
                                      </p:tavLst>
                                    </p:anim>
                                    <p:anim calcmode="lin" valueType="num">
                                      <p:cBhvr additive="base">
                                        <p:cTn id="8" dur="500" fill="hold"/>
                                        <p:tgtEl>
                                          <p:spTgt spid="54067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40678"/>
                                        </p:tgtEl>
                                        <p:attrNameLst>
                                          <p:attrName>style.visibility</p:attrName>
                                        </p:attrNameLst>
                                      </p:cBhvr>
                                      <p:to>
                                        <p:strVal val="visible"/>
                                      </p:to>
                                    </p:set>
                                    <p:anim calcmode="lin" valueType="num">
                                      <p:cBhvr additive="base">
                                        <p:cTn id="13" dur="500" fill="hold"/>
                                        <p:tgtEl>
                                          <p:spTgt spid="540678"/>
                                        </p:tgtEl>
                                        <p:attrNameLst>
                                          <p:attrName>ppt_x</p:attrName>
                                        </p:attrNameLst>
                                      </p:cBhvr>
                                      <p:tavLst>
                                        <p:tav tm="0">
                                          <p:val>
                                            <p:strVal val="1+#ppt_w/2"/>
                                          </p:val>
                                        </p:tav>
                                        <p:tav tm="100000">
                                          <p:val>
                                            <p:strVal val="#ppt_x"/>
                                          </p:val>
                                        </p:tav>
                                      </p:tavLst>
                                    </p:anim>
                                    <p:anim calcmode="lin" valueType="num">
                                      <p:cBhvr additive="base">
                                        <p:cTn id="14" dur="500" fill="hold"/>
                                        <p:tgtEl>
                                          <p:spTgt spid="54067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40676"/>
                                        </p:tgtEl>
                                        <p:attrNameLst>
                                          <p:attrName>style.visibility</p:attrName>
                                        </p:attrNameLst>
                                      </p:cBhvr>
                                      <p:to>
                                        <p:strVal val="visible"/>
                                      </p:to>
                                    </p:set>
                                    <p:anim calcmode="lin" valueType="num">
                                      <p:cBhvr additive="base">
                                        <p:cTn id="19" dur="500" fill="hold"/>
                                        <p:tgtEl>
                                          <p:spTgt spid="540676"/>
                                        </p:tgtEl>
                                        <p:attrNameLst>
                                          <p:attrName>ppt_x</p:attrName>
                                        </p:attrNameLst>
                                      </p:cBhvr>
                                      <p:tavLst>
                                        <p:tav tm="0">
                                          <p:val>
                                            <p:strVal val="0-#ppt_w/2"/>
                                          </p:val>
                                        </p:tav>
                                        <p:tav tm="100000">
                                          <p:val>
                                            <p:strVal val="#ppt_x"/>
                                          </p:val>
                                        </p:tav>
                                      </p:tavLst>
                                    </p:anim>
                                    <p:anim calcmode="lin" valueType="num">
                                      <p:cBhvr additive="base">
                                        <p:cTn id="20" dur="500" fill="hold"/>
                                        <p:tgtEl>
                                          <p:spTgt spid="54067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40677"/>
                                        </p:tgtEl>
                                        <p:attrNameLst>
                                          <p:attrName>style.visibility</p:attrName>
                                        </p:attrNameLst>
                                      </p:cBhvr>
                                      <p:to>
                                        <p:strVal val="visible"/>
                                      </p:to>
                                    </p:set>
                                    <p:anim calcmode="lin" valueType="num">
                                      <p:cBhvr additive="base">
                                        <p:cTn id="25" dur="500" fill="hold"/>
                                        <p:tgtEl>
                                          <p:spTgt spid="540677"/>
                                        </p:tgtEl>
                                        <p:attrNameLst>
                                          <p:attrName>ppt_x</p:attrName>
                                        </p:attrNameLst>
                                      </p:cBhvr>
                                      <p:tavLst>
                                        <p:tav tm="0">
                                          <p:val>
                                            <p:strVal val="0-#ppt_w/2"/>
                                          </p:val>
                                        </p:tav>
                                        <p:tav tm="100000">
                                          <p:val>
                                            <p:strVal val="#ppt_x"/>
                                          </p:val>
                                        </p:tav>
                                      </p:tavLst>
                                    </p:anim>
                                    <p:anim calcmode="lin" valueType="num">
                                      <p:cBhvr additive="base">
                                        <p:cTn id="26" dur="500" fill="hold"/>
                                        <p:tgtEl>
                                          <p:spTgt spid="54067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4067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3" presetClass="entr" presetSubtype="16" fill="hold" nodeType="clickEffect">
                                  <p:stCondLst>
                                    <p:cond delay="0"/>
                                  </p:stCondLst>
                                  <p:childTnLst>
                                    <p:set>
                                      <p:cBhvr>
                                        <p:cTn id="34" dur="1" fill="hold">
                                          <p:stCondLst>
                                            <p:cond delay="0"/>
                                          </p:stCondLst>
                                        </p:cTn>
                                        <p:tgtEl>
                                          <p:spTgt spid="540680"/>
                                        </p:tgtEl>
                                        <p:attrNameLst>
                                          <p:attrName>style.visibility</p:attrName>
                                        </p:attrNameLst>
                                      </p:cBhvr>
                                      <p:to>
                                        <p:strVal val="visible"/>
                                      </p:to>
                                    </p:set>
                                    <p:anim calcmode="lin" valueType="num">
                                      <p:cBhvr>
                                        <p:cTn id="35" dur="500" fill="hold"/>
                                        <p:tgtEl>
                                          <p:spTgt spid="540680"/>
                                        </p:tgtEl>
                                        <p:attrNameLst>
                                          <p:attrName>ppt_w</p:attrName>
                                        </p:attrNameLst>
                                      </p:cBhvr>
                                      <p:tavLst>
                                        <p:tav tm="0">
                                          <p:val>
                                            <p:fltVal val="0"/>
                                          </p:val>
                                        </p:tav>
                                        <p:tav tm="100000">
                                          <p:val>
                                            <p:strVal val="#ppt_w"/>
                                          </p:val>
                                        </p:tav>
                                      </p:tavLst>
                                    </p:anim>
                                    <p:anim calcmode="lin" valueType="num">
                                      <p:cBhvr>
                                        <p:cTn id="36" dur="500" fill="hold"/>
                                        <p:tgtEl>
                                          <p:spTgt spid="540680"/>
                                        </p:tgtEl>
                                        <p:attrNameLst>
                                          <p:attrName>ppt_h</p:attrName>
                                        </p:attrNameLst>
                                      </p:cBhvr>
                                      <p:tavLst>
                                        <p:tav tm="0">
                                          <p:val>
                                            <p:fltVal val="0"/>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540685"/>
                                        </p:tgtEl>
                                        <p:attrNameLst>
                                          <p:attrName>style.visibility</p:attrName>
                                        </p:attrNameLst>
                                      </p:cBhvr>
                                      <p:to>
                                        <p:strVal val="visible"/>
                                      </p:to>
                                    </p:set>
                                  </p:childTnLst>
                                </p:cTn>
                              </p:par>
                            </p:childTnLst>
                          </p:cTn>
                        </p:par>
                        <p:par>
                          <p:cTn id="41" fill="hold" nodeType="afterGroup">
                            <p:stCondLst>
                              <p:cond delay="500"/>
                            </p:stCondLst>
                            <p:childTnLst>
                              <p:par>
                                <p:cTn id="42" presetID="1" presetClass="entr" presetSubtype="0" fill="hold" grpId="0" nodeType="afterEffect">
                                  <p:stCondLst>
                                    <p:cond delay="0"/>
                                  </p:stCondLst>
                                  <p:childTnLst>
                                    <p:set>
                                      <p:cBhvr>
                                        <p:cTn id="43" dur="1" fill="hold">
                                          <p:stCondLst>
                                            <p:cond delay="499"/>
                                          </p:stCondLst>
                                        </p:cTn>
                                        <p:tgtEl>
                                          <p:spTgt spid="540686"/>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540687"/>
                                        </p:tgtEl>
                                        <p:attrNameLst>
                                          <p:attrName>style.visibility</p:attrName>
                                        </p:attrNameLst>
                                      </p:cBhvr>
                                      <p:to>
                                        <p:strVal val="visible"/>
                                      </p:to>
                                    </p:set>
                                  </p:childTnLst>
                                </p:cTn>
                              </p:par>
                            </p:childTnLst>
                          </p:cTn>
                        </p:par>
                        <p:par>
                          <p:cTn id="48" fill="hold" nodeType="afterGroup">
                            <p:stCondLst>
                              <p:cond delay="500"/>
                            </p:stCondLst>
                            <p:childTnLst>
                              <p:par>
                                <p:cTn id="49" presetID="1" presetClass="entr" presetSubtype="0" fill="hold" grpId="0" nodeType="afterEffect">
                                  <p:stCondLst>
                                    <p:cond delay="0"/>
                                  </p:stCondLst>
                                  <p:childTnLst>
                                    <p:set>
                                      <p:cBhvr>
                                        <p:cTn id="50" dur="1" fill="hold">
                                          <p:stCondLst>
                                            <p:cond delay="499"/>
                                          </p:stCondLst>
                                        </p:cTn>
                                        <p:tgtEl>
                                          <p:spTgt spid="54068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540689"/>
                                        </p:tgtEl>
                                        <p:attrNameLst>
                                          <p:attrName>style.visibility</p:attrName>
                                        </p:attrNameLst>
                                      </p:cBhvr>
                                      <p:to>
                                        <p:strVal val="visible"/>
                                      </p:to>
                                    </p:set>
                                    <p:anim calcmode="lin" valueType="num">
                                      <p:cBhvr additive="base">
                                        <p:cTn id="55" dur="500" fill="hold"/>
                                        <p:tgtEl>
                                          <p:spTgt spid="540689"/>
                                        </p:tgtEl>
                                        <p:attrNameLst>
                                          <p:attrName>ppt_x</p:attrName>
                                        </p:attrNameLst>
                                      </p:cBhvr>
                                      <p:tavLst>
                                        <p:tav tm="0">
                                          <p:val>
                                            <p:strVal val="0-#ppt_w/2"/>
                                          </p:val>
                                        </p:tav>
                                        <p:tav tm="100000">
                                          <p:val>
                                            <p:strVal val="#ppt_x"/>
                                          </p:val>
                                        </p:tav>
                                      </p:tavLst>
                                    </p:anim>
                                    <p:anim calcmode="lin" valueType="num">
                                      <p:cBhvr additive="base">
                                        <p:cTn id="56" dur="500" fill="hold"/>
                                        <p:tgtEl>
                                          <p:spTgt spid="540689"/>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499"/>
                                          </p:stCondLst>
                                        </p:cTn>
                                        <p:tgtEl>
                                          <p:spTgt spid="540690"/>
                                        </p:tgtEl>
                                        <p:attrNameLst>
                                          <p:attrName>style.visibility</p:attrName>
                                        </p:attrNameLst>
                                      </p:cBhvr>
                                      <p:to>
                                        <p:strVal val="visible"/>
                                      </p:to>
                                    </p:set>
                                  </p:childTnLst>
                                </p:cTn>
                              </p:par>
                            </p:childTnLst>
                          </p:cTn>
                        </p:par>
                        <p:par>
                          <p:cTn id="61" fill="hold" nodeType="afterGroup">
                            <p:stCondLst>
                              <p:cond delay="500"/>
                            </p:stCondLst>
                            <p:childTnLst>
                              <p:par>
                                <p:cTn id="62" presetID="2" presetClass="entr" presetSubtype="2" fill="hold" grpId="0" nodeType="afterEffect">
                                  <p:stCondLst>
                                    <p:cond delay="0"/>
                                  </p:stCondLst>
                                  <p:childTnLst>
                                    <p:set>
                                      <p:cBhvr>
                                        <p:cTn id="63" dur="1" fill="hold">
                                          <p:stCondLst>
                                            <p:cond delay="0"/>
                                          </p:stCondLst>
                                        </p:cTn>
                                        <p:tgtEl>
                                          <p:spTgt spid="540691"/>
                                        </p:tgtEl>
                                        <p:attrNameLst>
                                          <p:attrName>style.visibility</p:attrName>
                                        </p:attrNameLst>
                                      </p:cBhvr>
                                      <p:to>
                                        <p:strVal val="visible"/>
                                      </p:to>
                                    </p:set>
                                    <p:anim calcmode="lin" valueType="num">
                                      <p:cBhvr additive="base">
                                        <p:cTn id="64" dur="500" fill="hold"/>
                                        <p:tgtEl>
                                          <p:spTgt spid="540691"/>
                                        </p:tgtEl>
                                        <p:attrNameLst>
                                          <p:attrName>ppt_x</p:attrName>
                                        </p:attrNameLst>
                                      </p:cBhvr>
                                      <p:tavLst>
                                        <p:tav tm="0">
                                          <p:val>
                                            <p:strVal val="1+#ppt_w/2"/>
                                          </p:val>
                                        </p:tav>
                                        <p:tav tm="100000">
                                          <p:val>
                                            <p:strVal val="#ppt_x"/>
                                          </p:val>
                                        </p:tav>
                                      </p:tavLst>
                                    </p:anim>
                                    <p:anim calcmode="lin" valueType="num">
                                      <p:cBhvr additive="base">
                                        <p:cTn id="65" dur="500" fill="hold"/>
                                        <p:tgtEl>
                                          <p:spTgt spid="540691"/>
                                        </p:tgtEl>
                                        <p:attrNameLst>
                                          <p:attrName>ppt_y</p:attrName>
                                        </p:attrNameLst>
                                      </p:cBhvr>
                                      <p:tavLst>
                                        <p:tav tm="0">
                                          <p:val>
                                            <p:strVal val="#ppt_y"/>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540692"/>
                                        </p:tgtEl>
                                        <p:attrNameLst>
                                          <p:attrName>style.visibility</p:attrName>
                                        </p:attrNameLst>
                                      </p:cBhvr>
                                      <p:to>
                                        <p:strVal val="visible"/>
                                      </p:to>
                                    </p:set>
                                    <p:anim calcmode="lin" valueType="num">
                                      <p:cBhvr additive="base">
                                        <p:cTn id="70" dur="500" fill="hold"/>
                                        <p:tgtEl>
                                          <p:spTgt spid="540692"/>
                                        </p:tgtEl>
                                        <p:attrNameLst>
                                          <p:attrName>ppt_x</p:attrName>
                                        </p:attrNameLst>
                                      </p:cBhvr>
                                      <p:tavLst>
                                        <p:tav tm="0">
                                          <p:val>
                                            <p:strVal val="0-#ppt_w/2"/>
                                          </p:val>
                                        </p:tav>
                                        <p:tav tm="100000">
                                          <p:val>
                                            <p:strVal val="#ppt_x"/>
                                          </p:val>
                                        </p:tav>
                                      </p:tavLst>
                                    </p:anim>
                                    <p:anim calcmode="lin" valueType="num">
                                      <p:cBhvr additive="base">
                                        <p:cTn id="71" dur="500" fill="hold"/>
                                        <p:tgtEl>
                                          <p:spTgt spid="540692"/>
                                        </p:tgtEl>
                                        <p:attrNameLst>
                                          <p:attrName>ppt_y</p:attrName>
                                        </p:attrNameLst>
                                      </p:cBhvr>
                                      <p:tavLst>
                                        <p:tav tm="0">
                                          <p:val>
                                            <p:strVal val="#ppt_y"/>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2" presetClass="entr" presetSubtype="2" fill="hold" grpId="0" nodeType="clickEffect">
                                  <p:stCondLst>
                                    <p:cond delay="0"/>
                                  </p:stCondLst>
                                  <p:childTnLst>
                                    <p:set>
                                      <p:cBhvr>
                                        <p:cTn id="75" dur="1" fill="hold">
                                          <p:stCondLst>
                                            <p:cond delay="0"/>
                                          </p:stCondLst>
                                        </p:cTn>
                                        <p:tgtEl>
                                          <p:spTgt spid="540693"/>
                                        </p:tgtEl>
                                        <p:attrNameLst>
                                          <p:attrName>style.visibility</p:attrName>
                                        </p:attrNameLst>
                                      </p:cBhvr>
                                      <p:to>
                                        <p:strVal val="visible"/>
                                      </p:to>
                                    </p:set>
                                    <p:anim calcmode="lin" valueType="num">
                                      <p:cBhvr additive="base">
                                        <p:cTn id="76" dur="500" fill="hold"/>
                                        <p:tgtEl>
                                          <p:spTgt spid="540693"/>
                                        </p:tgtEl>
                                        <p:attrNameLst>
                                          <p:attrName>ppt_x</p:attrName>
                                        </p:attrNameLst>
                                      </p:cBhvr>
                                      <p:tavLst>
                                        <p:tav tm="0">
                                          <p:val>
                                            <p:strVal val="1+#ppt_w/2"/>
                                          </p:val>
                                        </p:tav>
                                        <p:tav tm="100000">
                                          <p:val>
                                            <p:strVal val="#ppt_x"/>
                                          </p:val>
                                        </p:tav>
                                      </p:tavLst>
                                    </p:anim>
                                    <p:anim calcmode="lin" valueType="num">
                                      <p:cBhvr additive="base">
                                        <p:cTn id="77" dur="500" fill="hold"/>
                                        <p:tgtEl>
                                          <p:spTgt spid="540693"/>
                                        </p:tgtEl>
                                        <p:attrNameLst>
                                          <p:attrName>ppt_y</p:attrName>
                                        </p:attrNameLst>
                                      </p:cBhvr>
                                      <p:tavLst>
                                        <p:tav tm="0">
                                          <p:val>
                                            <p:strVal val="#ppt_y"/>
                                          </p:val>
                                        </p:tav>
                                        <p:tav tm="100000">
                                          <p:val>
                                            <p:strVal val="#ppt_y"/>
                                          </p:val>
                                        </p:tav>
                                      </p:tavLst>
                                    </p:anim>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540694"/>
                                        </p:tgtEl>
                                        <p:attrNameLst>
                                          <p:attrName>style.visibility</p:attrName>
                                        </p:attrNameLst>
                                      </p:cBhvr>
                                      <p:to>
                                        <p:strVal val="visible"/>
                                      </p:to>
                                    </p:set>
                                    <p:animEffect transition="in" filter="wipe(up)">
                                      <p:cBhvr>
                                        <p:cTn id="82" dur="500"/>
                                        <p:tgtEl>
                                          <p:spTgt spid="540694"/>
                                        </p:tgtEl>
                                      </p:cBhvr>
                                    </p:animEffect>
                                  </p:childTnLst>
                                </p:cTn>
                              </p:par>
                            </p:childTnLst>
                          </p:cTn>
                        </p:par>
                        <p:par>
                          <p:cTn id="83" fill="hold" nodeType="afterGroup">
                            <p:stCondLst>
                              <p:cond delay="500"/>
                            </p:stCondLst>
                            <p:childTnLst>
                              <p:par>
                                <p:cTn id="84" presetID="1" presetClass="entr" presetSubtype="0" fill="hold" grpId="0" nodeType="afterEffect">
                                  <p:stCondLst>
                                    <p:cond delay="0"/>
                                  </p:stCondLst>
                                  <p:childTnLst>
                                    <p:set>
                                      <p:cBhvr>
                                        <p:cTn id="85" dur="1" fill="hold">
                                          <p:stCondLst>
                                            <p:cond delay="499"/>
                                          </p:stCondLst>
                                        </p:cTn>
                                        <p:tgtEl>
                                          <p:spTgt spid="540695"/>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540696"/>
                                        </p:tgtEl>
                                        <p:attrNameLst>
                                          <p:attrName>style.visibility</p:attrName>
                                        </p:attrNameLst>
                                      </p:cBhvr>
                                      <p:to>
                                        <p:strVal val="visible"/>
                                      </p:to>
                                    </p:set>
                                    <p:animEffect transition="in" filter="wipe(up)">
                                      <p:cBhvr>
                                        <p:cTn id="90" dur="500"/>
                                        <p:tgtEl>
                                          <p:spTgt spid="540696"/>
                                        </p:tgtEl>
                                      </p:cBhvr>
                                    </p:animEffect>
                                  </p:childTnLst>
                                </p:cTn>
                              </p:par>
                            </p:childTnLst>
                          </p:cTn>
                        </p:par>
                        <p:par>
                          <p:cTn id="91" fill="hold" nodeType="afterGroup">
                            <p:stCondLst>
                              <p:cond delay="500"/>
                            </p:stCondLst>
                            <p:childTnLst>
                              <p:par>
                                <p:cTn id="92" presetID="1" presetClass="entr" presetSubtype="0" fill="hold" grpId="0" nodeType="afterEffect">
                                  <p:stCondLst>
                                    <p:cond delay="0"/>
                                  </p:stCondLst>
                                  <p:childTnLst>
                                    <p:set>
                                      <p:cBhvr>
                                        <p:cTn id="93" dur="1" fill="hold">
                                          <p:stCondLst>
                                            <p:cond delay="499"/>
                                          </p:stCondLst>
                                        </p:cTn>
                                        <p:tgtEl>
                                          <p:spTgt spid="540697"/>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1" fill="hold" grpId="0" nodeType="clickEffect">
                                  <p:stCondLst>
                                    <p:cond delay="0"/>
                                  </p:stCondLst>
                                  <p:childTnLst>
                                    <p:set>
                                      <p:cBhvr>
                                        <p:cTn id="97" dur="1" fill="hold">
                                          <p:stCondLst>
                                            <p:cond delay="0"/>
                                          </p:stCondLst>
                                        </p:cTn>
                                        <p:tgtEl>
                                          <p:spTgt spid="540698"/>
                                        </p:tgtEl>
                                        <p:attrNameLst>
                                          <p:attrName>style.visibility</p:attrName>
                                        </p:attrNameLst>
                                      </p:cBhvr>
                                      <p:to>
                                        <p:strVal val="visible"/>
                                      </p:to>
                                    </p:set>
                                    <p:animEffect transition="in" filter="wipe(up)">
                                      <p:cBhvr>
                                        <p:cTn id="98" dur="500"/>
                                        <p:tgtEl>
                                          <p:spTgt spid="540698"/>
                                        </p:tgtEl>
                                      </p:cBhvr>
                                    </p:animEffect>
                                  </p:childTnLst>
                                </p:cTn>
                              </p:par>
                            </p:childTnLst>
                          </p:cTn>
                        </p:par>
                        <p:par>
                          <p:cTn id="99" fill="hold" nodeType="afterGroup">
                            <p:stCondLst>
                              <p:cond delay="500"/>
                            </p:stCondLst>
                            <p:childTnLst>
                              <p:par>
                                <p:cTn id="100" presetID="1" presetClass="entr" presetSubtype="0" fill="hold" grpId="0" nodeType="afterEffect">
                                  <p:stCondLst>
                                    <p:cond delay="0"/>
                                  </p:stCondLst>
                                  <p:childTnLst>
                                    <p:set>
                                      <p:cBhvr>
                                        <p:cTn id="101" dur="1" fill="hold">
                                          <p:stCondLst>
                                            <p:cond delay="499"/>
                                          </p:stCondLst>
                                        </p:cTn>
                                        <p:tgtEl>
                                          <p:spTgt spid="540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5" grpId="0" autoUpdateAnimBg="0"/>
      <p:bldP spid="540676" grpId="0" autoUpdateAnimBg="0"/>
      <p:bldP spid="540677" grpId="0" autoUpdateAnimBg="0"/>
      <p:bldP spid="540678" grpId="0" autoUpdateAnimBg="0"/>
      <p:bldP spid="540679" grpId="0" autoUpdateAnimBg="0"/>
      <p:bldP spid="540685" grpId="0" autoUpdateAnimBg="0"/>
      <p:bldP spid="540686" grpId="0" autoUpdateAnimBg="0"/>
      <p:bldP spid="540687" grpId="0" autoUpdateAnimBg="0"/>
      <p:bldP spid="540688" grpId="0" autoUpdateAnimBg="0"/>
      <p:bldP spid="540689" grpId="0" autoUpdateAnimBg="0"/>
      <p:bldP spid="540691" grpId="0" autoUpdateAnimBg="0"/>
      <p:bldP spid="540692" grpId="0" animBg="1" autoUpdateAnimBg="0"/>
      <p:bldP spid="540693" grpId="0" autoUpdateAnimBg="0"/>
      <p:bldP spid="540694" grpId="0" animBg="1" autoUpdateAnimBg="0"/>
      <p:bldP spid="540695" grpId="0" autoUpdateAnimBg="0"/>
      <p:bldP spid="540696" grpId="0" animBg="1" autoUpdateAnimBg="0"/>
      <p:bldP spid="540697" grpId="0" autoUpdateAnimBg="0"/>
      <p:bldP spid="540698" grpId="0" animBg="1" autoUpdateAnimBg="0"/>
      <p:bldP spid="540699"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22" name="Rectangle 2">
            <a:extLst>
              <a:ext uri="{FF2B5EF4-FFF2-40B4-BE49-F238E27FC236}">
                <a16:creationId xmlns:a16="http://schemas.microsoft.com/office/drawing/2014/main" id="{8CC9B9BC-5A83-4F76-86B1-8F97880786D7}"/>
              </a:ext>
            </a:extLst>
          </p:cNvPr>
          <p:cNvSpPr>
            <a:spLocks noGrp="1" noChangeArrowheads="1"/>
          </p:cNvSpPr>
          <p:nvPr>
            <p:ph type="title"/>
          </p:nvPr>
        </p:nvSpPr>
        <p:spPr>
          <a:xfrm>
            <a:off x="1447800" y="274638"/>
            <a:ext cx="7010400" cy="823912"/>
          </a:xfrm>
        </p:spPr>
        <p:txBody>
          <a:bodyPr/>
          <a:lstStyle/>
          <a:p>
            <a:r>
              <a:rPr lang="zh-CN" altLang="en-US" sz="4800" b="1">
                <a:ea typeface="楷体_GB2312" pitchFamily="49" charset="-122"/>
              </a:rPr>
              <a:t>制冷剂的命名</a:t>
            </a:r>
          </a:p>
        </p:txBody>
      </p:sp>
      <p:sp>
        <p:nvSpPr>
          <p:cNvPr id="542723" name="Rectangle 3">
            <a:extLst>
              <a:ext uri="{FF2B5EF4-FFF2-40B4-BE49-F238E27FC236}">
                <a16:creationId xmlns:a16="http://schemas.microsoft.com/office/drawing/2014/main" id="{D6F74F45-1759-4F93-8F2F-7DFF2A9865DA}"/>
              </a:ext>
            </a:extLst>
          </p:cNvPr>
          <p:cNvSpPr>
            <a:spLocks noChangeArrowheads="1"/>
          </p:cNvSpPr>
          <p:nvPr/>
        </p:nvSpPr>
        <p:spPr bwMode="auto">
          <a:xfrm>
            <a:off x="727075" y="1371600"/>
            <a:ext cx="39449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chemeClr val="tx1"/>
                </a:solidFill>
                <a:latin typeface="Arial" panose="020B0604020202020204" pitchFamily="34" charset="0"/>
                <a:ea typeface="宋体" panose="02010600030101010101" pitchFamily="2" charset="-122"/>
              </a:rPr>
              <a:t>R134a </a:t>
            </a:r>
            <a:r>
              <a:rPr kumimoji="0" lang="en-US" altLang="zh-CN" sz="4000">
                <a:solidFill>
                  <a:schemeClr val="tx1"/>
                </a:solidFill>
                <a:latin typeface="Arial" panose="020B0604020202020204" pitchFamily="34" charset="0"/>
                <a:ea typeface="宋体" panose="02010600030101010101" pitchFamily="2" charset="-122"/>
                <a:cs typeface="Arial" panose="020B0604020202020204" pitchFamily="34" charset="0"/>
              </a:rPr>
              <a:t>—</a:t>
            </a:r>
            <a:r>
              <a:rPr kumimoji="0" lang="en-US" altLang="zh-CN" sz="4000">
                <a:solidFill>
                  <a:srgbClr val="66FF66"/>
                </a:solidFill>
                <a:latin typeface="Arial" panose="020B0604020202020204" pitchFamily="34" charset="0"/>
                <a:ea typeface="宋体" panose="02010600030101010101" pitchFamily="2" charset="-122"/>
                <a:cs typeface="Arial" panose="020B0604020202020204" pitchFamily="34" charset="0"/>
              </a:rPr>
              <a:t>C</a:t>
            </a:r>
            <a:r>
              <a:rPr kumimoji="0" lang="en-US" altLang="zh-CN" sz="4000" baseline="-25000">
                <a:solidFill>
                  <a:srgbClr val="66FF66"/>
                </a:solidFill>
                <a:latin typeface="Arial" panose="020B0604020202020204" pitchFamily="34" charset="0"/>
                <a:ea typeface="宋体" panose="02010600030101010101" pitchFamily="2" charset="-122"/>
                <a:cs typeface="Arial" panose="020B0604020202020204" pitchFamily="34" charset="0"/>
              </a:rPr>
              <a:t>2</a:t>
            </a:r>
            <a:r>
              <a:rPr kumimoji="0" lang="en-US" altLang="zh-CN" sz="4000">
                <a:latin typeface="Arial" panose="020B0604020202020204" pitchFamily="34" charset="0"/>
                <a:ea typeface="宋体" panose="02010600030101010101" pitchFamily="2" charset="-122"/>
                <a:cs typeface="Arial" panose="020B0604020202020204" pitchFamily="34" charset="0"/>
              </a:rPr>
              <a:t>H</a:t>
            </a:r>
            <a:r>
              <a:rPr kumimoji="0" lang="en-US" altLang="zh-CN" sz="4000" baseline="-25000">
                <a:latin typeface="Arial" panose="020B0604020202020204" pitchFamily="34" charset="0"/>
                <a:ea typeface="宋体" panose="02010600030101010101" pitchFamily="2" charset="-122"/>
                <a:cs typeface="Arial" panose="020B0604020202020204" pitchFamily="34" charset="0"/>
              </a:rPr>
              <a:t>2</a:t>
            </a:r>
            <a:r>
              <a:rPr kumimoji="0" lang="en-US" altLang="zh-CN" sz="4000">
                <a:solidFill>
                  <a:srgbClr val="FFFF66"/>
                </a:solidFill>
                <a:latin typeface="Arial" panose="020B0604020202020204" pitchFamily="34" charset="0"/>
                <a:ea typeface="宋体" panose="02010600030101010101" pitchFamily="2" charset="-122"/>
                <a:cs typeface="Arial" panose="020B0604020202020204" pitchFamily="34" charset="0"/>
              </a:rPr>
              <a:t>F</a:t>
            </a:r>
            <a:r>
              <a:rPr kumimoji="0" lang="en-US" altLang="zh-CN" sz="4000" baseline="-25000">
                <a:solidFill>
                  <a:srgbClr val="FFFF66"/>
                </a:solidFill>
                <a:latin typeface="Arial" panose="020B0604020202020204" pitchFamily="34" charset="0"/>
                <a:ea typeface="宋体" panose="02010600030101010101" pitchFamily="2" charset="-122"/>
                <a:cs typeface="Arial" panose="020B0604020202020204" pitchFamily="34" charset="0"/>
              </a:rPr>
              <a:t>4</a:t>
            </a:r>
            <a:endParaRPr kumimoji="0" lang="en-US" altLang="zh-CN" sz="4000" baseline="-25000">
              <a:solidFill>
                <a:srgbClr val="99FFCC"/>
              </a:solidFill>
              <a:latin typeface="Arial" panose="020B0604020202020204" pitchFamily="34" charset="0"/>
              <a:ea typeface="宋体" panose="02010600030101010101" pitchFamily="2" charset="-122"/>
              <a:cs typeface="Arial" panose="020B0604020202020204" pitchFamily="34" charset="0"/>
            </a:endParaRPr>
          </a:p>
        </p:txBody>
      </p:sp>
      <p:grpSp>
        <p:nvGrpSpPr>
          <p:cNvPr id="542724" name="Group 4">
            <a:extLst>
              <a:ext uri="{FF2B5EF4-FFF2-40B4-BE49-F238E27FC236}">
                <a16:creationId xmlns:a16="http://schemas.microsoft.com/office/drawing/2014/main" id="{945FED77-5F75-4246-A01C-D326DC01C2E6}"/>
              </a:ext>
            </a:extLst>
          </p:cNvPr>
          <p:cNvGrpSpPr>
            <a:grpSpLocks/>
          </p:cNvGrpSpPr>
          <p:nvPr/>
        </p:nvGrpSpPr>
        <p:grpSpPr bwMode="auto">
          <a:xfrm>
            <a:off x="4572000" y="2362200"/>
            <a:ext cx="3827463" cy="3063875"/>
            <a:chOff x="2880" y="1488"/>
            <a:chExt cx="2411" cy="1930"/>
          </a:xfrm>
        </p:grpSpPr>
        <p:sp>
          <p:nvSpPr>
            <p:cNvPr id="542725" name="Rectangle 5">
              <a:extLst>
                <a:ext uri="{FF2B5EF4-FFF2-40B4-BE49-F238E27FC236}">
                  <a16:creationId xmlns:a16="http://schemas.microsoft.com/office/drawing/2014/main" id="{4270427E-56ED-4F52-BB15-0CD38DA6C67B}"/>
                </a:ext>
              </a:extLst>
            </p:cNvPr>
            <p:cNvSpPr>
              <a:spLocks noChangeArrowheads="1"/>
            </p:cNvSpPr>
            <p:nvPr/>
          </p:nvSpPr>
          <p:spPr bwMode="auto">
            <a:xfrm>
              <a:off x="4224" y="2208"/>
              <a:ext cx="34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rgbClr val="66FF66"/>
                  </a:solidFill>
                  <a:latin typeface="Arial" panose="020B0604020202020204" pitchFamily="34" charset="0"/>
                  <a:ea typeface="宋体" panose="02010600030101010101" pitchFamily="2" charset="-122"/>
                  <a:cs typeface="Arial" panose="020B0604020202020204" pitchFamily="34" charset="0"/>
                </a:rPr>
                <a:t>C</a:t>
              </a:r>
            </a:p>
          </p:txBody>
        </p:sp>
        <p:sp>
          <p:nvSpPr>
            <p:cNvPr id="542726" name="Line 6">
              <a:extLst>
                <a:ext uri="{FF2B5EF4-FFF2-40B4-BE49-F238E27FC236}">
                  <a16:creationId xmlns:a16="http://schemas.microsoft.com/office/drawing/2014/main" id="{14EA7D6B-DE3F-45B1-AC6E-440A36E733D8}"/>
                </a:ext>
              </a:extLst>
            </p:cNvPr>
            <p:cNvSpPr>
              <a:spLocks noChangeShapeType="1"/>
            </p:cNvSpPr>
            <p:nvPr/>
          </p:nvSpPr>
          <p:spPr bwMode="auto">
            <a:xfrm flipV="1">
              <a:off x="4416" y="1968"/>
              <a:ext cx="0" cy="24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727" name="Line 7">
              <a:extLst>
                <a:ext uri="{FF2B5EF4-FFF2-40B4-BE49-F238E27FC236}">
                  <a16:creationId xmlns:a16="http://schemas.microsoft.com/office/drawing/2014/main" id="{64A4862C-B544-4D7F-AAFA-D6B45D91B855}"/>
                </a:ext>
              </a:extLst>
            </p:cNvPr>
            <p:cNvSpPr>
              <a:spLocks noChangeShapeType="1"/>
            </p:cNvSpPr>
            <p:nvPr/>
          </p:nvSpPr>
          <p:spPr bwMode="auto">
            <a:xfrm flipV="1">
              <a:off x="4416" y="2640"/>
              <a:ext cx="0" cy="24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728" name="Line 8">
              <a:extLst>
                <a:ext uri="{FF2B5EF4-FFF2-40B4-BE49-F238E27FC236}">
                  <a16:creationId xmlns:a16="http://schemas.microsoft.com/office/drawing/2014/main" id="{8B400DB3-426F-4D52-95B1-5FDA1F06444B}"/>
                </a:ext>
              </a:extLst>
            </p:cNvPr>
            <p:cNvSpPr>
              <a:spLocks noChangeShapeType="1"/>
            </p:cNvSpPr>
            <p:nvPr/>
          </p:nvSpPr>
          <p:spPr bwMode="auto">
            <a:xfrm>
              <a:off x="4608" y="2400"/>
              <a:ext cx="24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729" name="Line 9">
              <a:extLst>
                <a:ext uri="{FF2B5EF4-FFF2-40B4-BE49-F238E27FC236}">
                  <a16:creationId xmlns:a16="http://schemas.microsoft.com/office/drawing/2014/main" id="{DC744874-8FF9-4BF8-8F23-FD67D4A0E975}"/>
                </a:ext>
              </a:extLst>
            </p:cNvPr>
            <p:cNvSpPr>
              <a:spLocks noChangeShapeType="1"/>
            </p:cNvSpPr>
            <p:nvPr/>
          </p:nvSpPr>
          <p:spPr bwMode="auto">
            <a:xfrm>
              <a:off x="3936" y="2400"/>
              <a:ext cx="24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730" name="Rectangle 10">
              <a:extLst>
                <a:ext uri="{FF2B5EF4-FFF2-40B4-BE49-F238E27FC236}">
                  <a16:creationId xmlns:a16="http://schemas.microsoft.com/office/drawing/2014/main" id="{EF49F2D5-0167-435A-9C5B-B34208B35391}"/>
                </a:ext>
              </a:extLst>
            </p:cNvPr>
            <p:cNvSpPr>
              <a:spLocks noChangeArrowheads="1"/>
            </p:cNvSpPr>
            <p:nvPr/>
          </p:nvSpPr>
          <p:spPr bwMode="auto">
            <a:xfrm>
              <a:off x="4272" y="2976"/>
              <a:ext cx="31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rgbClr val="FFFF66"/>
                  </a:solidFill>
                  <a:latin typeface="Arial" panose="020B0604020202020204" pitchFamily="34" charset="0"/>
                  <a:ea typeface="宋体" panose="02010600030101010101" pitchFamily="2" charset="-122"/>
                  <a:cs typeface="Arial" panose="020B0604020202020204" pitchFamily="34" charset="0"/>
                </a:rPr>
                <a:t>F</a:t>
              </a:r>
            </a:p>
          </p:txBody>
        </p:sp>
        <p:sp>
          <p:nvSpPr>
            <p:cNvPr id="542731" name="Rectangle 11">
              <a:extLst>
                <a:ext uri="{FF2B5EF4-FFF2-40B4-BE49-F238E27FC236}">
                  <a16:creationId xmlns:a16="http://schemas.microsoft.com/office/drawing/2014/main" id="{33156A7B-A7AB-453F-BB29-FB66A5322AFF}"/>
                </a:ext>
              </a:extLst>
            </p:cNvPr>
            <p:cNvSpPr>
              <a:spLocks noChangeArrowheads="1"/>
            </p:cNvSpPr>
            <p:nvPr/>
          </p:nvSpPr>
          <p:spPr bwMode="auto">
            <a:xfrm>
              <a:off x="4272" y="1488"/>
              <a:ext cx="31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rgbClr val="FFFF66"/>
                  </a:solidFill>
                  <a:latin typeface="Arial" panose="020B0604020202020204" pitchFamily="34" charset="0"/>
                  <a:ea typeface="宋体" panose="02010600030101010101" pitchFamily="2" charset="-122"/>
                  <a:cs typeface="Arial" panose="020B0604020202020204" pitchFamily="34" charset="0"/>
                </a:rPr>
                <a:t>F</a:t>
              </a:r>
            </a:p>
          </p:txBody>
        </p:sp>
        <p:sp>
          <p:nvSpPr>
            <p:cNvPr id="542732" name="Rectangle 12">
              <a:extLst>
                <a:ext uri="{FF2B5EF4-FFF2-40B4-BE49-F238E27FC236}">
                  <a16:creationId xmlns:a16="http://schemas.microsoft.com/office/drawing/2014/main" id="{B19168AA-C473-4D74-AE8C-11FA02D53AD2}"/>
                </a:ext>
              </a:extLst>
            </p:cNvPr>
            <p:cNvSpPr>
              <a:spLocks noChangeArrowheads="1"/>
            </p:cNvSpPr>
            <p:nvPr/>
          </p:nvSpPr>
          <p:spPr bwMode="auto">
            <a:xfrm>
              <a:off x="4944" y="2160"/>
              <a:ext cx="34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latin typeface="Arial" panose="020B0604020202020204" pitchFamily="34" charset="0"/>
                  <a:ea typeface="宋体" panose="02010600030101010101" pitchFamily="2" charset="-122"/>
                  <a:cs typeface="Arial" panose="020B0604020202020204" pitchFamily="34" charset="0"/>
                </a:rPr>
                <a:t>H</a:t>
              </a:r>
            </a:p>
          </p:txBody>
        </p:sp>
        <p:sp>
          <p:nvSpPr>
            <p:cNvPr id="542733" name="Rectangle 13">
              <a:extLst>
                <a:ext uri="{FF2B5EF4-FFF2-40B4-BE49-F238E27FC236}">
                  <a16:creationId xmlns:a16="http://schemas.microsoft.com/office/drawing/2014/main" id="{34EF0A4F-A22F-43B9-BA43-9B332DAB9ED3}"/>
                </a:ext>
              </a:extLst>
            </p:cNvPr>
            <p:cNvSpPr>
              <a:spLocks noChangeArrowheads="1"/>
            </p:cNvSpPr>
            <p:nvPr/>
          </p:nvSpPr>
          <p:spPr bwMode="auto">
            <a:xfrm>
              <a:off x="3552" y="2208"/>
              <a:ext cx="34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rgbClr val="66FF66"/>
                  </a:solidFill>
                  <a:latin typeface="Arial" panose="020B0604020202020204" pitchFamily="34" charset="0"/>
                  <a:ea typeface="宋体" panose="02010600030101010101" pitchFamily="2" charset="-122"/>
                  <a:cs typeface="Arial" panose="020B0604020202020204" pitchFamily="34" charset="0"/>
                </a:rPr>
                <a:t>C</a:t>
              </a:r>
            </a:p>
          </p:txBody>
        </p:sp>
        <p:sp>
          <p:nvSpPr>
            <p:cNvPr id="542734" name="Line 14">
              <a:extLst>
                <a:ext uri="{FF2B5EF4-FFF2-40B4-BE49-F238E27FC236}">
                  <a16:creationId xmlns:a16="http://schemas.microsoft.com/office/drawing/2014/main" id="{4D9B34ED-8816-4CDA-8545-149A4C804B34}"/>
                </a:ext>
              </a:extLst>
            </p:cNvPr>
            <p:cNvSpPr>
              <a:spLocks noChangeShapeType="1"/>
            </p:cNvSpPr>
            <p:nvPr/>
          </p:nvSpPr>
          <p:spPr bwMode="auto">
            <a:xfrm flipH="1">
              <a:off x="3264" y="2400"/>
              <a:ext cx="24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735" name="Rectangle 15">
              <a:extLst>
                <a:ext uri="{FF2B5EF4-FFF2-40B4-BE49-F238E27FC236}">
                  <a16:creationId xmlns:a16="http://schemas.microsoft.com/office/drawing/2014/main" id="{8112E38F-EE25-458C-96BE-B2F7BE6E91DE}"/>
                </a:ext>
              </a:extLst>
            </p:cNvPr>
            <p:cNvSpPr>
              <a:spLocks noChangeArrowheads="1"/>
            </p:cNvSpPr>
            <p:nvPr/>
          </p:nvSpPr>
          <p:spPr bwMode="auto">
            <a:xfrm>
              <a:off x="2880" y="2160"/>
              <a:ext cx="34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latin typeface="Arial" panose="020B0604020202020204" pitchFamily="34" charset="0"/>
                  <a:ea typeface="宋体" panose="02010600030101010101" pitchFamily="2" charset="-122"/>
                  <a:cs typeface="Arial" panose="020B0604020202020204" pitchFamily="34" charset="0"/>
                </a:rPr>
                <a:t>H</a:t>
              </a:r>
            </a:p>
          </p:txBody>
        </p:sp>
        <p:sp>
          <p:nvSpPr>
            <p:cNvPr id="542736" name="Line 16">
              <a:extLst>
                <a:ext uri="{FF2B5EF4-FFF2-40B4-BE49-F238E27FC236}">
                  <a16:creationId xmlns:a16="http://schemas.microsoft.com/office/drawing/2014/main" id="{6B67AC93-AA76-439C-912D-70A7275A6BAC}"/>
                </a:ext>
              </a:extLst>
            </p:cNvPr>
            <p:cNvSpPr>
              <a:spLocks noChangeShapeType="1"/>
            </p:cNvSpPr>
            <p:nvPr/>
          </p:nvSpPr>
          <p:spPr bwMode="auto">
            <a:xfrm>
              <a:off x="3744" y="2640"/>
              <a:ext cx="0" cy="24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737" name="Line 17">
              <a:extLst>
                <a:ext uri="{FF2B5EF4-FFF2-40B4-BE49-F238E27FC236}">
                  <a16:creationId xmlns:a16="http://schemas.microsoft.com/office/drawing/2014/main" id="{54A95B75-3A2C-4AFA-825F-7E9C38805E39}"/>
                </a:ext>
              </a:extLst>
            </p:cNvPr>
            <p:cNvSpPr>
              <a:spLocks noChangeShapeType="1"/>
            </p:cNvSpPr>
            <p:nvPr/>
          </p:nvSpPr>
          <p:spPr bwMode="auto">
            <a:xfrm>
              <a:off x="3744" y="1968"/>
              <a:ext cx="0" cy="24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738" name="Rectangle 18">
              <a:extLst>
                <a:ext uri="{FF2B5EF4-FFF2-40B4-BE49-F238E27FC236}">
                  <a16:creationId xmlns:a16="http://schemas.microsoft.com/office/drawing/2014/main" id="{618702F9-A2DA-45F5-966A-92BA0E6B3F49}"/>
                </a:ext>
              </a:extLst>
            </p:cNvPr>
            <p:cNvSpPr>
              <a:spLocks noChangeArrowheads="1"/>
            </p:cNvSpPr>
            <p:nvPr/>
          </p:nvSpPr>
          <p:spPr bwMode="auto">
            <a:xfrm>
              <a:off x="3600" y="1488"/>
              <a:ext cx="31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rgbClr val="FFFF66"/>
                  </a:solidFill>
                  <a:latin typeface="Arial" panose="020B0604020202020204" pitchFamily="34" charset="0"/>
                  <a:ea typeface="宋体" panose="02010600030101010101" pitchFamily="2" charset="-122"/>
                  <a:cs typeface="Arial" panose="020B0604020202020204" pitchFamily="34" charset="0"/>
                </a:rPr>
                <a:t>F</a:t>
              </a:r>
            </a:p>
          </p:txBody>
        </p:sp>
        <p:sp>
          <p:nvSpPr>
            <p:cNvPr id="542739" name="Rectangle 19">
              <a:extLst>
                <a:ext uri="{FF2B5EF4-FFF2-40B4-BE49-F238E27FC236}">
                  <a16:creationId xmlns:a16="http://schemas.microsoft.com/office/drawing/2014/main" id="{B28F87CF-DABA-45EB-A5D4-FD26DF8F3176}"/>
                </a:ext>
              </a:extLst>
            </p:cNvPr>
            <p:cNvSpPr>
              <a:spLocks noChangeArrowheads="1"/>
            </p:cNvSpPr>
            <p:nvPr/>
          </p:nvSpPr>
          <p:spPr bwMode="auto">
            <a:xfrm>
              <a:off x="3600" y="2976"/>
              <a:ext cx="31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rgbClr val="FFFF66"/>
                  </a:solidFill>
                  <a:latin typeface="Arial" panose="020B0604020202020204" pitchFamily="34" charset="0"/>
                  <a:ea typeface="宋体" panose="02010600030101010101" pitchFamily="2" charset="-122"/>
                  <a:cs typeface="Arial" panose="020B0604020202020204" pitchFamily="34" charset="0"/>
                </a:rPr>
                <a:t>F</a:t>
              </a:r>
            </a:p>
          </p:txBody>
        </p:sp>
      </p:grpSp>
      <p:sp>
        <p:nvSpPr>
          <p:cNvPr id="542740" name="Rectangle 20">
            <a:extLst>
              <a:ext uri="{FF2B5EF4-FFF2-40B4-BE49-F238E27FC236}">
                <a16:creationId xmlns:a16="http://schemas.microsoft.com/office/drawing/2014/main" id="{97D1B904-C5B8-45BC-BAD4-7439CCF5F2A2}"/>
              </a:ext>
            </a:extLst>
          </p:cNvPr>
          <p:cNvSpPr>
            <a:spLocks noChangeArrowheads="1"/>
          </p:cNvSpPr>
          <p:nvPr/>
        </p:nvSpPr>
        <p:spPr bwMode="auto">
          <a:xfrm>
            <a:off x="5916613" y="5546725"/>
            <a:ext cx="13985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chemeClr val="tx1"/>
                </a:solidFill>
                <a:latin typeface="Arial" panose="020B0604020202020204" pitchFamily="34" charset="0"/>
                <a:ea typeface="宋体" panose="02010600030101010101" pitchFamily="2" charset="-122"/>
              </a:rPr>
              <a:t>R134</a:t>
            </a:r>
          </a:p>
        </p:txBody>
      </p:sp>
      <p:sp>
        <p:nvSpPr>
          <p:cNvPr id="542741" name="Rectangle 21">
            <a:extLst>
              <a:ext uri="{FF2B5EF4-FFF2-40B4-BE49-F238E27FC236}">
                <a16:creationId xmlns:a16="http://schemas.microsoft.com/office/drawing/2014/main" id="{6D3AFB6F-64BC-4E70-B4A2-98F4CA444457}"/>
              </a:ext>
            </a:extLst>
          </p:cNvPr>
          <p:cNvSpPr>
            <a:spLocks noChangeArrowheads="1"/>
          </p:cNvSpPr>
          <p:nvPr/>
        </p:nvSpPr>
        <p:spPr bwMode="auto">
          <a:xfrm>
            <a:off x="1584325" y="5470525"/>
            <a:ext cx="1681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chemeClr val="tx1"/>
                </a:solidFill>
                <a:latin typeface="Arial" panose="020B0604020202020204" pitchFamily="34" charset="0"/>
                <a:ea typeface="宋体" panose="02010600030101010101" pitchFamily="2" charset="-122"/>
              </a:rPr>
              <a:t>R134a</a:t>
            </a:r>
          </a:p>
        </p:txBody>
      </p:sp>
      <p:grpSp>
        <p:nvGrpSpPr>
          <p:cNvPr id="542759" name="Group 39">
            <a:extLst>
              <a:ext uri="{FF2B5EF4-FFF2-40B4-BE49-F238E27FC236}">
                <a16:creationId xmlns:a16="http://schemas.microsoft.com/office/drawing/2014/main" id="{1877DD34-04C9-40D0-AF98-312C84E2088D}"/>
              </a:ext>
            </a:extLst>
          </p:cNvPr>
          <p:cNvGrpSpPr>
            <a:grpSpLocks/>
          </p:cNvGrpSpPr>
          <p:nvPr/>
        </p:nvGrpSpPr>
        <p:grpSpPr bwMode="auto">
          <a:xfrm>
            <a:off x="381000" y="2286000"/>
            <a:ext cx="3827463" cy="2987675"/>
            <a:chOff x="240" y="1440"/>
            <a:chExt cx="2411" cy="1882"/>
          </a:xfrm>
        </p:grpSpPr>
        <p:sp>
          <p:nvSpPr>
            <p:cNvPr id="542743" name="Line 23">
              <a:extLst>
                <a:ext uri="{FF2B5EF4-FFF2-40B4-BE49-F238E27FC236}">
                  <a16:creationId xmlns:a16="http://schemas.microsoft.com/office/drawing/2014/main" id="{CB526543-33B5-479A-B440-E5F88D646791}"/>
                </a:ext>
              </a:extLst>
            </p:cNvPr>
            <p:cNvSpPr>
              <a:spLocks noChangeShapeType="1"/>
            </p:cNvSpPr>
            <p:nvPr/>
          </p:nvSpPr>
          <p:spPr bwMode="auto">
            <a:xfrm flipV="1">
              <a:off x="1776" y="1920"/>
              <a:ext cx="0" cy="24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744" name="Line 24">
              <a:extLst>
                <a:ext uri="{FF2B5EF4-FFF2-40B4-BE49-F238E27FC236}">
                  <a16:creationId xmlns:a16="http://schemas.microsoft.com/office/drawing/2014/main" id="{B94FD11B-2B42-455D-8317-E2E835E3BEC3}"/>
                </a:ext>
              </a:extLst>
            </p:cNvPr>
            <p:cNvSpPr>
              <a:spLocks noChangeShapeType="1"/>
            </p:cNvSpPr>
            <p:nvPr/>
          </p:nvSpPr>
          <p:spPr bwMode="auto">
            <a:xfrm flipV="1">
              <a:off x="1776" y="2592"/>
              <a:ext cx="0" cy="24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745" name="Line 25">
              <a:extLst>
                <a:ext uri="{FF2B5EF4-FFF2-40B4-BE49-F238E27FC236}">
                  <a16:creationId xmlns:a16="http://schemas.microsoft.com/office/drawing/2014/main" id="{BA6F3A04-08C6-4875-8335-9893AFA5691D}"/>
                </a:ext>
              </a:extLst>
            </p:cNvPr>
            <p:cNvSpPr>
              <a:spLocks noChangeShapeType="1"/>
            </p:cNvSpPr>
            <p:nvPr/>
          </p:nvSpPr>
          <p:spPr bwMode="auto">
            <a:xfrm>
              <a:off x="1968" y="2352"/>
              <a:ext cx="24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746" name="Line 26">
              <a:extLst>
                <a:ext uri="{FF2B5EF4-FFF2-40B4-BE49-F238E27FC236}">
                  <a16:creationId xmlns:a16="http://schemas.microsoft.com/office/drawing/2014/main" id="{961C5400-BEE7-4B9D-92A0-9FEE0A7F295F}"/>
                </a:ext>
              </a:extLst>
            </p:cNvPr>
            <p:cNvSpPr>
              <a:spLocks noChangeShapeType="1"/>
            </p:cNvSpPr>
            <p:nvPr/>
          </p:nvSpPr>
          <p:spPr bwMode="auto">
            <a:xfrm>
              <a:off x="1296" y="2352"/>
              <a:ext cx="24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747" name="Rectangle 27">
              <a:extLst>
                <a:ext uri="{FF2B5EF4-FFF2-40B4-BE49-F238E27FC236}">
                  <a16:creationId xmlns:a16="http://schemas.microsoft.com/office/drawing/2014/main" id="{1D5228BE-A471-4335-B622-A0570CAD8982}"/>
                </a:ext>
              </a:extLst>
            </p:cNvPr>
            <p:cNvSpPr>
              <a:spLocks noChangeArrowheads="1"/>
            </p:cNvSpPr>
            <p:nvPr/>
          </p:nvSpPr>
          <p:spPr bwMode="auto">
            <a:xfrm>
              <a:off x="960" y="2880"/>
              <a:ext cx="31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rgbClr val="FFFF66"/>
                  </a:solidFill>
                  <a:latin typeface="Arial" panose="020B0604020202020204" pitchFamily="34" charset="0"/>
                  <a:ea typeface="宋体" panose="02010600030101010101" pitchFamily="2" charset="-122"/>
                  <a:cs typeface="Arial" panose="020B0604020202020204" pitchFamily="34" charset="0"/>
                </a:rPr>
                <a:t>F</a:t>
              </a:r>
            </a:p>
          </p:txBody>
        </p:sp>
        <p:sp>
          <p:nvSpPr>
            <p:cNvPr id="542748" name="Rectangle 28">
              <a:extLst>
                <a:ext uri="{FF2B5EF4-FFF2-40B4-BE49-F238E27FC236}">
                  <a16:creationId xmlns:a16="http://schemas.microsoft.com/office/drawing/2014/main" id="{1FA9A770-E1C5-4966-8434-F6263951FA9C}"/>
                </a:ext>
              </a:extLst>
            </p:cNvPr>
            <p:cNvSpPr>
              <a:spLocks noChangeArrowheads="1"/>
            </p:cNvSpPr>
            <p:nvPr/>
          </p:nvSpPr>
          <p:spPr bwMode="auto">
            <a:xfrm>
              <a:off x="1632" y="1440"/>
              <a:ext cx="31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rgbClr val="FFFF66"/>
                  </a:solidFill>
                  <a:latin typeface="Arial" panose="020B0604020202020204" pitchFamily="34" charset="0"/>
                  <a:ea typeface="宋体" panose="02010600030101010101" pitchFamily="2" charset="-122"/>
                  <a:cs typeface="Arial" panose="020B0604020202020204" pitchFamily="34" charset="0"/>
                </a:rPr>
                <a:t>F</a:t>
              </a:r>
            </a:p>
          </p:txBody>
        </p:sp>
        <p:sp>
          <p:nvSpPr>
            <p:cNvPr id="542749" name="Rectangle 29">
              <a:extLst>
                <a:ext uri="{FF2B5EF4-FFF2-40B4-BE49-F238E27FC236}">
                  <a16:creationId xmlns:a16="http://schemas.microsoft.com/office/drawing/2014/main" id="{29655929-53BA-46A1-8990-99CBD70E7CEB}"/>
                </a:ext>
              </a:extLst>
            </p:cNvPr>
            <p:cNvSpPr>
              <a:spLocks noChangeArrowheads="1"/>
            </p:cNvSpPr>
            <p:nvPr/>
          </p:nvSpPr>
          <p:spPr bwMode="auto">
            <a:xfrm>
              <a:off x="2304" y="2112"/>
              <a:ext cx="34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latin typeface="Arial" panose="020B0604020202020204" pitchFamily="34" charset="0"/>
                  <a:ea typeface="宋体" panose="02010600030101010101" pitchFamily="2" charset="-122"/>
                  <a:cs typeface="Arial" panose="020B0604020202020204" pitchFamily="34" charset="0"/>
                </a:rPr>
                <a:t>H</a:t>
              </a:r>
            </a:p>
          </p:txBody>
        </p:sp>
        <p:sp>
          <p:nvSpPr>
            <p:cNvPr id="542750" name="Rectangle 30">
              <a:extLst>
                <a:ext uri="{FF2B5EF4-FFF2-40B4-BE49-F238E27FC236}">
                  <a16:creationId xmlns:a16="http://schemas.microsoft.com/office/drawing/2014/main" id="{F6724721-9A52-4A5F-A1FF-80B10AB1AADF}"/>
                </a:ext>
              </a:extLst>
            </p:cNvPr>
            <p:cNvSpPr>
              <a:spLocks noChangeArrowheads="1"/>
            </p:cNvSpPr>
            <p:nvPr/>
          </p:nvSpPr>
          <p:spPr bwMode="auto">
            <a:xfrm>
              <a:off x="912" y="2160"/>
              <a:ext cx="34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rgbClr val="66FF66"/>
                  </a:solidFill>
                  <a:latin typeface="Arial" panose="020B0604020202020204" pitchFamily="34" charset="0"/>
                  <a:ea typeface="宋体" panose="02010600030101010101" pitchFamily="2" charset="-122"/>
                  <a:cs typeface="Arial" panose="020B0604020202020204" pitchFamily="34" charset="0"/>
                </a:rPr>
                <a:t>C</a:t>
              </a:r>
            </a:p>
          </p:txBody>
        </p:sp>
        <p:sp>
          <p:nvSpPr>
            <p:cNvPr id="542751" name="Line 31">
              <a:extLst>
                <a:ext uri="{FF2B5EF4-FFF2-40B4-BE49-F238E27FC236}">
                  <a16:creationId xmlns:a16="http://schemas.microsoft.com/office/drawing/2014/main" id="{DAF09D90-CB28-41A3-99A0-5014FD0CF8C9}"/>
                </a:ext>
              </a:extLst>
            </p:cNvPr>
            <p:cNvSpPr>
              <a:spLocks noChangeShapeType="1"/>
            </p:cNvSpPr>
            <p:nvPr/>
          </p:nvSpPr>
          <p:spPr bwMode="auto">
            <a:xfrm flipH="1">
              <a:off x="624" y="2352"/>
              <a:ext cx="24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752" name="Rectangle 32">
              <a:extLst>
                <a:ext uri="{FF2B5EF4-FFF2-40B4-BE49-F238E27FC236}">
                  <a16:creationId xmlns:a16="http://schemas.microsoft.com/office/drawing/2014/main" id="{D4449488-FB77-49DB-BD6D-6622D1884ECB}"/>
                </a:ext>
              </a:extLst>
            </p:cNvPr>
            <p:cNvSpPr>
              <a:spLocks noChangeArrowheads="1"/>
            </p:cNvSpPr>
            <p:nvPr/>
          </p:nvSpPr>
          <p:spPr bwMode="auto">
            <a:xfrm>
              <a:off x="1621" y="2880"/>
              <a:ext cx="34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latin typeface="Arial" panose="020B0604020202020204" pitchFamily="34" charset="0"/>
                  <a:ea typeface="宋体" panose="02010600030101010101" pitchFamily="2" charset="-122"/>
                  <a:cs typeface="Arial" panose="020B0604020202020204" pitchFamily="34" charset="0"/>
                </a:rPr>
                <a:t>H</a:t>
              </a:r>
            </a:p>
          </p:txBody>
        </p:sp>
        <p:sp>
          <p:nvSpPr>
            <p:cNvPr id="542753" name="Line 33">
              <a:extLst>
                <a:ext uri="{FF2B5EF4-FFF2-40B4-BE49-F238E27FC236}">
                  <a16:creationId xmlns:a16="http://schemas.microsoft.com/office/drawing/2014/main" id="{EB5652BB-85E8-4196-96DC-399D961FD9C0}"/>
                </a:ext>
              </a:extLst>
            </p:cNvPr>
            <p:cNvSpPr>
              <a:spLocks noChangeShapeType="1"/>
            </p:cNvSpPr>
            <p:nvPr/>
          </p:nvSpPr>
          <p:spPr bwMode="auto">
            <a:xfrm>
              <a:off x="1104" y="2592"/>
              <a:ext cx="0" cy="24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754" name="Line 34">
              <a:extLst>
                <a:ext uri="{FF2B5EF4-FFF2-40B4-BE49-F238E27FC236}">
                  <a16:creationId xmlns:a16="http://schemas.microsoft.com/office/drawing/2014/main" id="{4F1F8709-0415-41A5-A623-61DDACBCE561}"/>
                </a:ext>
              </a:extLst>
            </p:cNvPr>
            <p:cNvSpPr>
              <a:spLocks noChangeShapeType="1"/>
            </p:cNvSpPr>
            <p:nvPr/>
          </p:nvSpPr>
          <p:spPr bwMode="auto">
            <a:xfrm>
              <a:off x="1104" y="1920"/>
              <a:ext cx="0" cy="24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755" name="Rectangle 35">
              <a:extLst>
                <a:ext uri="{FF2B5EF4-FFF2-40B4-BE49-F238E27FC236}">
                  <a16:creationId xmlns:a16="http://schemas.microsoft.com/office/drawing/2014/main" id="{2D2A877F-2190-42A0-8A65-777A94CFE754}"/>
                </a:ext>
              </a:extLst>
            </p:cNvPr>
            <p:cNvSpPr>
              <a:spLocks noChangeArrowheads="1"/>
            </p:cNvSpPr>
            <p:nvPr/>
          </p:nvSpPr>
          <p:spPr bwMode="auto">
            <a:xfrm>
              <a:off x="960" y="1440"/>
              <a:ext cx="31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rgbClr val="FFFF66"/>
                  </a:solidFill>
                  <a:latin typeface="Arial" panose="020B0604020202020204" pitchFamily="34" charset="0"/>
                  <a:ea typeface="宋体" panose="02010600030101010101" pitchFamily="2" charset="-122"/>
                  <a:cs typeface="Arial" panose="020B0604020202020204" pitchFamily="34" charset="0"/>
                </a:rPr>
                <a:t>F</a:t>
              </a:r>
            </a:p>
          </p:txBody>
        </p:sp>
        <p:sp>
          <p:nvSpPr>
            <p:cNvPr id="542756" name="Rectangle 36">
              <a:extLst>
                <a:ext uri="{FF2B5EF4-FFF2-40B4-BE49-F238E27FC236}">
                  <a16:creationId xmlns:a16="http://schemas.microsoft.com/office/drawing/2014/main" id="{4109C0BB-7C32-48FD-9F31-807F5D18CB4B}"/>
                </a:ext>
              </a:extLst>
            </p:cNvPr>
            <p:cNvSpPr>
              <a:spLocks noChangeArrowheads="1"/>
            </p:cNvSpPr>
            <p:nvPr/>
          </p:nvSpPr>
          <p:spPr bwMode="auto">
            <a:xfrm>
              <a:off x="240" y="2112"/>
              <a:ext cx="31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rgbClr val="FFFF66"/>
                  </a:solidFill>
                  <a:latin typeface="Arial" panose="020B0604020202020204" pitchFamily="34" charset="0"/>
                  <a:ea typeface="宋体" panose="02010600030101010101" pitchFamily="2" charset="-122"/>
                  <a:cs typeface="Arial" panose="020B0604020202020204" pitchFamily="34" charset="0"/>
                </a:rPr>
                <a:t>F</a:t>
              </a:r>
            </a:p>
          </p:txBody>
        </p:sp>
        <p:sp>
          <p:nvSpPr>
            <p:cNvPr id="542757" name="Rectangle 37">
              <a:extLst>
                <a:ext uri="{FF2B5EF4-FFF2-40B4-BE49-F238E27FC236}">
                  <a16:creationId xmlns:a16="http://schemas.microsoft.com/office/drawing/2014/main" id="{E94542BA-C445-4406-A638-E650973141A1}"/>
                </a:ext>
              </a:extLst>
            </p:cNvPr>
            <p:cNvSpPr>
              <a:spLocks noChangeArrowheads="1"/>
            </p:cNvSpPr>
            <p:nvPr/>
          </p:nvSpPr>
          <p:spPr bwMode="auto">
            <a:xfrm>
              <a:off x="1573" y="2160"/>
              <a:ext cx="34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rgbClr val="66FF66"/>
                  </a:solidFill>
                  <a:latin typeface="Arial" panose="020B0604020202020204" pitchFamily="34" charset="0"/>
                  <a:ea typeface="宋体" panose="02010600030101010101" pitchFamily="2" charset="-122"/>
                  <a:cs typeface="Arial" panose="020B0604020202020204" pitchFamily="34" charset="0"/>
                </a:rPr>
                <a:t>C</a:t>
              </a:r>
            </a:p>
          </p:txBody>
        </p:sp>
      </p:grpSp>
      <p:sp>
        <p:nvSpPr>
          <p:cNvPr id="542758" name="Rectangle 38">
            <a:extLst>
              <a:ext uri="{FF2B5EF4-FFF2-40B4-BE49-F238E27FC236}">
                <a16:creationId xmlns:a16="http://schemas.microsoft.com/office/drawing/2014/main" id="{6471FE3C-BCE8-4165-BA2D-06ADB5A4CC51}"/>
              </a:ext>
            </a:extLst>
          </p:cNvPr>
          <p:cNvSpPr>
            <a:spLocks noChangeArrowheads="1"/>
          </p:cNvSpPr>
          <p:nvPr/>
        </p:nvSpPr>
        <p:spPr bwMode="auto">
          <a:xfrm>
            <a:off x="5802313" y="1341438"/>
            <a:ext cx="2732087" cy="701675"/>
          </a:xfrm>
          <a:prstGeom prst="rect">
            <a:avLst/>
          </a:prstGeom>
          <a:solidFill>
            <a:srgbClr val="CC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4000">
                <a:solidFill>
                  <a:schemeClr val="bg2"/>
                </a:solidFill>
                <a:latin typeface="Arial" panose="020B0604020202020204" pitchFamily="34" charset="0"/>
                <a:ea typeface="宋体" panose="02010600030101010101" pitchFamily="2" charset="-122"/>
              </a:rPr>
              <a:t>同素异构体</a:t>
            </a:r>
          </a:p>
        </p:txBody>
      </p:sp>
    </p:spTree>
    <p:extLst>
      <p:ext uri="{BB962C8B-B14F-4D97-AF65-F5344CB8AC3E}">
        <p14:creationId xmlns:p14="http://schemas.microsoft.com/office/powerpoint/2010/main" val="3364471801"/>
      </p:ext>
    </p:extLst>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2723"/>
                                        </p:tgtEl>
                                        <p:attrNameLst>
                                          <p:attrName>style.visibility</p:attrName>
                                        </p:attrNameLst>
                                      </p:cBhvr>
                                      <p:to>
                                        <p:strVal val="visible"/>
                                      </p:to>
                                    </p:set>
                                    <p:anim calcmode="lin" valueType="num">
                                      <p:cBhvr additive="base">
                                        <p:cTn id="7" dur="500" fill="hold"/>
                                        <p:tgtEl>
                                          <p:spTgt spid="542723"/>
                                        </p:tgtEl>
                                        <p:attrNameLst>
                                          <p:attrName>ppt_x</p:attrName>
                                        </p:attrNameLst>
                                      </p:cBhvr>
                                      <p:tavLst>
                                        <p:tav tm="0">
                                          <p:val>
                                            <p:strVal val="0-#ppt_w/2"/>
                                          </p:val>
                                        </p:tav>
                                        <p:tav tm="100000">
                                          <p:val>
                                            <p:strVal val="#ppt_x"/>
                                          </p:val>
                                        </p:tav>
                                      </p:tavLst>
                                    </p:anim>
                                    <p:anim calcmode="lin" valueType="num">
                                      <p:cBhvr additive="base">
                                        <p:cTn id="8" dur="500" fill="hold"/>
                                        <p:tgtEl>
                                          <p:spTgt spid="54272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542724"/>
                                        </p:tgtEl>
                                        <p:attrNameLst>
                                          <p:attrName>style.visibility</p:attrName>
                                        </p:attrNameLst>
                                      </p:cBhvr>
                                      <p:to>
                                        <p:strVal val="visible"/>
                                      </p:to>
                                    </p:set>
                                    <p:anim calcmode="lin" valueType="num">
                                      <p:cBhvr additive="base">
                                        <p:cTn id="13" dur="500" fill="hold"/>
                                        <p:tgtEl>
                                          <p:spTgt spid="542724"/>
                                        </p:tgtEl>
                                        <p:attrNameLst>
                                          <p:attrName>ppt_x</p:attrName>
                                        </p:attrNameLst>
                                      </p:cBhvr>
                                      <p:tavLst>
                                        <p:tav tm="0">
                                          <p:val>
                                            <p:strVal val="1+#ppt_w/2"/>
                                          </p:val>
                                        </p:tav>
                                        <p:tav tm="100000">
                                          <p:val>
                                            <p:strVal val="#ppt_x"/>
                                          </p:val>
                                        </p:tav>
                                      </p:tavLst>
                                    </p:anim>
                                    <p:anim calcmode="lin" valueType="num">
                                      <p:cBhvr additive="base">
                                        <p:cTn id="14" dur="500" fill="hold"/>
                                        <p:tgtEl>
                                          <p:spTgt spid="54272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42740"/>
                                        </p:tgtEl>
                                        <p:attrNameLst>
                                          <p:attrName>style.visibility</p:attrName>
                                        </p:attrNameLst>
                                      </p:cBhvr>
                                      <p:to>
                                        <p:strVal val="visible"/>
                                      </p:to>
                                    </p:set>
                                    <p:anim calcmode="lin" valueType="num">
                                      <p:cBhvr additive="base">
                                        <p:cTn id="19" dur="500" fill="hold"/>
                                        <p:tgtEl>
                                          <p:spTgt spid="542740"/>
                                        </p:tgtEl>
                                        <p:attrNameLst>
                                          <p:attrName>ppt_x</p:attrName>
                                        </p:attrNameLst>
                                      </p:cBhvr>
                                      <p:tavLst>
                                        <p:tav tm="0">
                                          <p:val>
                                            <p:strVal val="1+#ppt_w/2"/>
                                          </p:val>
                                        </p:tav>
                                        <p:tav tm="100000">
                                          <p:val>
                                            <p:strVal val="#ppt_x"/>
                                          </p:val>
                                        </p:tav>
                                      </p:tavLst>
                                    </p:anim>
                                    <p:anim calcmode="lin" valueType="num">
                                      <p:cBhvr additive="base">
                                        <p:cTn id="20" dur="500" fill="hold"/>
                                        <p:tgtEl>
                                          <p:spTgt spid="54274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542759"/>
                                        </p:tgtEl>
                                        <p:attrNameLst>
                                          <p:attrName>style.visibility</p:attrName>
                                        </p:attrNameLst>
                                      </p:cBhvr>
                                      <p:to>
                                        <p:strVal val="visible"/>
                                      </p:to>
                                    </p:set>
                                    <p:anim calcmode="lin" valueType="num">
                                      <p:cBhvr additive="base">
                                        <p:cTn id="25" dur="500" fill="hold"/>
                                        <p:tgtEl>
                                          <p:spTgt spid="542759"/>
                                        </p:tgtEl>
                                        <p:attrNameLst>
                                          <p:attrName>ppt_x</p:attrName>
                                        </p:attrNameLst>
                                      </p:cBhvr>
                                      <p:tavLst>
                                        <p:tav tm="0">
                                          <p:val>
                                            <p:strVal val="0-#ppt_w/2"/>
                                          </p:val>
                                        </p:tav>
                                        <p:tav tm="100000">
                                          <p:val>
                                            <p:strVal val="#ppt_x"/>
                                          </p:val>
                                        </p:tav>
                                      </p:tavLst>
                                    </p:anim>
                                    <p:anim calcmode="lin" valueType="num">
                                      <p:cBhvr additive="base">
                                        <p:cTn id="26" dur="500" fill="hold"/>
                                        <p:tgtEl>
                                          <p:spTgt spid="54275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42741"/>
                                        </p:tgtEl>
                                        <p:attrNameLst>
                                          <p:attrName>style.visibility</p:attrName>
                                        </p:attrNameLst>
                                      </p:cBhvr>
                                      <p:to>
                                        <p:strVal val="visible"/>
                                      </p:to>
                                    </p:set>
                                    <p:anim calcmode="lin" valueType="num">
                                      <p:cBhvr additive="base">
                                        <p:cTn id="31" dur="500" fill="hold"/>
                                        <p:tgtEl>
                                          <p:spTgt spid="542741"/>
                                        </p:tgtEl>
                                        <p:attrNameLst>
                                          <p:attrName>ppt_x</p:attrName>
                                        </p:attrNameLst>
                                      </p:cBhvr>
                                      <p:tavLst>
                                        <p:tav tm="0">
                                          <p:val>
                                            <p:strVal val="0-#ppt_w/2"/>
                                          </p:val>
                                        </p:tav>
                                        <p:tav tm="100000">
                                          <p:val>
                                            <p:strVal val="#ppt_x"/>
                                          </p:val>
                                        </p:tav>
                                      </p:tavLst>
                                    </p:anim>
                                    <p:anim calcmode="lin" valueType="num">
                                      <p:cBhvr additive="base">
                                        <p:cTn id="32" dur="500" fill="hold"/>
                                        <p:tgtEl>
                                          <p:spTgt spid="5427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3" grpId="0" autoUpdateAnimBg="0"/>
      <p:bldP spid="542740" grpId="0" autoUpdateAnimBg="0"/>
      <p:bldP spid="542741"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1026">
            <a:extLst>
              <a:ext uri="{FF2B5EF4-FFF2-40B4-BE49-F238E27FC236}">
                <a16:creationId xmlns:a16="http://schemas.microsoft.com/office/drawing/2014/main" id="{A395C1AA-E38B-4260-8C55-D88CC3657D77}"/>
              </a:ext>
            </a:extLst>
          </p:cNvPr>
          <p:cNvSpPr>
            <a:spLocks noGrp="1" noChangeArrowheads="1"/>
          </p:cNvSpPr>
          <p:nvPr>
            <p:ph type="title" sz="quarter"/>
          </p:nvPr>
        </p:nvSpPr>
        <p:spPr>
          <a:xfrm>
            <a:off x="827088" y="333375"/>
            <a:ext cx="7772400" cy="823913"/>
          </a:xfrm>
        </p:spPr>
        <p:txBody>
          <a:bodyPr/>
          <a:lstStyle/>
          <a:p>
            <a:r>
              <a:rPr kumimoji="1" lang="zh-CN" altLang="en-US" sz="4800" b="1">
                <a:latin typeface="楷体_GB2312" pitchFamily="49" charset="-122"/>
                <a:ea typeface="楷体_GB2312" pitchFamily="49" charset="-122"/>
                <a:sym typeface="Symbol" panose="05050102010706020507" pitchFamily="18" charset="2"/>
              </a:rPr>
              <a:t>换热器类型</a:t>
            </a:r>
            <a:endParaRPr lang="zh-CN" altLang="en-US" sz="4800" b="1">
              <a:ea typeface="楷体_GB2312" pitchFamily="49" charset="-122"/>
            </a:endParaRPr>
          </a:p>
        </p:txBody>
      </p:sp>
      <p:pic>
        <p:nvPicPr>
          <p:cNvPr id="603139" name="Picture 1027">
            <a:extLst>
              <a:ext uri="{FF2B5EF4-FFF2-40B4-BE49-F238E27FC236}">
                <a16:creationId xmlns:a16="http://schemas.microsoft.com/office/drawing/2014/main" id="{A39278F9-3737-4ECB-BB24-A1ED659FAB8E}"/>
              </a:ext>
            </a:extLst>
          </p:cNvPr>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0" y="838200"/>
            <a:ext cx="2381250" cy="1162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03144" name="Picture 1032">
            <a:extLst>
              <a:ext uri="{FF2B5EF4-FFF2-40B4-BE49-F238E27FC236}">
                <a16:creationId xmlns:a16="http://schemas.microsoft.com/office/drawing/2014/main" id="{61918BAB-57E7-47E8-837B-D98434425E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200400"/>
            <a:ext cx="38100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3145" name="Picture 1033">
            <a:extLst>
              <a:ext uri="{FF2B5EF4-FFF2-40B4-BE49-F238E27FC236}">
                <a16:creationId xmlns:a16="http://schemas.microsoft.com/office/drawing/2014/main" id="{A3D57296-0D16-4A98-A8FF-7EEAEFCEF4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4778375"/>
            <a:ext cx="3810000"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3146" name="Picture 1034">
            <a:extLst>
              <a:ext uri="{FF2B5EF4-FFF2-40B4-BE49-F238E27FC236}">
                <a16:creationId xmlns:a16="http://schemas.microsoft.com/office/drawing/2014/main" id="{11FC8392-AEF0-4BBF-A4F3-6F8C0611A7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087813"/>
            <a:ext cx="2874963"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3147" name="Picture 1035">
            <a:extLst>
              <a:ext uri="{FF2B5EF4-FFF2-40B4-BE49-F238E27FC236}">
                <a16:creationId xmlns:a16="http://schemas.microsoft.com/office/drawing/2014/main" id="{F354655E-C9B2-45E2-B496-B2920B1B11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057400"/>
            <a:ext cx="221615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603150" name="Picture 1038">
            <a:extLst>
              <a:ext uri="{FF2B5EF4-FFF2-40B4-BE49-F238E27FC236}">
                <a16:creationId xmlns:a16="http://schemas.microsoft.com/office/drawing/2014/main" id="{350D7995-6719-49DE-B9BC-F987DE3905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5600" y="914400"/>
            <a:ext cx="2335213" cy="2149475"/>
          </a:xfrm>
          <a:prstGeom prst="rect">
            <a:avLst/>
          </a:prstGeom>
          <a:noFill/>
          <a:extLst>
            <a:ext uri="{909E8E84-426E-40DD-AFC4-6F175D3DCCD1}">
              <a14:hiddenFill xmlns:a14="http://schemas.microsoft.com/office/drawing/2010/main">
                <a:solidFill>
                  <a:srgbClr val="FFFFFF"/>
                </a:solidFill>
              </a14:hiddenFill>
            </a:ext>
          </a:extLst>
        </p:spPr>
      </p:pic>
      <p:pic>
        <p:nvPicPr>
          <p:cNvPr id="603151" name="Picture 1039">
            <a:extLst>
              <a:ext uri="{FF2B5EF4-FFF2-40B4-BE49-F238E27FC236}">
                <a16:creationId xmlns:a16="http://schemas.microsoft.com/office/drawing/2014/main" id="{ED0978B7-EF56-4E4F-8B4E-9A9E654113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29400" y="4846638"/>
            <a:ext cx="2166938" cy="2011362"/>
          </a:xfrm>
          <a:prstGeom prst="rect">
            <a:avLst/>
          </a:prstGeom>
          <a:noFill/>
          <a:extLst>
            <a:ext uri="{909E8E84-426E-40DD-AFC4-6F175D3DCCD1}">
              <a14:hiddenFill xmlns:a14="http://schemas.microsoft.com/office/drawing/2010/main">
                <a:solidFill>
                  <a:srgbClr val="FFFFFF"/>
                </a:solidFill>
              </a14:hiddenFill>
            </a:ext>
          </a:extLst>
        </p:spPr>
      </p:pic>
      <p:pic>
        <p:nvPicPr>
          <p:cNvPr id="603153" name="Picture 1041">
            <a:extLst>
              <a:ext uri="{FF2B5EF4-FFF2-40B4-BE49-F238E27FC236}">
                <a16:creationId xmlns:a16="http://schemas.microsoft.com/office/drawing/2014/main" id="{C5ADE154-333F-49EB-8B9F-EBB994BFF0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9800" y="2133600"/>
            <a:ext cx="2201863" cy="1873250"/>
          </a:xfrm>
          <a:prstGeom prst="rect">
            <a:avLst/>
          </a:prstGeom>
          <a:noFill/>
          <a:extLst>
            <a:ext uri="{909E8E84-426E-40DD-AFC4-6F175D3DCCD1}">
              <a14:hiddenFill xmlns:a14="http://schemas.microsoft.com/office/drawing/2010/main">
                <a:solidFill>
                  <a:srgbClr val="FFFFFF"/>
                </a:solidFill>
              </a14:hiddenFill>
            </a:ext>
          </a:extLst>
        </p:spPr>
      </p:pic>
      <p:pic>
        <p:nvPicPr>
          <p:cNvPr id="603154" name="Picture 1042">
            <a:extLst>
              <a:ext uri="{FF2B5EF4-FFF2-40B4-BE49-F238E27FC236}">
                <a16:creationId xmlns:a16="http://schemas.microsoft.com/office/drawing/2014/main" id="{9C297859-6A6C-47DC-8B0F-C95B591539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5800" y="1143000"/>
            <a:ext cx="2235200" cy="19161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4770" name="Rectangle 2">
            <a:extLst>
              <a:ext uri="{FF2B5EF4-FFF2-40B4-BE49-F238E27FC236}">
                <a16:creationId xmlns:a16="http://schemas.microsoft.com/office/drawing/2014/main" id="{8AC2468C-53E6-42B5-9D3D-D65F99A34770}"/>
              </a:ext>
            </a:extLst>
          </p:cNvPr>
          <p:cNvSpPr>
            <a:spLocks noGrp="1" noChangeArrowheads="1"/>
          </p:cNvSpPr>
          <p:nvPr>
            <p:ph type="title"/>
          </p:nvPr>
        </p:nvSpPr>
        <p:spPr>
          <a:xfrm>
            <a:off x="1447800" y="274638"/>
            <a:ext cx="7010400" cy="823912"/>
          </a:xfrm>
        </p:spPr>
        <p:txBody>
          <a:bodyPr/>
          <a:lstStyle/>
          <a:p>
            <a:r>
              <a:rPr lang="zh-CN" altLang="en-US" sz="4800" b="1">
                <a:latin typeface="Arial" panose="020B0604020202020204" pitchFamily="34" charset="0"/>
                <a:ea typeface="楷体_GB2312" pitchFamily="49" charset="-122"/>
              </a:rPr>
              <a:t>混合物</a:t>
            </a:r>
            <a:r>
              <a:rPr lang="zh-CN" altLang="en-US" sz="4800" b="1">
                <a:ea typeface="楷体_GB2312" pitchFamily="49" charset="-122"/>
              </a:rPr>
              <a:t>制冷剂的命名</a:t>
            </a:r>
          </a:p>
        </p:txBody>
      </p:sp>
      <p:sp>
        <p:nvSpPr>
          <p:cNvPr id="544771" name="Rectangle 3">
            <a:extLst>
              <a:ext uri="{FF2B5EF4-FFF2-40B4-BE49-F238E27FC236}">
                <a16:creationId xmlns:a16="http://schemas.microsoft.com/office/drawing/2014/main" id="{44AB0CE4-77DB-4E0E-90F4-C9D76C4769BA}"/>
              </a:ext>
            </a:extLst>
          </p:cNvPr>
          <p:cNvSpPr>
            <a:spLocks noChangeArrowheads="1"/>
          </p:cNvSpPr>
          <p:nvPr/>
        </p:nvSpPr>
        <p:spPr bwMode="auto">
          <a:xfrm>
            <a:off x="914400" y="1371600"/>
            <a:ext cx="13985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chemeClr val="tx1"/>
                </a:solidFill>
                <a:latin typeface="Arial" panose="020B0604020202020204" pitchFamily="34" charset="0"/>
                <a:ea typeface="宋体" panose="02010600030101010101" pitchFamily="2" charset="-122"/>
              </a:rPr>
              <a:t>R400</a:t>
            </a:r>
            <a:endParaRPr kumimoji="0" lang="en-US" altLang="zh-CN" sz="4000" baseline="-25000">
              <a:solidFill>
                <a:srgbClr val="99FFCC"/>
              </a:solidFill>
              <a:latin typeface="Arial" panose="020B0604020202020204" pitchFamily="34" charset="0"/>
              <a:ea typeface="宋体" panose="02010600030101010101" pitchFamily="2" charset="-122"/>
              <a:cs typeface="Arial" panose="020B0604020202020204" pitchFamily="34" charset="0"/>
            </a:endParaRPr>
          </a:p>
        </p:txBody>
      </p:sp>
      <p:sp>
        <p:nvSpPr>
          <p:cNvPr id="544772" name="Rectangle 4">
            <a:extLst>
              <a:ext uri="{FF2B5EF4-FFF2-40B4-BE49-F238E27FC236}">
                <a16:creationId xmlns:a16="http://schemas.microsoft.com/office/drawing/2014/main" id="{39B804C3-64DE-49C1-A64D-5F25CBB1F4D0}"/>
              </a:ext>
            </a:extLst>
          </p:cNvPr>
          <p:cNvSpPr>
            <a:spLocks noChangeArrowheads="1"/>
          </p:cNvSpPr>
          <p:nvPr/>
        </p:nvSpPr>
        <p:spPr bwMode="auto">
          <a:xfrm>
            <a:off x="914400" y="3200400"/>
            <a:ext cx="13985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chemeClr val="tx1"/>
                </a:solidFill>
                <a:latin typeface="Arial" panose="020B0604020202020204" pitchFamily="34" charset="0"/>
                <a:ea typeface="宋体" panose="02010600030101010101" pitchFamily="2" charset="-122"/>
              </a:rPr>
              <a:t>R600</a:t>
            </a:r>
          </a:p>
        </p:txBody>
      </p:sp>
      <p:sp>
        <p:nvSpPr>
          <p:cNvPr id="544773" name="Rectangle 5">
            <a:extLst>
              <a:ext uri="{FF2B5EF4-FFF2-40B4-BE49-F238E27FC236}">
                <a16:creationId xmlns:a16="http://schemas.microsoft.com/office/drawing/2014/main" id="{71837EFF-FE3E-4C35-8608-CCE414E8D335}"/>
              </a:ext>
            </a:extLst>
          </p:cNvPr>
          <p:cNvSpPr>
            <a:spLocks noChangeArrowheads="1"/>
          </p:cNvSpPr>
          <p:nvPr/>
        </p:nvSpPr>
        <p:spPr bwMode="auto">
          <a:xfrm>
            <a:off x="914400" y="2270125"/>
            <a:ext cx="13985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chemeClr val="tx1"/>
                </a:solidFill>
                <a:latin typeface="Arial" panose="020B0604020202020204" pitchFamily="34" charset="0"/>
                <a:ea typeface="宋体" panose="02010600030101010101" pitchFamily="2" charset="-122"/>
              </a:rPr>
              <a:t>R500</a:t>
            </a:r>
          </a:p>
        </p:txBody>
      </p:sp>
      <p:sp>
        <p:nvSpPr>
          <p:cNvPr id="544774" name="Rectangle 6">
            <a:extLst>
              <a:ext uri="{FF2B5EF4-FFF2-40B4-BE49-F238E27FC236}">
                <a16:creationId xmlns:a16="http://schemas.microsoft.com/office/drawing/2014/main" id="{EF6205E5-5EDE-4040-9F9C-DA0587004992}"/>
              </a:ext>
            </a:extLst>
          </p:cNvPr>
          <p:cNvSpPr>
            <a:spLocks noChangeArrowheads="1"/>
          </p:cNvSpPr>
          <p:nvPr/>
        </p:nvSpPr>
        <p:spPr bwMode="auto">
          <a:xfrm>
            <a:off x="2625725" y="1371600"/>
            <a:ext cx="3241675" cy="701675"/>
          </a:xfrm>
          <a:prstGeom prst="rect">
            <a:avLst/>
          </a:prstGeom>
          <a:solidFill>
            <a:srgbClr val="CC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4000">
                <a:solidFill>
                  <a:schemeClr val="bg2"/>
                </a:solidFill>
                <a:latin typeface="Arial" panose="020B0604020202020204" pitchFamily="34" charset="0"/>
                <a:ea typeface="宋体" panose="02010600030101010101" pitchFamily="2" charset="-122"/>
              </a:rPr>
              <a:t>非共沸混合物</a:t>
            </a:r>
          </a:p>
        </p:txBody>
      </p:sp>
      <p:sp>
        <p:nvSpPr>
          <p:cNvPr id="544775" name="Rectangle 7">
            <a:extLst>
              <a:ext uri="{FF2B5EF4-FFF2-40B4-BE49-F238E27FC236}">
                <a16:creationId xmlns:a16="http://schemas.microsoft.com/office/drawing/2014/main" id="{4BBFDF03-A896-43D6-B095-0214534E119C}"/>
              </a:ext>
            </a:extLst>
          </p:cNvPr>
          <p:cNvSpPr>
            <a:spLocks noChangeArrowheads="1"/>
          </p:cNvSpPr>
          <p:nvPr/>
        </p:nvSpPr>
        <p:spPr bwMode="auto">
          <a:xfrm>
            <a:off x="2667000" y="2270125"/>
            <a:ext cx="2732088" cy="701675"/>
          </a:xfrm>
          <a:prstGeom prst="rect">
            <a:avLst/>
          </a:prstGeom>
          <a:solidFill>
            <a:srgbClr val="CC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4000">
                <a:solidFill>
                  <a:schemeClr val="bg2"/>
                </a:solidFill>
                <a:latin typeface="Arial" panose="020B0604020202020204" pitchFamily="34" charset="0"/>
                <a:ea typeface="宋体" panose="02010600030101010101" pitchFamily="2" charset="-122"/>
              </a:rPr>
              <a:t>共沸混合物</a:t>
            </a:r>
          </a:p>
        </p:txBody>
      </p:sp>
      <p:sp>
        <p:nvSpPr>
          <p:cNvPr id="544776" name="Rectangle 8">
            <a:extLst>
              <a:ext uri="{FF2B5EF4-FFF2-40B4-BE49-F238E27FC236}">
                <a16:creationId xmlns:a16="http://schemas.microsoft.com/office/drawing/2014/main" id="{D45D6EBE-5E86-4780-82A0-2C32A985E150}"/>
              </a:ext>
            </a:extLst>
          </p:cNvPr>
          <p:cNvSpPr>
            <a:spLocks noChangeArrowheads="1"/>
          </p:cNvSpPr>
          <p:nvPr/>
        </p:nvSpPr>
        <p:spPr bwMode="auto">
          <a:xfrm>
            <a:off x="2667000" y="3214688"/>
            <a:ext cx="917575" cy="701675"/>
          </a:xfrm>
          <a:prstGeom prst="rect">
            <a:avLst/>
          </a:prstGeom>
          <a:solidFill>
            <a:srgbClr val="CC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chemeClr val="bg2"/>
                </a:solidFill>
                <a:latin typeface="Arial" panose="020B0604020202020204" pitchFamily="34" charset="0"/>
                <a:ea typeface="宋体" panose="02010600030101010101" pitchFamily="2" charset="-122"/>
              </a:rPr>
              <a:t>HC</a:t>
            </a:r>
          </a:p>
        </p:txBody>
      </p:sp>
      <p:sp>
        <p:nvSpPr>
          <p:cNvPr id="544777" name="Rectangle 9">
            <a:extLst>
              <a:ext uri="{FF2B5EF4-FFF2-40B4-BE49-F238E27FC236}">
                <a16:creationId xmlns:a16="http://schemas.microsoft.com/office/drawing/2014/main" id="{CA507A75-A490-4A1F-BEB4-F652CAF8E1A3}"/>
              </a:ext>
            </a:extLst>
          </p:cNvPr>
          <p:cNvSpPr>
            <a:spLocks noChangeArrowheads="1"/>
          </p:cNvSpPr>
          <p:nvPr/>
        </p:nvSpPr>
        <p:spPr bwMode="auto">
          <a:xfrm>
            <a:off x="914400" y="4098925"/>
            <a:ext cx="13985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chemeClr val="tx1"/>
                </a:solidFill>
                <a:latin typeface="Arial" panose="020B0604020202020204" pitchFamily="34" charset="0"/>
                <a:ea typeface="宋体" panose="02010600030101010101" pitchFamily="2" charset="-122"/>
              </a:rPr>
              <a:t>R700</a:t>
            </a:r>
          </a:p>
        </p:txBody>
      </p:sp>
      <p:sp>
        <p:nvSpPr>
          <p:cNvPr id="544778" name="Rectangle 10">
            <a:extLst>
              <a:ext uri="{FF2B5EF4-FFF2-40B4-BE49-F238E27FC236}">
                <a16:creationId xmlns:a16="http://schemas.microsoft.com/office/drawing/2014/main" id="{EA68D069-E295-4A35-A3E1-E0AF2B72A9D9}"/>
              </a:ext>
            </a:extLst>
          </p:cNvPr>
          <p:cNvSpPr>
            <a:spLocks noChangeArrowheads="1"/>
          </p:cNvSpPr>
          <p:nvPr/>
        </p:nvSpPr>
        <p:spPr bwMode="auto">
          <a:xfrm>
            <a:off x="2598738" y="4098925"/>
            <a:ext cx="1203325" cy="701675"/>
          </a:xfrm>
          <a:prstGeom prst="rect">
            <a:avLst/>
          </a:prstGeom>
          <a:solidFill>
            <a:srgbClr val="CC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4000">
                <a:solidFill>
                  <a:schemeClr val="bg2"/>
                </a:solidFill>
                <a:latin typeface="Arial" panose="020B0604020202020204" pitchFamily="34" charset="0"/>
                <a:ea typeface="宋体" panose="02010600030101010101" pitchFamily="2" charset="-122"/>
              </a:rPr>
              <a:t>其它</a:t>
            </a:r>
          </a:p>
        </p:txBody>
      </p:sp>
      <p:grpSp>
        <p:nvGrpSpPr>
          <p:cNvPr id="544779" name="Group 11">
            <a:extLst>
              <a:ext uri="{FF2B5EF4-FFF2-40B4-BE49-F238E27FC236}">
                <a16:creationId xmlns:a16="http://schemas.microsoft.com/office/drawing/2014/main" id="{7D0695FF-7FF2-49D0-986B-AA783C76268C}"/>
              </a:ext>
            </a:extLst>
          </p:cNvPr>
          <p:cNvGrpSpPr>
            <a:grpSpLocks/>
          </p:cNvGrpSpPr>
          <p:nvPr/>
        </p:nvGrpSpPr>
        <p:grpSpPr bwMode="auto">
          <a:xfrm>
            <a:off x="2590800" y="4876800"/>
            <a:ext cx="2395538" cy="701675"/>
            <a:chOff x="1632" y="3072"/>
            <a:chExt cx="1509" cy="442"/>
          </a:xfrm>
        </p:grpSpPr>
        <p:sp>
          <p:nvSpPr>
            <p:cNvPr id="544780" name="Rectangle 12">
              <a:extLst>
                <a:ext uri="{FF2B5EF4-FFF2-40B4-BE49-F238E27FC236}">
                  <a16:creationId xmlns:a16="http://schemas.microsoft.com/office/drawing/2014/main" id="{5AD6B338-9386-42C2-B76D-86682FBD30A7}"/>
                </a:ext>
              </a:extLst>
            </p:cNvPr>
            <p:cNvSpPr>
              <a:spLocks noChangeArrowheads="1"/>
            </p:cNvSpPr>
            <p:nvPr/>
          </p:nvSpPr>
          <p:spPr bwMode="auto">
            <a:xfrm>
              <a:off x="2704" y="3072"/>
              <a:ext cx="437" cy="442"/>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4000">
                  <a:solidFill>
                    <a:schemeClr val="bg2"/>
                  </a:solidFill>
                  <a:latin typeface="Arial" panose="020B0604020202020204" pitchFamily="34" charset="0"/>
                  <a:ea typeface="宋体" panose="02010600030101010101" pitchFamily="2" charset="-122"/>
                </a:rPr>
                <a:t>氨</a:t>
              </a:r>
            </a:p>
          </p:txBody>
        </p:sp>
        <p:sp>
          <p:nvSpPr>
            <p:cNvPr id="544781" name="Rectangle 13">
              <a:extLst>
                <a:ext uri="{FF2B5EF4-FFF2-40B4-BE49-F238E27FC236}">
                  <a16:creationId xmlns:a16="http://schemas.microsoft.com/office/drawing/2014/main" id="{E89E2AF1-69F5-49E1-B7F2-39A373792819}"/>
                </a:ext>
              </a:extLst>
            </p:cNvPr>
            <p:cNvSpPr>
              <a:spLocks noChangeArrowheads="1"/>
            </p:cNvSpPr>
            <p:nvPr/>
          </p:nvSpPr>
          <p:spPr bwMode="auto">
            <a:xfrm>
              <a:off x="1632" y="3072"/>
              <a:ext cx="88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chemeClr val="tx1"/>
                  </a:solidFill>
                  <a:latin typeface="Arial" panose="020B0604020202020204" pitchFamily="34" charset="0"/>
                  <a:ea typeface="宋体" panose="02010600030101010101" pitchFamily="2" charset="-122"/>
                </a:rPr>
                <a:t>R717</a:t>
              </a:r>
            </a:p>
          </p:txBody>
        </p:sp>
      </p:grpSp>
      <p:grpSp>
        <p:nvGrpSpPr>
          <p:cNvPr id="544782" name="Group 14">
            <a:extLst>
              <a:ext uri="{FF2B5EF4-FFF2-40B4-BE49-F238E27FC236}">
                <a16:creationId xmlns:a16="http://schemas.microsoft.com/office/drawing/2014/main" id="{63B8F5CC-F6A8-4A0B-A34E-6BD5F4A545A1}"/>
              </a:ext>
            </a:extLst>
          </p:cNvPr>
          <p:cNvGrpSpPr>
            <a:grpSpLocks/>
          </p:cNvGrpSpPr>
          <p:nvPr/>
        </p:nvGrpSpPr>
        <p:grpSpPr bwMode="auto">
          <a:xfrm>
            <a:off x="2590800" y="5699125"/>
            <a:ext cx="2668588" cy="701675"/>
            <a:chOff x="1632" y="3590"/>
            <a:chExt cx="1681" cy="442"/>
          </a:xfrm>
        </p:grpSpPr>
        <p:sp>
          <p:nvSpPr>
            <p:cNvPr id="544783" name="Rectangle 15">
              <a:extLst>
                <a:ext uri="{FF2B5EF4-FFF2-40B4-BE49-F238E27FC236}">
                  <a16:creationId xmlns:a16="http://schemas.microsoft.com/office/drawing/2014/main" id="{E440BDA9-8000-4253-80E7-8698A40FD22A}"/>
                </a:ext>
              </a:extLst>
            </p:cNvPr>
            <p:cNvSpPr>
              <a:spLocks noChangeArrowheads="1"/>
            </p:cNvSpPr>
            <p:nvPr/>
          </p:nvSpPr>
          <p:spPr bwMode="auto">
            <a:xfrm>
              <a:off x="1632" y="3590"/>
              <a:ext cx="88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chemeClr val="tx1"/>
                  </a:solidFill>
                  <a:latin typeface="Arial" panose="020B0604020202020204" pitchFamily="34" charset="0"/>
                  <a:ea typeface="宋体" panose="02010600030101010101" pitchFamily="2" charset="-122"/>
                </a:rPr>
                <a:t>R744</a:t>
              </a:r>
            </a:p>
          </p:txBody>
        </p:sp>
        <p:sp>
          <p:nvSpPr>
            <p:cNvPr id="544784" name="Rectangle 16">
              <a:extLst>
                <a:ext uri="{FF2B5EF4-FFF2-40B4-BE49-F238E27FC236}">
                  <a16:creationId xmlns:a16="http://schemas.microsoft.com/office/drawing/2014/main" id="{A35A3E66-F2B4-4336-9B56-E295A55C00DB}"/>
                </a:ext>
              </a:extLst>
            </p:cNvPr>
            <p:cNvSpPr>
              <a:spLocks noChangeArrowheads="1"/>
            </p:cNvSpPr>
            <p:nvPr/>
          </p:nvSpPr>
          <p:spPr bwMode="auto">
            <a:xfrm>
              <a:off x="2597" y="3590"/>
              <a:ext cx="716" cy="442"/>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chemeClr val="bg2"/>
                  </a:solidFill>
                  <a:latin typeface="Arial" panose="020B0604020202020204" pitchFamily="34" charset="0"/>
                  <a:ea typeface="宋体" panose="02010600030101010101" pitchFamily="2" charset="-122"/>
                </a:rPr>
                <a:t>CO</a:t>
              </a:r>
              <a:r>
                <a:rPr kumimoji="0" lang="en-US" altLang="zh-CN" sz="4000" baseline="-25000">
                  <a:solidFill>
                    <a:schemeClr val="bg2"/>
                  </a:solidFill>
                  <a:latin typeface="Arial" panose="020B0604020202020204" pitchFamily="34" charset="0"/>
                  <a:ea typeface="宋体" panose="02010600030101010101" pitchFamily="2" charset="-122"/>
                </a:rPr>
                <a:t>2</a:t>
              </a:r>
            </a:p>
          </p:txBody>
        </p:sp>
      </p:grpSp>
      <p:grpSp>
        <p:nvGrpSpPr>
          <p:cNvPr id="544790" name="Group 22">
            <a:extLst>
              <a:ext uri="{FF2B5EF4-FFF2-40B4-BE49-F238E27FC236}">
                <a16:creationId xmlns:a16="http://schemas.microsoft.com/office/drawing/2014/main" id="{A955AED8-55BB-4D3B-9DC4-117D6C656294}"/>
              </a:ext>
            </a:extLst>
          </p:cNvPr>
          <p:cNvGrpSpPr>
            <a:grpSpLocks/>
          </p:cNvGrpSpPr>
          <p:nvPr/>
        </p:nvGrpSpPr>
        <p:grpSpPr bwMode="auto">
          <a:xfrm>
            <a:off x="5867400" y="4800600"/>
            <a:ext cx="2217738" cy="701675"/>
            <a:chOff x="3696" y="3024"/>
            <a:chExt cx="1397" cy="442"/>
          </a:xfrm>
        </p:grpSpPr>
        <p:sp>
          <p:nvSpPr>
            <p:cNvPr id="544785" name="Rectangle 17">
              <a:extLst>
                <a:ext uri="{FF2B5EF4-FFF2-40B4-BE49-F238E27FC236}">
                  <a16:creationId xmlns:a16="http://schemas.microsoft.com/office/drawing/2014/main" id="{5CFB84AC-46B2-4205-96D4-DA4D0832C580}"/>
                </a:ext>
              </a:extLst>
            </p:cNvPr>
            <p:cNvSpPr>
              <a:spLocks noChangeArrowheads="1"/>
            </p:cNvSpPr>
            <p:nvPr/>
          </p:nvSpPr>
          <p:spPr bwMode="auto">
            <a:xfrm>
              <a:off x="3696" y="3024"/>
              <a:ext cx="88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4000">
                  <a:solidFill>
                    <a:schemeClr val="tx1"/>
                  </a:solidFill>
                  <a:latin typeface="Arial" panose="020B0604020202020204" pitchFamily="34" charset="0"/>
                  <a:ea typeface="宋体" panose="02010600030101010101" pitchFamily="2" charset="-122"/>
                </a:rPr>
                <a:t>R718</a:t>
              </a:r>
            </a:p>
          </p:txBody>
        </p:sp>
        <p:sp>
          <p:nvSpPr>
            <p:cNvPr id="544786" name="Rectangle 18">
              <a:extLst>
                <a:ext uri="{FF2B5EF4-FFF2-40B4-BE49-F238E27FC236}">
                  <a16:creationId xmlns:a16="http://schemas.microsoft.com/office/drawing/2014/main" id="{9B5E4818-E1E3-44D4-AAA8-41C8339F7139}"/>
                </a:ext>
              </a:extLst>
            </p:cNvPr>
            <p:cNvSpPr>
              <a:spLocks noChangeArrowheads="1"/>
            </p:cNvSpPr>
            <p:nvPr/>
          </p:nvSpPr>
          <p:spPr bwMode="auto">
            <a:xfrm>
              <a:off x="4656" y="3024"/>
              <a:ext cx="437" cy="442"/>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4000">
                  <a:solidFill>
                    <a:schemeClr val="bg2"/>
                  </a:solidFill>
                  <a:latin typeface="Arial" panose="020B0604020202020204" pitchFamily="34" charset="0"/>
                  <a:ea typeface="宋体" panose="02010600030101010101" pitchFamily="2" charset="-122"/>
                </a:rPr>
                <a:t>水</a:t>
              </a:r>
            </a:p>
          </p:txBody>
        </p:sp>
      </p:grpSp>
      <p:sp>
        <p:nvSpPr>
          <p:cNvPr id="544787" name="Rectangle 19">
            <a:extLst>
              <a:ext uri="{FF2B5EF4-FFF2-40B4-BE49-F238E27FC236}">
                <a16:creationId xmlns:a16="http://schemas.microsoft.com/office/drawing/2014/main" id="{D6AB520D-143C-42F7-9C13-28DDC1BFA2D8}"/>
              </a:ext>
            </a:extLst>
          </p:cNvPr>
          <p:cNvSpPr>
            <a:spLocks noChangeArrowheads="1"/>
          </p:cNvSpPr>
          <p:nvPr/>
        </p:nvSpPr>
        <p:spPr bwMode="auto">
          <a:xfrm>
            <a:off x="3895725" y="3184525"/>
            <a:ext cx="1203325" cy="701675"/>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4000">
                <a:solidFill>
                  <a:schemeClr val="bg2"/>
                </a:solidFill>
                <a:latin typeface="Arial" panose="020B0604020202020204" pitchFamily="34" charset="0"/>
                <a:ea typeface="宋体" panose="02010600030101010101" pitchFamily="2" charset="-122"/>
              </a:rPr>
              <a:t>甲烷</a:t>
            </a:r>
          </a:p>
        </p:txBody>
      </p:sp>
      <p:sp>
        <p:nvSpPr>
          <p:cNvPr id="544788" name="Rectangle 20">
            <a:extLst>
              <a:ext uri="{FF2B5EF4-FFF2-40B4-BE49-F238E27FC236}">
                <a16:creationId xmlns:a16="http://schemas.microsoft.com/office/drawing/2014/main" id="{E5D378EE-D3F2-4542-B08F-640ACC1D734A}"/>
              </a:ext>
            </a:extLst>
          </p:cNvPr>
          <p:cNvSpPr>
            <a:spLocks noChangeArrowheads="1"/>
          </p:cNvSpPr>
          <p:nvPr/>
        </p:nvSpPr>
        <p:spPr bwMode="auto">
          <a:xfrm>
            <a:off x="5562600" y="3200400"/>
            <a:ext cx="1203325" cy="701675"/>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4000">
                <a:solidFill>
                  <a:schemeClr val="bg2"/>
                </a:solidFill>
                <a:latin typeface="Arial" panose="020B0604020202020204" pitchFamily="34" charset="0"/>
                <a:ea typeface="宋体" panose="02010600030101010101" pitchFamily="2" charset="-122"/>
              </a:rPr>
              <a:t>丁烷</a:t>
            </a:r>
          </a:p>
        </p:txBody>
      </p:sp>
    </p:spTree>
    <p:extLst>
      <p:ext uri="{BB962C8B-B14F-4D97-AF65-F5344CB8AC3E}">
        <p14:creationId xmlns:p14="http://schemas.microsoft.com/office/powerpoint/2010/main" val="1381526418"/>
      </p:ext>
    </p:extLst>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4771"/>
                                        </p:tgtEl>
                                        <p:attrNameLst>
                                          <p:attrName>style.visibility</p:attrName>
                                        </p:attrNameLst>
                                      </p:cBhvr>
                                      <p:to>
                                        <p:strVal val="visible"/>
                                      </p:to>
                                    </p:set>
                                    <p:anim calcmode="lin" valueType="num">
                                      <p:cBhvr additive="base">
                                        <p:cTn id="7" dur="500" fill="hold"/>
                                        <p:tgtEl>
                                          <p:spTgt spid="544771"/>
                                        </p:tgtEl>
                                        <p:attrNameLst>
                                          <p:attrName>ppt_x</p:attrName>
                                        </p:attrNameLst>
                                      </p:cBhvr>
                                      <p:tavLst>
                                        <p:tav tm="0">
                                          <p:val>
                                            <p:strVal val="0-#ppt_w/2"/>
                                          </p:val>
                                        </p:tav>
                                        <p:tav tm="100000">
                                          <p:val>
                                            <p:strVal val="#ppt_x"/>
                                          </p:val>
                                        </p:tav>
                                      </p:tavLst>
                                    </p:anim>
                                    <p:anim calcmode="lin" valueType="num">
                                      <p:cBhvr additive="base">
                                        <p:cTn id="8" dur="500" fill="hold"/>
                                        <p:tgtEl>
                                          <p:spTgt spid="54477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44774"/>
                                        </p:tgtEl>
                                        <p:attrNameLst>
                                          <p:attrName>style.visibility</p:attrName>
                                        </p:attrNameLst>
                                      </p:cBhvr>
                                      <p:to>
                                        <p:strVal val="visible"/>
                                      </p:to>
                                    </p:set>
                                    <p:anim calcmode="lin" valueType="num">
                                      <p:cBhvr additive="base">
                                        <p:cTn id="13" dur="500" fill="hold"/>
                                        <p:tgtEl>
                                          <p:spTgt spid="544774"/>
                                        </p:tgtEl>
                                        <p:attrNameLst>
                                          <p:attrName>ppt_x</p:attrName>
                                        </p:attrNameLst>
                                      </p:cBhvr>
                                      <p:tavLst>
                                        <p:tav tm="0">
                                          <p:val>
                                            <p:strVal val="1+#ppt_w/2"/>
                                          </p:val>
                                        </p:tav>
                                        <p:tav tm="100000">
                                          <p:val>
                                            <p:strVal val="#ppt_x"/>
                                          </p:val>
                                        </p:tav>
                                      </p:tavLst>
                                    </p:anim>
                                    <p:anim calcmode="lin" valueType="num">
                                      <p:cBhvr additive="base">
                                        <p:cTn id="14" dur="500" fill="hold"/>
                                        <p:tgtEl>
                                          <p:spTgt spid="54477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44773"/>
                                        </p:tgtEl>
                                        <p:attrNameLst>
                                          <p:attrName>style.visibility</p:attrName>
                                        </p:attrNameLst>
                                      </p:cBhvr>
                                      <p:to>
                                        <p:strVal val="visible"/>
                                      </p:to>
                                    </p:set>
                                    <p:anim calcmode="lin" valueType="num">
                                      <p:cBhvr additive="base">
                                        <p:cTn id="19" dur="500" fill="hold"/>
                                        <p:tgtEl>
                                          <p:spTgt spid="544773"/>
                                        </p:tgtEl>
                                        <p:attrNameLst>
                                          <p:attrName>ppt_x</p:attrName>
                                        </p:attrNameLst>
                                      </p:cBhvr>
                                      <p:tavLst>
                                        <p:tav tm="0">
                                          <p:val>
                                            <p:strVal val="0-#ppt_w/2"/>
                                          </p:val>
                                        </p:tav>
                                        <p:tav tm="100000">
                                          <p:val>
                                            <p:strVal val="#ppt_x"/>
                                          </p:val>
                                        </p:tav>
                                      </p:tavLst>
                                    </p:anim>
                                    <p:anim calcmode="lin" valueType="num">
                                      <p:cBhvr additive="base">
                                        <p:cTn id="20" dur="500" fill="hold"/>
                                        <p:tgtEl>
                                          <p:spTgt spid="54477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44775"/>
                                        </p:tgtEl>
                                        <p:attrNameLst>
                                          <p:attrName>style.visibility</p:attrName>
                                        </p:attrNameLst>
                                      </p:cBhvr>
                                      <p:to>
                                        <p:strVal val="visible"/>
                                      </p:to>
                                    </p:set>
                                    <p:anim calcmode="lin" valueType="num">
                                      <p:cBhvr additive="base">
                                        <p:cTn id="25" dur="500" fill="hold"/>
                                        <p:tgtEl>
                                          <p:spTgt spid="544775"/>
                                        </p:tgtEl>
                                        <p:attrNameLst>
                                          <p:attrName>ppt_x</p:attrName>
                                        </p:attrNameLst>
                                      </p:cBhvr>
                                      <p:tavLst>
                                        <p:tav tm="0">
                                          <p:val>
                                            <p:strVal val="1+#ppt_w/2"/>
                                          </p:val>
                                        </p:tav>
                                        <p:tav tm="100000">
                                          <p:val>
                                            <p:strVal val="#ppt_x"/>
                                          </p:val>
                                        </p:tav>
                                      </p:tavLst>
                                    </p:anim>
                                    <p:anim calcmode="lin" valueType="num">
                                      <p:cBhvr additive="base">
                                        <p:cTn id="26" dur="500" fill="hold"/>
                                        <p:tgtEl>
                                          <p:spTgt spid="54477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44772"/>
                                        </p:tgtEl>
                                        <p:attrNameLst>
                                          <p:attrName>style.visibility</p:attrName>
                                        </p:attrNameLst>
                                      </p:cBhvr>
                                      <p:to>
                                        <p:strVal val="visible"/>
                                      </p:to>
                                    </p:set>
                                    <p:anim calcmode="lin" valueType="num">
                                      <p:cBhvr additive="base">
                                        <p:cTn id="31" dur="500" fill="hold"/>
                                        <p:tgtEl>
                                          <p:spTgt spid="544772"/>
                                        </p:tgtEl>
                                        <p:attrNameLst>
                                          <p:attrName>ppt_x</p:attrName>
                                        </p:attrNameLst>
                                      </p:cBhvr>
                                      <p:tavLst>
                                        <p:tav tm="0">
                                          <p:val>
                                            <p:strVal val="0-#ppt_w/2"/>
                                          </p:val>
                                        </p:tav>
                                        <p:tav tm="100000">
                                          <p:val>
                                            <p:strVal val="#ppt_x"/>
                                          </p:val>
                                        </p:tav>
                                      </p:tavLst>
                                    </p:anim>
                                    <p:anim calcmode="lin" valueType="num">
                                      <p:cBhvr additive="base">
                                        <p:cTn id="32" dur="500" fill="hold"/>
                                        <p:tgtEl>
                                          <p:spTgt spid="544772"/>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44776"/>
                                        </p:tgtEl>
                                        <p:attrNameLst>
                                          <p:attrName>style.visibility</p:attrName>
                                        </p:attrNameLst>
                                      </p:cBhvr>
                                      <p:to>
                                        <p:strVal val="visible"/>
                                      </p:to>
                                    </p:set>
                                    <p:anim calcmode="lin" valueType="num">
                                      <p:cBhvr additive="base">
                                        <p:cTn id="37" dur="500" fill="hold"/>
                                        <p:tgtEl>
                                          <p:spTgt spid="544776"/>
                                        </p:tgtEl>
                                        <p:attrNameLst>
                                          <p:attrName>ppt_x</p:attrName>
                                        </p:attrNameLst>
                                      </p:cBhvr>
                                      <p:tavLst>
                                        <p:tav tm="0">
                                          <p:val>
                                            <p:strVal val="1+#ppt_w/2"/>
                                          </p:val>
                                        </p:tav>
                                        <p:tav tm="100000">
                                          <p:val>
                                            <p:strVal val="#ppt_x"/>
                                          </p:val>
                                        </p:tav>
                                      </p:tavLst>
                                    </p:anim>
                                    <p:anim calcmode="lin" valueType="num">
                                      <p:cBhvr additive="base">
                                        <p:cTn id="38" dur="500" fill="hold"/>
                                        <p:tgtEl>
                                          <p:spTgt spid="544776"/>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544787"/>
                                        </p:tgtEl>
                                        <p:attrNameLst>
                                          <p:attrName>style.visibility</p:attrName>
                                        </p:attrNameLst>
                                      </p:cBhvr>
                                      <p:to>
                                        <p:strVal val="visible"/>
                                      </p:to>
                                    </p:set>
                                    <p:anim calcmode="lin" valueType="num">
                                      <p:cBhvr additive="base">
                                        <p:cTn id="43" dur="500" fill="hold"/>
                                        <p:tgtEl>
                                          <p:spTgt spid="544787"/>
                                        </p:tgtEl>
                                        <p:attrNameLst>
                                          <p:attrName>ppt_x</p:attrName>
                                        </p:attrNameLst>
                                      </p:cBhvr>
                                      <p:tavLst>
                                        <p:tav tm="0">
                                          <p:val>
                                            <p:strVal val="1+#ppt_w/2"/>
                                          </p:val>
                                        </p:tav>
                                        <p:tav tm="100000">
                                          <p:val>
                                            <p:strVal val="#ppt_x"/>
                                          </p:val>
                                        </p:tav>
                                      </p:tavLst>
                                    </p:anim>
                                    <p:anim calcmode="lin" valueType="num">
                                      <p:cBhvr additive="base">
                                        <p:cTn id="44" dur="500" fill="hold"/>
                                        <p:tgtEl>
                                          <p:spTgt spid="544787"/>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544788"/>
                                        </p:tgtEl>
                                        <p:attrNameLst>
                                          <p:attrName>style.visibility</p:attrName>
                                        </p:attrNameLst>
                                      </p:cBhvr>
                                      <p:to>
                                        <p:strVal val="visible"/>
                                      </p:to>
                                    </p:set>
                                    <p:anim calcmode="lin" valueType="num">
                                      <p:cBhvr additive="base">
                                        <p:cTn id="49" dur="500" fill="hold"/>
                                        <p:tgtEl>
                                          <p:spTgt spid="544788"/>
                                        </p:tgtEl>
                                        <p:attrNameLst>
                                          <p:attrName>ppt_x</p:attrName>
                                        </p:attrNameLst>
                                      </p:cBhvr>
                                      <p:tavLst>
                                        <p:tav tm="0">
                                          <p:val>
                                            <p:strVal val="1+#ppt_w/2"/>
                                          </p:val>
                                        </p:tav>
                                        <p:tav tm="100000">
                                          <p:val>
                                            <p:strVal val="#ppt_x"/>
                                          </p:val>
                                        </p:tav>
                                      </p:tavLst>
                                    </p:anim>
                                    <p:anim calcmode="lin" valueType="num">
                                      <p:cBhvr additive="base">
                                        <p:cTn id="50" dur="500" fill="hold"/>
                                        <p:tgtEl>
                                          <p:spTgt spid="544788"/>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544777"/>
                                        </p:tgtEl>
                                        <p:attrNameLst>
                                          <p:attrName>style.visibility</p:attrName>
                                        </p:attrNameLst>
                                      </p:cBhvr>
                                      <p:to>
                                        <p:strVal val="visible"/>
                                      </p:to>
                                    </p:set>
                                    <p:anim calcmode="lin" valueType="num">
                                      <p:cBhvr additive="base">
                                        <p:cTn id="55" dur="500" fill="hold"/>
                                        <p:tgtEl>
                                          <p:spTgt spid="544777"/>
                                        </p:tgtEl>
                                        <p:attrNameLst>
                                          <p:attrName>ppt_x</p:attrName>
                                        </p:attrNameLst>
                                      </p:cBhvr>
                                      <p:tavLst>
                                        <p:tav tm="0">
                                          <p:val>
                                            <p:strVal val="0-#ppt_w/2"/>
                                          </p:val>
                                        </p:tav>
                                        <p:tav tm="100000">
                                          <p:val>
                                            <p:strVal val="#ppt_x"/>
                                          </p:val>
                                        </p:tav>
                                      </p:tavLst>
                                    </p:anim>
                                    <p:anim calcmode="lin" valueType="num">
                                      <p:cBhvr additive="base">
                                        <p:cTn id="56" dur="500" fill="hold"/>
                                        <p:tgtEl>
                                          <p:spTgt spid="544777"/>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544778"/>
                                        </p:tgtEl>
                                        <p:attrNameLst>
                                          <p:attrName>style.visibility</p:attrName>
                                        </p:attrNameLst>
                                      </p:cBhvr>
                                      <p:to>
                                        <p:strVal val="visible"/>
                                      </p:to>
                                    </p:set>
                                    <p:anim calcmode="lin" valueType="num">
                                      <p:cBhvr additive="base">
                                        <p:cTn id="61" dur="500" fill="hold"/>
                                        <p:tgtEl>
                                          <p:spTgt spid="544778"/>
                                        </p:tgtEl>
                                        <p:attrNameLst>
                                          <p:attrName>ppt_x</p:attrName>
                                        </p:attrNameLst>
                                      </p:cBhvr>
                                      <p:tavLst>
                                        <p:tav tm="0">
                                          <p:val>
                                            <p:strVal val="1+#ppt_w/2"/>
                                          </p:val>
                                        </p:tav>
                                        <p:tav tm="100000">
                                          <p:val>
                                            <p:strVal val="#ppt_x"/>
                                          </p:val>
                                        </p:tav>
                                      </p:tavLst>
                                    </p:anim>
                                    <p:anim calcmode="lin" valueType="num">
                                      <p:cBhvr additive="base">
                                        <p:cTn id="62" dur="500" fill="hold"/>
                                        <p:tgtEl>
                                          <p:spTgt spid="544778"/>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nodeType="clickEffect">
                                  <p:stCondLst>
                                    <p:cond delay="0"/>
                                  </p:stCondLst>
                                  <p:childTnLst>
                                    <p:set>
                                      <p:cBhvr>
                                        <p:cTn id="66" dur="1" fill="hold">
                                          <p:stCondLst>
                                            <p:cond delay="0"/>
                                          </p:stCondLst>
                                        </p:cTn>
                                        <p:tgtEl>
                                          <p:spTgt spid="544779"/>
                                        </p:tgtEl>
                                        <p:attrNameLst>
                                          <p:attrName>style.visibility</p:attrName>
                                        </p:attrNameLst>
                                      </p:cBhvr>
                                      <p:to>
                                        <p:strVal val="visible"/>
                                      </p:to>
                                    </p:set>
                                    <p:anim calcmode="lin" valueType="num">
                                      <p:cBhvr additive="base">
                                        <p:cTn id="67" dur="500" fill="hold"/>
                                        <p:tgtEl>
                                          <p:spTgt spid="544779"/>
                                        </p:tgtEl>
                                        <p:attrNameLst>
                                          <p:attrName>ppt_x</p:attrName>
                                        </p:attrNameLst>
                                      </p:cBhvr>
                                      <p:tavLst>
                                        <p:tav tm="0">
                                          <p:val>
                                            <p:strVal val="0-#ppt_w/2"/>
                                          </p:val>
                                        </p:tav>
                                        <p:tav tm="100000">
                                          <p:val>
                                            <p:strVal val="#ppt_x"/>
                                          </p:val>
                                        </p:tav>
                                      </p:tavLst>
                                    </p:anim>
                                    <p:anim calcmode="lin" valueType="num">
                                      <p:cBhvr additive="base">
                                        <p:cTn id="68" dur="500" fill="hold"/>
                                        <p:tgtEl>
                                          <p:spTgt spid="544779"/>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nodeType="clickEffect">
                                  <p:stCondLst>
                                    <p:cond delay="0"/>
                                  </p:stCondLst>
                                  <p:childTnLst>
                                    <p:set>
                                      <p:cBhvr>
                                        <p:cTn id="72" dur="1" fill="hold">
                                          <p:stCondLst>
                                            <p:cond delay="0"/>
                                          </p:stCondLst>
                                        </p:cTn>
                                        <p:tgtEl>
                                          <p:spTgt spid="544782"/>
                                        </p:tgtEl>
                                        <p:attrNameLst>
                                          <p:attrName>style.visibility</p:attrName>
                                        </p:attrNameLst>
                                      </p:cBhvr>
                                      <p:to>
                                        <p:strVal val="visible"/>
                                      </p:to>
                                    </p:set>
                                    <p:anim calcmode="lin" valueType="num">
                                      <p:cBhvr additive="base">
                                        <p:cTn id="73" dur="500" fill="hold"/>
                                        <p:tgtEl>
                                          <p:spTgt spid="544782"/>
                                        </p:tgtEl>
                                        <p:attrNameLst>
                                          <p:attrName>ppt_x</p:attrName>
                                        </p:attrNameLst>
                                      </p:cBhvr>
                                      <p:tavLst>
                                        <p:tav tm="0">
                                          <p:val>
                                            <p:strVal val="0-#ppt_w/2"/>
                                          </p:val>
                                        </p:tav>
                                        <p:tav tm="100000">
                                          <p:val>
                                            <p:strVal val="#ppt_x"/>
                                          </p:val>
                                        </p:tav>
                                      </p:tavLst>
                                    </p:anim>
                                    <p:anim calcmode="lin" valueType="num">
                                      <p:cBhvr additive="base">
                                        <p:cTn id="74" dur="500" fill="hold"/>
                                        <p:tgtEl>
                                          <p:spTgt spid="544782"/>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2" fill="hold" nodeType="clickEffect">
                                  <p:stCondLst>
                                    <p:cond delay="0"/>
                                  </p:stCondLst>
                                  <p:childTnLst>
                                    <p:set>
                                      <p:cBhvr>
                                        <p:cTn id="78" dur="1" fill="hold">
                                          <p:stCondLst>
                                            <p:cond delay="0"/>
                                          </p:stCondLst>
                                        </p:cTn>
                                        <p:tgtEl>
                                          <p:spTgt spid="544790"/>
                                        </p:tgtEl>
                                        <p:attrNameLst>
                                          <p:attrName>style.visibility</p:attrName>
                                        </p:attrNameLst>
                                      </p:cBhvr>
                                      <p:to>
                                        <p:strVal val="visible"/>
                                      </p:to>
                                    </p:set>
                                    <p:anim calcmode="lin" valueType="num">
                                      <p:cBhvr additive="base">
                                        <p:cTn id="79" dur="500" fill="hold"/>
                                        <p:tgtEl>
                                          <p:spTgt spid="544790"/>
                                        </p:tgtEl>
                                        <p:attrNameLst>
                                          <p:attrName>ppt_x</p:attrName>
                                        </p:attrNameLst>
                                      </p:cBhvr>
                                      <p:tavLst>
                                        <p:tav tm="0">
                                          <p:val>
                                            <p:strVal val="1+#ppt_w/2"/>
                                          </p:val>
                                        </p:tav>
                                        <p:tav tm="100000">
                                          <p:val>
                                            <p:strVal val="#ppt_x"/>
                                          </p:val>
                                        </p:tav>
                                      </p:tavLst>
                                    </p:anim>
                                    <p:anim calcmode="lin" valueType="num">
                                      <p:cBhvr additive="base">
                                        <p:cTn id="80" dur="500" fill="hold"/>
                                        <p:tgtEl>
                                          <p:spTgt spid="5447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771" grpId="0" autoUpdateAnimBg="0"/>
      <p:bldP spid="544772" grpId="0" autoUpdateAnimBg="0"/>
      <p:bldP spid="544773" grpId="0" autoUpdateAnimBg="0"/>
      <p:bldP spid="544774" grpId="0" animBg="1" autoUpdateAnimBg="0"/>
      <p:bldP spid="544775" grpId="0" animBg="1" autoUpdateAnimBg="0"/>
      <p:bldP spid="544776" grpId="0" animBg="1" autoUpdateAnimBg="0"/>
      <p:bldP spid="544777" grpId="0" autoUpdateAnimBg="0"/>
      <p:bldP spid="544778" grpId="0" animBg="1" autoUpdateAnimBg="0"/>
      <p:bldP spid="544787" grpId="0" animBg="1" autoUpdateAnimBg="0"/>
      <p:bldP spid="544788"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6818" name="Rectangle 2">
            <a:extLst>
              <a:ext uri="{FF2B5EF4-FFF2-40B4-BE49-F238E27FC236}">
                <a16:creationId xmlns:a16="http://schemas.microsoft.com/office/drawing/2014/main" id="{9E13166A-5602-486A-8218-A959590F6BF5}"/>
              </a:ext>
            </a:extLst>
          </p:cNvPr>
          <p:cNvSpPr>
            <a:spLocks noGrp="1" noChangeArrowheads="1"/>
          </p:cNvSpPr>
          <p:nvPr>
            <p:ph type="title"/>
          </p:nvPr>
        </p:nvSpPr>
        <p:spPr>
          <a:xfrm>
            <a:off x="838200" y="273050"/>
            <a:ext cx="7620000" cy="823913"/>
          </a:xfrm>
        </p:spPr>
        <p:txBody>
          <a:bodyPr/>
          <a:lstStyle/>
          <a:p>
            <a:r>
              <a:rPr lang="zh-CN" altLang="en-US" sz="4800" b="1" dirty="0">
                <a:ea typeface="楷体_GB2312" pitchFamily="49" charset="-122"/>
              </a:rPr>
              <a:t>第九章  小结  </a:t>
            </a:r>
            <a:r>
              <a:rPr lang="en-US" altLang="zh-CN" sz="4800" b="1" dirty="0">
                <a:ea typeface="楷体_GB2312" pitchFamily="49" charset="-122"/>
              </a:rPr>
              <a:t>Summary</a:t>
            </a:r>
          </a:p>
        </p:txBody>
      </p:sp>
      <p:sp>
        <p:nvSpPr>
          <p:cNvPr id="546819" name="Rectangle 3">
            <a:extLst>
              <a:ext uri="{FF2B5EF4-FFF2-40B4-BE49-F238E27FC236}">
                <a16:creationId xmlns:a16="http://schemas.microsoft.com/office/drawing/2014/main" id="{A8EF4B10-32A7-4870-B83D-22685D34F9FB}"/>
              </a:ext>
            </a:extLst>
          </p:cNvPr>
          <p:cNvSpPr>
            <a:spLocks noChangeArrowheads="1"/>
          </p:cNvSpPr>
          <p:nvPr/>
        </p:nvSpPr>
        <p:spPr bwMode="auto">
          <a:xfrm>
            <a:off x="307975" y="1219200"/>
            <a:ext cx="73882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a:solidFill>
                  <a:schemeClr val="tx1"/>
                </a:solidFill>
                <a:latin typeface="Arial" panose="020B0604020202020204" pitchFamily="34" charset="0"/>
                <a:ea typeface="宋体" panose="02010600030101010101" pitchFamily="2" charset="-122"/>
              </a:rPr>
              <a:t>1.   </a:t>
            </a:r>
            <a:r>
              <a:rPr kumimoji="0" lang="zh-CN" altLang="en-US" sz="3200">
                <a:solidFill>
                  <a:schemeClr val="tx1"/>
                </a:solidFill>
                <a:latin typeface="Arial" panose="020B0604020202020204" pitchFamily="34" charset="0"/>
                <a:ea typeface="宋体" panose="02010600030101010101" pitchFamily="2" charset="-122"/>
              </a:rPr>
              <a:t>空气压缩制冷，分析、计算、回热；</a:t>
            </a:r>
          </a:p>
        </p:txBody>
      </p:sp>
      <p:sp>
        <p:nvSpPr>
          <p:cNvPr id="546820" name="Rectangle 4">
            <a:extLst>
              <a:ext uri="{FF2B5EF4-FFF2-40B4-BE49-F238E27FC236}">
                <a16:creationId xmlns:a16="http://schemas.microsoft.com/office/drawing/2014/main" id="{CB2158D8-3FD3-463B-8D1B-53E630CD4CE9}"/>
              </a:ext>
            </a:extLst>
          </p:cNvPr>
          <p:cNvSpPr>
            <a:spLocks noChangeArrowheads="1"/>
          </p:cNvSpPr>
          <p:nvPr/>
        </p:nvSpPr>
        <p:spPr bwMode="auto">
          <a:xfrm>
            <a:off x="349250" y="1828800"/>
            <a:ext cx="6051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a:solidFill>
                  <a:schemeClr val="tx1"/>
                </a:solidFill>
                <a:latin typeface="Arial" panose="020B0604020202020204" pitchFamily="34" charset="0"/>
                <a:ea typeface="宋体" panose="02010600030101010101" pitchFamily="2" charset="-122"/>
              </a:rPr>
              <a:t>2.  </a:t>
            </a:r>
            <a:r>
              <a:rPr kumimoji="0" lang="zh-CN" altLang="en-US" sz="3200">
                <a:solidFill>
                  <a:schemeClr val="tx1"/>
                </a:solidFill>
                <a:latin typeface="Arial" panose="020B0604020202020204" pitchFamily="34" charset="0"/>
                <a:ea typeface="宋体" panose="02010600030101010101" pitchFamily="2" charset="-122"/>
              </a:rPr>
              <a:t>蒸汽压缩制冷，分析、计算；</a:t>
            </a:r>
          </a:p>
        </p:txBody>
      </p:sp>
      <p:sp>
        <p:nvSpPr>
          <p:cNvPr id="546821" name="Rectangle 5">
            <a:extLst>
              <a:ext uri="{FF2B5EF4-FFF2-40B4-BE49-F238E27FC236}">
                <a16:creationId xmlns:a16="http://schemas.microsoft.com/office/drawing/2014/main" id="{9E9DD1D7-DED6-4DCB-9416-B8BDE784001D}"/>
              </a:ext>
            </a:extLst>
          </p:cNvPr>
          <p:cNvSpPr>
            <a:spLocks noChangeArrowheads="1"/>
          </p:cNvSpPr>
          <p:nvPr/>
        </p:nvSpPr>
        <p:spPr bwMode="auto">
          <a:xfrm>
            <a:off x="339725" y="2514600"/>
            <a:ext cx="84994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dirty="0">
                <a:solidFill>
                  <a:schemeClr val="tx1"/>
                </a:solidFill>
                <a:latin typeface="Arial" panose="020B0604020202020204" pitchFamily="34" charset="0"/>
                <a:ea typeface="宋体" panose="02010600030101010101" pitchFamily="2" charset="-122"/>
              </a:rPr>
              <a:t>3.  </a:t>
            </a:r>
            <a:r>
              <a:rPr kumimoji="0" lang="zh-CN" altLang="en-US" sz="3200" dirty="0">
                <a:solidFill>
                  <a:schemeClr val="tx1"/>
                </a:solidFill>
                <a:latin typeface="Arial" panose="020B0604020202020204" pitchFamily="34" charset="0"/>
                <a:ea typeface="宋体" panose="02010600030101010101" pitchFamily="2" charset="-122"/>
              </a:rPr>
              <a:t>压缩式热泵循环，与制冷原理相同，会计算</a:t>
            </a:r>
          </a:p>
        </p:txBody>
      </p:sp>
      <p:sp>
        <p:nvSpPr>
          <p:cNvPr id="546822" name="Rectangle 6">
            <a:extLst>
              <a:ext uri="{FF2B5EF4-FFF2-40B4-BE49-F238E27FC236}">
                <a16:creationId xmlns:a16="http://schemas.microsoft.com/office/drawing/2014/main" id="{FD71D154-2451-4BFF-A945-19ECFBEEA474}"/>
              </a:ext>
            </a:extLst>
          </p:cNvPr>
          <p:cNvSpPr>
            <a:spLocks noChangeArrowheads="1"/>
          </p:cNvSpPr>
          <p:nvPr/>
        </p:nvSpPr>
        <p:spPr bwMode="auto">
          <a:xfrm>
            <a:off x="387350" y="3276600"/>
            <a:ext cx="73850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a:solidFill>
                  <a:schemeClr val="tx1"/>
                </a:solidFill>
                <a:latin typeface="Arial" panose="020B0604020202020204" pitchFamily="34" charset="0"/>
                <a:ea typeface="宋体" panose="02010600030101010101" pitchFamily="2" charset="-122"/>
              </a:rPr>
              <a:t>4.  </a:t>
            </a:r>
            <a:r>
              <a:rPr kumimoji="0" lang="zh-CN" altLang="en-US" sz="3200">
                <a:solidFill>
                  <a:schemeClr val="tx1"/>
                </a:solidFill>
                <a:latin typeface="Arial" panose="020B0604020202020204" pitchFamily="34" charset="0"/>
                <a:ea typeface="宋体" panose="02010600030101010101" pitchFamily="2" charset="-122"/>
              </a:rPr>
              <a:t>吸收式制冷</a:t>
            </a:r>
            <a:r>
              <a:rPr kumimoji="0" lang="en-US" altLang="zh-CN" sz="3200">
                <a:solidFill>
                  <a:schemeClr val="tx1"/>
                </a:solidFill>
                <a:latin typeface="Arial" panose="020B0604020202020204" pitchFamily="34" charset="0"/>
                <a:ea typeface="宋体" panose="02010600030101010101" pitchFamily="2" charset="-122"/>
              </a:rPr>
              <a:t>,……</a:t>
            </a:r>
            <a:r>
              <a:rPr kumimoji="0" lang="zh-CN" altLang="en-US" sz="3200">
                <a:solidFill>
                  <a:schemeClr val="tx1"/>
                </a:solidFill>
                <a:latin typeface="Arial" panose="020B0604020202020204" pitchFamily="34" charset="0"/>
                <a:ea typeface="宋体" panose="02010600030101010101" pitchFamily="2" charset="-122"/>
              </a:rPr>
              <a:t>，制冷剂，一般了解</a:t>
            </a:r>
          </a:p>
        </p:txBody>
      </p:sp>
      <p:graphicFrame>
        <p:nvGraphicFramePr>
          <p:cNvPr id="546827" name="Object 11">
            <a:extLst>
              <a:ext uri="{FF2B5EF4-FFF2-40B4-BE49-F238E27FC236}">
                <a16:creationId xmlns:a16="http://schemas.microsoft.com/office/drawing/2014/main" id="{460477D5-1CD9-4D0D-A28C-D5686462030A}"/>
              </a:ext>
            </a:extLst>
          </p:cNvPr>
          <p:cNvGraphicFramePr>
            <a:graphicFrameLocks noChangeAspect="1"/>
          </p:cNvGraphicFramePr>
          <p:nvPr/>
        </p:nvGraphicFramePr>
        <p:xfrm>
          <a:off x="6599238" y="4953000"/>
          <a:ext cx="2241550" cy="1727200"/>
        </p:xfrm>
        <a:graphic>
          <a:graphicData uri="http://schemas.openxmlformats.org/presentationml/2006/ole">
            <mc:AlternateContent xmlns:mc="http://schemas.openxmlformats.org/markup-compatibility/2006">
              <mc:Choice xmlns:v="urn:schemas-microsoft-com:vml" Requires="v">
                <p:oleObj spid="_x0000_s546870" name="剪辑" r:id="rId4" imgW="4539600" imgH="3497040" progId="MS_ClipArt_Gallery.2">
                  <p:embed/>
                </p:oleObj>
              </mc:Choice>
              <mc:Fallback>
                <p:oleObj name="剪辑" r:id="rId4" imgW="4539600" imgH="3497040" progId="MS_ClipArt_Gallery.2">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9238" y="4953000"/>
                        <a:ext cx="2241550" cy="172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6819"/>
                                        </p:tgtEl>
                                        <p:attrNameLst>
                                          <p:attrName>style.visibility</p:attrName>
                                        </p:attrNameLst>
                                      </p:cBhvr>
                                      <p:to>
                                        <p:strVal val="visible"/>
                                      </p:to>
                                    </p:set>
                                    <p:anim calcmode="lin" valueType="num">
                                      <p:cBhvr additive="base">
                                        <p:cTn id="7" dur="500" fill="hold"/>
                                        <p:tgtEl>
                                          <p:spTgt spid="546819"/>
                                        </p:tgtEl>
                                        <p:attrNameLst>
                                          <p:attrName>ppt_x</p:attrName>
                                        </p:attrNameLst>
                                      </p:cBhvr>
                                      <p:tavLst>
                                        <p:tav tm="0">
                                          <p:val>
                                            <p:strVal val="0-#ppt_w/2"/>
                                          </p:val>
                                        </p:tav>
                                        <p:tav tm="100000">
                                          <p:val>
                                            <p:strVal val="#ppt_x"/>
                                          </p:val>
                                        </p:tav>
                                      </p:tavLst>
                                    </p:anim>
                                    <p:anim calcmode="lin" valueType="num">
                                      <p:cBhvr additive="base">
                                        <p:cTn id="8" dur="500" fill="hold"/>
                                        <p:tgtEl>
                                          <p:spTgt spid="54681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46820"/>
                                        </p:tgtEl>
                                        <p:attrNameLst>
                                          <p:attrName>style.visibility</p:attrName>
                                        </p:attrNameLst>
                                      </p:cBhvr>
                                      <p:to>
                                        <p:strVal val="visible"/>
                                      </p:to>
                                    </p:set>
                                    <p:anim calcmode="lin" valueType="num">
                                      <p:cBhvr additive="base">
                                        <p:cTn id="13" dur="500" fill="hold"/>
                                        <p:tgtEl>
                                          <p:spTgt spid="546820"/>
                                        </p:tgtEl>
                                        <p:attrNameLst>
                                          <p:attrName>ppt_x</p:attrName>
                                        </p:attrNameLst>
                                      </p:cBhvr>
                                      <p:tavLst>
                                        <p:tav tm="0">
                                          <p:val>
                                            <p:strVal val="0-#ppt_w/2"/>
                                          </p:val>
                                        </p:tav>
                                        <p:tav tm="100000">
                                          <p:val>
                                            <p:strVal val="#ppt_x"/>
                                          </p:val>
                                        </p:tav>
                                      </p:tavLst>
                                    </p:anim>
                                    <p:anim calcmode="lin" valueType="num">
                                      <p:cBhvr additive="base">
                                        <p:cTn id="14" dur="500" fill="hold"/>
                                        <p:tgtEl>
                                          <p:spTgt spid="54682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46821"/>
                                        </p:tgtEl>
                                        <p:attrNameLst>
                                          <p:attrName>style.visibility</p:attrName>
                                        </p:attrNameLst>
                                      </p:cBhvr>
                                      <p:to>
                                        <p:strVal val="visible"/>
                                      </p:to>
                                    </p:set>
                                    <p:anim calcmode="lin" valueType="num">
                                      <p:cBhvr additive="base">
                                        <p:cTn id="19" dur="500" fill="hold"/>
                                        <p:tgtEl>
                                          <p:spTgt spid="546821"/>
                                        </p:tgtEl>
                                        <p:attrNameLst>
                                          <p:attrName>ppt_x</p:attrName>
                                        </p:attrNameLst>
                                      </p:cBhvr>
                                      <p:tavLst>
                                        <p:tav tm="0">
                                          <p:val>
                                            <p:strVal val="0-#ppt_w/2"/>
                                          </p:val>
                                        </p:tav>
                                        <p:tav tm="100000">
                                          <p:val>
                                            <p:strVal val="#ppt_x"/>
                                          </p:val>
                                        </p:tav>
                                      </p:tavLst>
                                    </p:anim>
                                    <p:anim calcmode="lin" valueType="num">
                                      <p:cBhvr additive="base">
                                        <p:cTn id="20" dur="500" fill="hold"/>
                                        <p:tgtEl>
                                          <p:spTgt spid="54682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46822"/>
                                        </p:tgtEl>
                                        <p:attrNameLst>
                                          <p:attrName>style.visibility</p:attrName>
                                        </p:attrNameLst>
                                      </p:cBhvr>
                                      <p:to>
                                        <p:strVal val="visible"/>
                                      </p:to>
                                    </p:set>
                                    <p:anim calcmode="lin" valueType="num">
                                      <p:cBhvr additive="base">
                                        <p:cTn id="25" dur="500" fill="hold"/>
                                        <p:tgtEl>
                                          <p:spTgt spid="546822"/>
                                        </p:tgtEl>
                                        <p:attrNameLst>
                                          <p:attrName>ppt_x</p:attrName>
                                        </p:attrNameLst>
                                      </p:cBhvr>
                                      <p:tavLst>
                                        <p:tav tm="0">
                                          <p:val>
                                            <p:strVal val="0-#ppt_w/2"/>
                                          </p:val>
                                        </p:tav>
                                        <p:tav tm="100000">
                                          <p:val>
                                            <p:strVal val="#ppt_x"/>
                                          </p:val>
                                        </p:tav>
                                      </p:tavLst>
                                    </p:anim>
                                    <p:anim calcmode="lin" valueType="num">
                                      <p:cBhvr additive="base">
                                        <p:cTn id="26" dur="500" fill="hold"/>
                                        <p:tgtEl>
                                          <p:spTgt spid="5468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19" grpId="0" autoUpdateAnimBg="0"/>
      <p:bldP spid="546820" grpId="0" autoUpdateAnimBg="0"/>
      <p:bldP spid="546821" grpId="0" autoUpdateAnimBg="0"/>
      <p:bldP spid="546822"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a:extLst>
              <a:ext uri="{FF2B5EF4-FFF2-40B4-BE49-F238E27FC236}">
                <a16:creationId xmlns:a16="http://schemas.microsoft.com/office/drawing/2014/main" id="{C7F31F52-6A47-464C-ABA9-7B2932989D5C}"/>
              </a:ext>
            </a:extLst>
          </p:cNvPr>
          <p:cNvSpPr>
            <a:spLocks noGrp="1" noChangeArrowheads="1"/>
          </p:cNvSpPr>
          <p:nvPr>
            <p:ph type="title"/>
          </p:nvPr>
        </p:nvSpPr>
        <p:spPr>
          <a:xfrm>
            <a:off x="1676400" y="198438"/>
            <a:ext cx="5943600" cy="823912"/>
          </a:xfrm>
        </p:spPr>
        <p:txBody>
          <a:bodyPr/>
          <a:lstStyle/>
          <a:p>
            <a:pPr algn="l"/>
            <a:r>
              <a:rPr kumimoji="1" lang="zh-CN" altLang="en-US" sz="4800" b="1">
                <a:latin typeface="楷体_GB2312" pitchFamily="49" charset="-122"/>
                <a:ea typeface="楷体_GB2312" pitchFamily="49" charset="-122"/>
                <a:sym typeface="Symbol" panose="05050102010706020507" pitchFamily="18" charset="2"/>
              </a:rPr>
              <a:t>水冷螺杆压缩机机组</a:t>
            </a:r>
          </a:p>
        </p:txBody>
      </p:sp>
      <p:pic>
        <p:nvPicPr>
          <p:cNvPr id="431107" name="Picture 3">
            <a:extLst>
              <a:ext uri="{FF2B5EF4-FFF2-40B4-BE49-F238E27FC236}">
                <a16:creationId xmlns:a16="http://schemas.microsoft.com/office/drawing/2014/main" id="{76A327AE-BC58-4ECE-BA5F-56084C6BD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371600"/>
            <a:ext cx="4314825" cy="52054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Network Blitz">
  <a:themeElements>
    <a:clrScheme name="Network Blitz 1">
      <a:dk1>
        <a:srgbClr val="000044"/>
      </a:dk1>
      <a:lt1>
        <a:srgbClr val="FFFFFF"/>
      </a:lt1>
      <a:dk2>
        <a:srgbClr val="000066"/>
      </a:dk2>
      <a:lt2>
        <a:srgbClr val="FFCC00"/>
      </a:lt2>
      <a:accent1>
        <a:srgbClr val="9CE157"/>
      </a:accent1>
      <a:accent2>
        <a:srgbClr val="2663A0"/>
      </a:accent2>
      <a:accent3>
        <a:srgbClr val="AAAAB8"/>
      </a:accent3>
      <a:accent4>
        <a:srgbClr val="DADADA"/>
      </a:accent4>
      <a:accent5>
        <a:srgbClr val="CBEEB4"/>
      </a:accent5>
      <a:accent6>
        <a:srgbClr val="215991"/>
      </a:accent6>
      <a:hlink>
        <a:srgbClr val="F98D43"/>
      </a:hlink>
      <a:folHlink>
        <a:srgbClr val="CC3300"/>
      </a:folHlink>
    </a:clrScheme>
    <a:fontScheme name="Network Blitz">
      <a:majorFont>
        <a:latin typeface="Arial Black"/>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1" lang="zh-CN" altLang="en-US" sz="2400" b="1" i="0" u="none" strike="noStrike" cap="none" normalizeH="0" baseline="0" smtClean="0">
            <a:ln>
              <a:noFill/>
            </a:ln>
            <a:solidFill>
              <a:schemeClr val="tx2"/>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1" lang="zh-CN" altLang="en-US" sz="2400" b="1" i="0" u="none" strike="noStrike" cap="none" normalizeH="0" baseline="0" smtClean="0">
            <a:ln>
              <a:noFill/>
            </a:ln>
            <a:solidFill>
              <a:schemeClr val="tx2"/>
            </a:solidFill>
            <a:effectLst/>
            <a:latin typeface="Times New Roman" panose="02020603050405020304" pitchFamily="18" charset="0"/>
            <a:ea typeface="黑体" panose="02010609060101010101" pitchFamily="49" charset="-122"/>
          </a:defRPr>
        </a:defPPr>
      </a:lstStyle>
    </a:lnDef>
  </a:objectDefaults>
  <a:extraClrSchemeLst>
    <a:extraClrScheme>
      <a:clrScheme name="Network Blitz 1">
        <a:dk1>
          <a:srgbClr val="000044"/>
        </a:dk1>
        <a:lt1>
          <a:srgbClr val="FFFFFF"/>
        </a:lt1>
        <a:dk2>
          <a:srgbClr val="000066"/>
        </a:dk2>
        <a:lt2>
          <a:srgbClr val="FFCC00"/>
        </a:lt2>
        <a:accent1>
          <a:srgbClr val="9CE157"/>
        </a:accent1>
        <a:accent2>
          <a:srgbClr val="2663A0"/>
        </a:accent2>
        <a:accent3>
          <a:srgbClr val="AAAAB8"/>
        </a:accent3>
        <a:accent4>
          <a:srgbClr val="DADADA"/>
        </a:accent4>
        <a:accent5>
          <a:srgbClr val="CBEEB4"/>
        </a:accent5>
        <a:accent6>
          <a:srgbClr val="215991"/>
        </a:accent6>
        <a:hlink>
          <a:srgbClr val="F98D43"/>
        </a:hlink>
        <a:folHlink>
          <a:srgbClr val="CC3300"/>
        </a:folHlink>
      </a:clrScheme>
      <a:clrMap bg1="dk2" tx1="lt1" bg2="dk1" tx2="lt2" accent1="accent1" accent2="accent2" accent3="accent3" accent4="accent4" accent5="accent5" accent6="accent6" hlink="hlink" folHlink="folHlink"/>
    </a:extraClrScheme>
    <a:extraClrScheme>
      <a:clrScheme name="Network Blitz 2">
        <a:dk1>
          <a:srgbClr val="000066"/>
        </a:dk1>
        <a:lt1>
          <a:srgbClr val="9CC2E8"/>
        </a:lt1>
        <a:dk2>
          <a:srgbClr val="4D4D4D"/>
        </a:dk2>
        <a:lt2>
          <a:srgbClr val="7DAFE1"/>
        </a:lt2>
        <a:accent1>
          <a:srgbClr val="26D2E4"/>
        </a:accent1>
        <a:accent2>
          <a:srgbClr val="D0E2F4"/>
        </a:accent2>
        <a:accent3>
          <a:srgbClr val="CBDDF2"/>
        </a:accent3>
        <a:accent4>
          <a:srgbClr val="000056"/>
        </a:accent4>
        <a:accent5>
          <a:srgbClr val="ACE5EF"/>
        </a:accent5>
        <a:accent6>
          <a:srgbClr val="BCCDDD"/>
        </a:accent6>
        <a:hlink>
          <a:srgbClr val="003366"/>
        </a:hlink>
        <a:folHlink>
          <a:srgbClr val="666699"/>
        </a:folHlink>
      </a:clrScheme>
      <a:clrMap bg1="lt1" tx1="dk1" bg2="lt2" tx2="dk2" accent1="accent1" accent2="accent2" accent3="accent3" accent4="accent4" accent5="accent5" accent6="accent6" hlink="hlink" folHlink="folHlink"/>
    </a:extraClrScheme>
    <a:extraClrScheme>
      <a:clrScheme name="Network Blitz 3">
        <a:dk1>
          <a:srgbClr val="000000"/>
        </a:dk1>
        <a:lt1>
          <a:srgbClr val="EAEAEA"/>
        </a:lt1>
        <a:dk2>
          <a:srgbClr val="333333"/>
        </a:dk2>
        <a:lt2>
          <a:srgbClr val="DDDDDD"/>
        </a:lt2>
        <a:accent1>
          <a:srgbClr val="C0C0C0"/>
        </a:accent1>
        <a:accent2>
          <a:srgbClr val="FFFFFF"/>
        </a:accent2>
        <a:accent3>
          <a:srgbClr val="F3F3F3"/>
        </a:accent3>
        <a:accent4>
          <a:srgbClr val="000000"/>
        </a:accent4>
        <a:accent5>
          <a:srgbClr val="DCDCDC"/>
        </a:accent5>
        <a:accent6>
          <a:srgbClr val="E7E7E7"/>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Network Blitz 4">
        <a:dk1>
          <a:srgbClr val="002E2D"/>
        </a:dk1>
        <a:lt1>
          <a:srgbClr val="FFFFFF"/>
        </a:lt1>
        <a:dk2>
          <a:srgbClr val="005250"/>
        </a:dk2>
        <a:lt2>
          <a:srgbClr val="FFCC00"/>
        </a:lt2>
        <a:accent1>
          <a:srgbClr val="9CE157"/>
        </a:accent1>
        <a:accent2>
          <a:srgbClr val="00817E"/>
        </a:accent2>
        <a:accent3>
          <a:srgbClr val="AAB3B3"/>
        </a:accent3>
        <a:accent4>
          <a:srgbClr val="DADADA"/>
        </a:accent4>
        <a:accent5>
          <a:srgbClr val="CBEEB4"/>
        </a:accent5>
        <a:accent6>
          <a:srgbClr val="007472"/>
        </a:accent6>
        <a:hlink>
          <a:srgbClr val="FFFF99"/>
        </a:hlink>
        <a:folHlink>
          <a:srgbClr val="CCCC00"/>
        </a:folHlink>
      </a:clrScheme>
      <a:clrMap bg1="dk2" tx1="lt1" bg2="dk1" tx2="lt2" accent1="accent1" accent2="accent2" accent3="accent3" accent4="accent4" accent5="accent5" accent6="accent6" hlink="hlink" folHlink="folHlink"/>
    </a:extraClrScheme>
    <a:extraClrScheme>
      <a:clrScheme name="Network Blitz 5">
        <a:dk1>
          <a:srgbClr val="291A4C"/>
        </a:dk1>
        <a:lt1>
          <a:srgbClr val="FFFFFF"/>
        </a:lt1>
        <a:dk2>
          <a:srgbClr val="3B256B"/>
        </a:dk2>
        <a:lt2>
          <a:srgbClr val="FFCC00"/>
        </a:lt2>
        <a:accent1>
          <a:srgbClr val="6EBFCA"/>
        </a:accent1>
        <a:accent2>
          <a:srgbClr val="56369C"/>
        </a:accent2>
        <a:accent3>
          <a:srgbClr val="AFACBA"/>
        </a:accent3>
        <a:accent4>
          <a:srgbClr val="DADADA"/>
        </a:accent4>
        <a:accent5>
          <a:srgbClr val="BADCE1"/>
        </a:accent5>
        <a:accent6>
          <a:srgbClr val="4D308D"/>
        </a:accent6>
        <a:hlink>
          <a:srgbClr val="CCCCFF"/>
        </a:hlink>
        <a:folHlink>
          <a:srgbClr val="666699"/>
        </a:folHlink>
      </a:clrScheme>
      <a:clrMap bg1="dk2" tx1="lt1" bg2="dk1" tx2="lt2" accent1="accent1" accent2="accent2" accent3="accent3" accent4="accent4" accent5="accent5" accent6="accent6" hlink="hlink" folHlink="folHlink"/>
    </a:extraClrScheme>
    <a:extraClrScheme>
      <a:clrScheme name="Network Blitz 6">
        <a:dk1>
          <a:srgbClr val="511D30"/>
        </a:dk1>
        <a:lt1>
          <a:srgbClr val="FFFFFF"/>
        </a:lt1>
        <a:dk2>
          <a:srgbClr val="6D2740"/>
        </a:dk2>
        <a:lt2>
          <a:srgbClr val="FDD409"/>
        </a:lt2>
        <a:accent1>
          <a:srgbClr val="FDB83B"/>
        </a:accent1>
        <a:accent2>
          <a:srgbClr val="9D395D"/>
        </a:accent2>
        <a:accent3>
          <a:srgbClr val="BAACAF"/>
        </a:accent3>
        <a:accent4>
          <a:srgbClr val="DADADA"/>
        </a:accent4>
        <a:accent5>
          <a:srgbClr val="FED8AF"/>
        </a:accent5>
        <a:accent6>
          <a:srgbClr val="8E3353"/>
        </a:accent6>
        <a:hlink>
          <a:srgbClr val="FF99CC"/>
        </a:hlink>
        <a:folHlink>
          <a:srgbClr val="D6009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Office\Templates\2000演示文稿\Blue Diagonal.pot</Template>
  <TotalTime>12862</TotalTime>
  <Words>2802</Words>
  <Application>Microsoft Office PowerPoint</Application>
  <PresentationFormat>全屏显示(4:3)</PresentationFormat>
  <Paragraphs>747</Paragraphs>
  <Slides>81</Slides>
  <Notes>80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6</vt:i4>
      </vt:variant>
      <vt:variant>
        <vt:lpstr>幻灯片标题</vt:lpstr>
      </vt:variant>
      <vt:variant>
        <vt:i4>81</vt:i4>
      </vt:variant>
    </vt:vector>
  </HeadingPairs>
  <TitlesOfParts>
    <vt:vector size="97" baseType="lpstr">
      <vt:lpstr>Helvetica Neue</vt:lpstr>
      <vt:lpstr>黑体</vt:lpstr>
      <vt:lpstr>楷体_GB2312</vt:lpstr>
      <vt:lpstr>SimSun</vt:lpstr>
      <vt:lpstr>SimSun</vt:lpstr>
      <vt:lpstr>Arial</vt:lpstr>
      <vt:lpstr>Arial Black</vt:lpstr>
      <vt:lpstr>Times New Roman</vt:lpstr>
      <vt:lpstr>Wingdings</vt:lpstr>
      <vt:lpstr>Network Blitz</vt:lpstr>
      <vt:lpstr>剪辑</vt:lpstr>
      <vt:lpstr>BMP 图象</vt:lpstr>
      <vt:lpstr>位图图像</vt:lpstr>
      <vt:lpstr>Equation</vt:lpstr>
      <vt:lpstr>Graph</vt:lpstr>
      <vt:lpstr>Image</vt:lpstr>
      <vt:lpstr>第九章   制冷（致冷）循环</vt:lpstr>
      <vt:lpstr>动力循环与制冷（热泵）循环</vt:lpstr>
      <vt:lpstr>制冷空调原理与装置</vt:lpstr>
      <vt:lpstr>制冷用压缩机</vt:lpstr>
      <vt:lpstr>涡旋式(Scroll)压缩机</vt:lpstr>
      <vt:lpstr>螺杆(Screw)压缩机</vt:lpstr>
      <vt:lpstr>离心式(Centrifugal)压缩机</vt:lpstr>
      <vt:lpstr>换热器类型</vt:lpstr>
      <vt:lpstr>水冷螺杆压缩机机组</vt:lpstr>
      <vt:lpstr>风冷螺杆压缩机机组</vt:lpstr>
      <vt:lpstr>离心式水冷机组Chiller</vt:lpstr>
      <vt:lpstr>冷柜冰箱机组</vt:lpstr>
      <vt:lpstr>冷库</vt:lpstr>
      <vt:lpstr>汽车空调机组 Automobile A/C</vt:lpstr>
      <vt:lpstr>冷热两用空调机组</vt:lpstr>
      <vt:lpstr>大型户式空调机组</vt:lpstr>
      <vt:lpstr>制冷循环和制冷系数</vt:lpstr>
      <vt:lpstr>热泵循环和供热系数</vt:lpstr>
      <vt:lpstr>制冷能力和冷吨</vt:lpstr>
      <vt:lpstr>制冷循环种类</vt:lpstr>
      <vt:lpstr>§8－1 空气压缩制冷循环</vt:lpstr>
      <vt:lpstr>空气压缩制冷循环过程</vt:lpstr>
      <vt:lpstr>pv图和Ts图</vt:lpstr>
      <vt:lpstr>制冷系数</vt:lpstr>
      <vt:lpstr>空气压缩制冷循环特点</vt:lpstr>
      <vt:lpstr>pv图和Ts图</vt:lpstr>
      <vt:lpstr>空气回热制冷循环</vt:lpstr>
      <vt:lpstr>空气回热制冷与非回热的比较</vt:lpstr>
      <vt:lpstr>空气压缩制冷的根本缺陷</vt:lpstr>
      <vt:lpstr>§ 8-2  蒸气压缩制冷循环 </vt:lpstr>
      <vt:lpstr>空气压缩制冷循环装置</vt:lpstr>
      <vt:lpstr>蒸气压缩制冷空调装置</vt:lpstr>
      <vt:lpstr>蒸气压缩制冷空调装置</vt:lpstr>
      <vt:lpstr>蒸气压缩制冷循环</vt:lpstr>
      <vt:lpstr>节流阀代替膨胀机分析</vt:lpstr>
      <vt:lpstr>蒸气压缩制冷循环的计算</vt:lpstr>
      <vt:lpstr>lnp-h图及计算</vt:lpstr>
      <vt:lpstr>PowerPoint 演示文稿</vt:lpstr>
      <vt:lpstr>过冷措施</vt:lpstr>
      <vt:lpstr>§ 8-3  热泵Heat pump</vt:lpstr>
      <vt:lpstr>蒸气压缩式热泵装置</vt:lpstr>
      <vt:lpstr>热泵lnp-h图及计算</vt:lpstr>
      <vt:lpstr>PowerPoint 演示文稿</vt:lpstr>
      <vt:lpstr>PowerPoint 演示文稿</vt:lpstr>
      <vt:lpstr>PowerPoint 演示文稿</vt:lpstr>
      <vt:lpstr>PowerPoint 演示文稿</vt:lpstr>
      <vt:lpstr>§ 8-4   吸收式制冷循环</vt:lpstr>
      <vt:lpstr>吸收式制冷循环示意图</vt:lpstr>
      <vt:lpstr>吸收式制冷循环特点</vt:lpstr>
      <vt:lpstr>§ 8-5 吸附式制冷循环</vt:lpstr>
      <vt:lpstr>吸附式制冷循环</vt:lpstr>
      <vt:lpstr>半导体制冷</vt:lpstr>
      <vt:lpstr>半导体制冷</vt:lpstr>
      <vt:lpstr>PowerPoint 演示文稿</vt:lpstr>
      <vt:lpstr>PowerPoint 演示文稿</vt:lpstr>
      <vt:lpstr>§ 8-6  制冷剂refrigerant </vt:lpstr>
      <vt:lpstr>制冷剂的演化</vt:lpstr>
      <vt:lpstr>制冷剂的演化(一)</vt:lpstr>
      <vt:lpstr>早期的（第一代）制冷剂</vt:lpstr>
      <vt:lpstr>制冷剂的演化(二)</vt:lpstr>
      <vt:lpstr>制冷剂的演化(二)</vt:lpstr>
      <vt:lpstr>大气臭氧层Ozone Layer的破坏</vt:lpstr>
      <vt:lpstr>臭氧空洞</vt:lpstr>
      <vt:lpstr>大气臭氧层破坏的元凶-氯氟烃</vt:lpstr>
      <vt:lpstr>大气臭氧层破坏的元凶-氯氟烃</vt:lpstr>
      <vt:lpstr>常用制冷剂的ODP及大气寿命</vt:lpstr>
      <vt:lpstr>“蒙特利尔议定书”的规定</vt:lpstr>
      <vt:lpstr>《议定书》 CFCs淘汰时间表</vt:lpstr>
      <vt:lpstr>《议定书》HCFCs淘汰时间表</vt:lpstr>
      <vt:lpstr>发达国家HCFCs禁用时间表</vt:lpstr>
      <vt:lpstr>发展中国家CFC&amp;HCFC削减及禁用时间表</vt:lpstr>
      <vt:lpstr>PowerPoint 演示文稿</vt:lpstr>
      <vt:lpstr>温室气体排放可能引起的影响 </vt:lpstr>
      <vt:lpstr>常用制冷剂的GWP及大气寿命</vt:lpstr>
      <vt:lpstr>全球温室气体辐射的分配</vt:lpstr>
      <vt:lpstr>制冷剂的替代</vt:lpstr>
      <vt:lpstr>碳达峰 碳中和</vt:lpstr>
      <vt:lpstr>制冷剂的命名</vt:lpstr>
      <vt:lpstr>制冷剂的命名</vt:lpstr>
      <vt:lpstr>混合物制冷剂的命名</vt:lpstr>
      <vt:lpstr>第九章  小结  Summary</vt:lpstr>
    </vt:vector>
  </TitlesOfParts>
  <Company>Tsinghua Univ.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清华（TH）系列绿色制冷剂 TH  Series Of Environment-Friendly Refrigerants</dc:title>
  <dc:creator>dyy</dc:creator>
  <cp:lastModifiedBy>董 若宇</cp:lastModifiedBy>
  <cp:revision>929</cp:revision>
  <dcterms:created xsi:type="dcterms:W3CDTF">1999-06-28T01:28:23Z</dcterms:created>
  <dcterms:modified xsi:type="dcterms:W3CDTF">2024-05-10T11:49:29Z</dcterms:modified>
</cp:coreProperties>
</file>